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70" r:id="rId6"/>
    <p:sldMasterId id="2147483672" r:id="rId7"/>
  </p:sldMasterIdLst>
  <p:notesMasterIdLst>
    <p:notesMasterId r:id="rId24"/>
  </p:notesMasterIdLst>
  <p:sldIdLst>
    <p:sldId id="256" r:id="rId8"/>
    <p:sldId id="275" r:id="rId9"/>
    <p:sldId id="258" r:id="rId10"/>
    <p:sldId id="259" r:id="rId11"/>
    <p:sldId id="260" r:id="rId12"/>
    <p:sldId id="264" r:id="rId13"/>
    <p:sldId id="261" r:id="rId14"/>
    <p:sldId id="262" r:id="rId15"/>
    <p:sldId id="266" r:id="rId16"/>
    <p:sldId id="263" r:id="rId17"/>
    <p:sldId id="273" r:id="rId18"/>
    <p:sldId id="276" r:id="rId19"/>
    <p:sldId id="265" r:id="rId20"/>
    <p:sldId id="267" r:id="rId21"/>
    <p:sldId id="277" r:id="rId22"/>
    <p:sldId id="269"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46C0A"/>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224"/>
  </p:normalViewPr>
  <p:slideViewPr>
    <p:cSldViewPr snapToGrid="0">
      <p:cViewPr varScale="1">
        <p:scale>
          <a:sx n="103" d="100"/>
          <a:sy n="103" d="100"/>
        </p:scale>
        <p:origin x="242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6D5DDB3-6433-4022-82FD-52E32E89C1BD}" type="datetimeFigureOut">
              <a:rPr lang="en-AU" smtClean="0"/>
              <a:t>15/11/2024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5563144-0110-4ADA-A192-006D64AFF640}" type="slidenum">
              <a:rPr lang="en-AU" smtClean="0"/>
              <a:t>‹#›</a:t>
            </a:fld>
            <a:endParaRPr lang="en-AU"/>
          </a:p>
        </p:txBody>
      </p:sp>
    </p:spTree>
    <p:extLst>
      <p:ext uri="{BB962C8B-B14F-4D97-AF65-F5344CB8AC3E}">
        <p14:creationId xmlns:p14="http://schemas.microsoft.com/office/powerpoint/2010/main" val="372097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8ways.online/our-protoco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abc.net.au/news/2018-07-06/school-children-singing-could-save-indigenous-language/9940118"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ournals.lww.com/simulationinhealthcare/Fulltext/2014/12000/Establishing_a_Safe_Container_for_Learning_in.2.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journals.lww.com/simulationinhealthcare/Fulltext/2014/12000/Establishing_a_Safe_Container_for_Learning_in.2.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We acknowledges the Traditional Custodians of Country  throughout Australia and recognise the continuing connection to lands, waters and communities. We pay our respect to Aboriginal and Torres Strait Islander cultures and to Elders both past and present.</a:t>
            </a:r>
          </a:p>
          <a:p>
            <a:pPr marL="0" marR="0" indent="0" algn="l" defTabSz="914400" rtl="0" eaLnBrk="1" fontAlgn="auto" latinLnBrk="0" hangingPunct="1">
              <a:lnSpc>
                <a:spcPct val="100000"/>
              </a:lnSpc>
              <a:spcBef>
                <a:spcPts val="0"/>
              </a:spcBef>
              <a:spcAft>
                <a:spcPts val="0"/>
              </a:spcAft>
              <a:buClrTx/>
              <a:buSzTx/>
              <a:buFontTx/>
              <a:buNone/>
              <a:tabLst/>
              <a:defRPr/>
            </a:pPr>
            <a:r>
              <a:rPr lang="en-AU">
                <a:hlinkClick r:id="rId3"/>
              </a:rPr>
              <a:t>https://www.8ways.online/our-protocol</a:t>
            </a:r>
            <a:endParaRPr lang="en-AU"/>
          </a:p>
          <a:p>
            <a:pPr marL="0" marR="0" indent="0" algn="l" defTabSz="914400" rtl="0" eaLnBrk="1" fontAlgn="auto" latinLnBrk="0" hangingPunct="1">
              <a:lnSpc>
                <a:spcPct val="100000"/>
              </a:lnSpc>
              <a:spcBef>
                <a:spcPts val="0"/>
              </a:spcBef>
              <a:spcAft>
                <a:spcPts val="0"/>
              </a:spcAft>
              <a:buClrTx/>
              <a:buSzTx/>
              <a:buFontTx/>
              <a:buNone/>
              <a:tabLst/>
              <a:defRPr/>
            </a:pPr>
            <a:r>
              <a:rPr lang="en-AU" err="1"/>
              <a:t>Image:</a:t>
            </a:r>
            <a:r>
              <a:rPr lang="en-AU" err="1">
                <a:hlinkClick r:id="rId4"/>
              </a:rPr>
              <a:t>https</a:t>
            </a:r>
            <a:r>
              <a:rPr lang="en-AU">
                <a:hlinkClick r:id="rId4"/>
              </a:rPr>
              <a:t>://www.abc.net.au/news/2018-07-06/school-children-singing-could-save-indigenous-language/9940118</a:t>
            </a:r>
            <a:endParaRPr lang="en-AU"/>
          </a:p>
          <a:p>
            <a:pPr marL="0" marR="0" indent="0" algn="l" defTabSz="914400" rtl="0" eaLnBrk="1" fontAlgn="auto" latinLnBrk="0" hangingPunct="1">
              <a:lnSpc>
                <a:spcPct val="100000"/>
              </a:lnSpc>
              <a:spcBef>
                <a:spcPts val="0"/>
              </a:spcBef>
              <a:spcAft>
                <a:spcPts val="0"/>
              </a:spcAft>
              <a:buClrTx/>
              <a:buSzTx/>
              <a:buFontTx/>
              <a:buNone/>
              <a:tabLst/>
              <a:defRPr/>
            </a:pPr>
            <a:endParaRPr lang="en-AU">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a:ea typeface="ＭＳ Ｐゴシック" pitchFamily="34" charset="-128"/>
              </a:rPr>
              <a:t>For use with </a:t>
            </a:r>
            <a:r>
              <a:rPr lang="en-AU" err="1">
                <a:ea typeface="ＭＳ Ｐゴシック" pitchFamily="34" charset="-128"/>
              </a:rPr>
              <a:t>with</a:t>
            </a:r>
            <a:r>
              <a:rPr lang="en-AU">
                <a:ea typeface="ＭＳ Ｐゴシック" pitchFamily="34" charset="-128"/>
              </a:rPr>
              <a:t> APLS ANZ 6e Manual</a:t>
            </a:r>
            <a:r>
              <a:rPr lang="en-AU" baseline="0">
                <a:ea typeface="ＭＳ Ｐゴシック" pitchFamily="34" charset="-128"/>
              </a:rPr>
              <a:t> 2017</a:t>
            </a:r>
            <a:endParaRPr lang="en-GB" b="1">
              <a:ea typeface="ＭＳ Ｐゴシック" pitchFamily="34" charset="-128"/>
            </a:endParaRPr>
          </a:p>
          <a:p>
            <a:endParaRPr lang="en-AU"/>
          </a:p>
        </p:txBody>
      </p:sp>
      <p:sp>
        <p:nvSpPr>
          <p:cNvPr id="4" name="Slide Number Placeholder 3"/>
          <p:cNvSpPr>
            <a:spLocks noGrp="1"/>
          </p:cNvSpPr>
          <p:nvPr>
            <p:ph type="sldNum" sz="quarter" idx="10"/>
          </p:nvPr>
        </p:nvSpPr>
        <p:spPr/>
        <p:txBody>
          <a:bodyPr/>
          <a:lstStyle/>
          <a:p>
            <a:fld id="{55563144-0110-4ADA-A192-006D64AFF640}" type="slidenum">
              <a:rPr lang="en-AU" smtClean="0"/>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t>Support further development of these skills with formative assessment, feedback and coaching</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43F73E-82FF-411F-B76F-7A6495B8E950}" type="slidenum">
              <a:rPr lang="en-AU" smtClean="0"/>
              <a:pPr/>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article about creating a Safe Container for simulation</a:t>
            </a:r>
          </a:p>
          <a:p>
            <a:r>
              <a:rPr lang="en-AU">
                <a:hlinkClick r:id="rId3"/>
              </a:rPr>
              <a:t>https://journals.lww.com/simulationinhealthcare/Fulltext/2014/12000/Establishing_a_Safe_Container_for_Learning_in.2.aspx</a:t>
            </a:r>
            <a:endParaRPr lang="en-US"/>
          </a:p>
          <a:p>
            <a:endParaRPr lang="en-US"/>
          </a:p>
        </p:txBody>
      </p:sp>
      <p:sp>
        <p:nvSpPr>
          <p:cNvPr id="4" name="Slide Number Placeholder 3"/>
          <p:cNvSpPr>
            <a:spLocks noGrp="1"/>
          </p:cNvSpPr>
          <p:nvPr>
            <p:ph type="sldNum" sz="quarter" idx="5"/>
          </p:nvPr>
        </p:nvSpPr>
        <p:spPr/>
        <p:txBody>
          <a:bodyPr/>
          <a:lstStyle/>
          <a:p>
            <a:fld id="{55563144-0110-4ADA-A192-006D64AFF640}" type="slidenum">
              <a:rPr lang="en-AU" smtClean="0"/>
              <a:t>11</a:t>
            </a:fld>
            <a:endParaRPr lang="en-AU"/>
          </a:p>
        </p:txBody>
      </p:sp>
    </p:spTree>
    <p:extLst>
      <p:ext uri="{BB962C8B-B14F-4D97-AF65-F5344CB8AC3E}">
        <p14:creationId xmlns:p14="http://schemas.microsoft.com/office/powerpoint/2010/main" val="1686621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article about creating a Safe Container for simulation</a:t>
            </a:r>
          </a:p>
          <a:p>
            <a:r>
              <a:rPr lang="en-AU">
                <a:hlinkClick r:id="rId3"/>
              </a:rPr>
              <a:t>https://journals.lww.com/simulationinhealthcare/Fulltext/2014/12000/Establishing_a_Safe_Container_for_Learning_in.2.aspx</a:t>
            </a:r>
            <a:endParaRPr lang="en-US"/>
          </a:p>
          <a:p>
            <a:endParaRPr lang="en-US"/>
          </a:p>
        </p:txBody>
      </p:sp>
      <p:sp>
        <p:nvSpPr>
          <p:cNvPr id="4" name="Slide Number Placeholder 3"/>
          <p:cNvSpPr>
            <a:spLocks noGrp="1"/>
          </p:cNvSpPr>
          <p:nvPr>
            <p:ph type="sldNum" sz="quarter" idx="5"/>
          </p:nvPr>
        </p:nvSpPr>
        <p:spPr/>
        <p:txBody>
          <a:bodyPr/>
          <a:lstStyle/>
          <a:p>
            <a:fld id="{55563144-0110-4ADA-A192-006D64AFF640}" type="slidenum">
              <a:rPr lang="en-AU" smtClean="0"/>
              <a:t>12</a:t>
            </a:fld>
            <a:endParaRPr lang="en-AU"/>
          </a:p>
        </p:txBody>
      </p:sp>
    </p:spTree>
    <p:extLst>
      <p:ext uri="{BB962C8B-B14F-4D97-AF65-F5344CB8AC3E}">
        <p14:creationId xmlns:p14="http://schemas.microsoft.com/office/powerpoint/2010/main" val="265272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54446D-C841-480E-9B33-9C6FD1E0EFD4}" type="slidenum">
              <a:rPr lang="en-AU" smtClean="0"/>
              <a:pPr/>
              <a:t>13</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t>APLS feedback can be emailed to feedback@apls.org.au, or via online feedback forms. </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5D343A-FD6F-4E1B-8516-F13D130015CF}" type="slidenum">
              <a:rPr lang="en-AU" smtClean="0"/>
              <a:pPr/>
              <a:t>14</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t>APLS feedback can be emailed to feedback@apls.org.au, or via online feedback forms. </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5D343A-FD6F-4E1B-8516-F13D130015CF}" type="slidenum">
              <a:rPr lang="en-AU" smtClean="0"/>
              <a:pPr/>
              <a:t>15</a:t>
            </a:fld>
            <a:endParaRPr lang="en-AU"/>
          </a:p>
        </p:txBody>
      </p:sp>
    </p:spTree>
    <p:extLst>
      <p:ext uri="{BB962C8B-B14F-4D97-AF65-F5344CB8AC3E}">
        <p14:creationId xmlns:p14="http://schemas.microsoft.com/office/powerpoint/2010/main" val="1836290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F491F-83E0-47CA-8838-5BCF5CCB4CFA}" type="slidenum">
              <a:rPr lang="en-AU" smtClean="0"/>
              <a:pPr/>
              <a:t>16</a:t>
            </a:fld>
            <a:endParaRPr lang="en-AU"/>
          </a:p>
        </p:txBody>
      </p:sp>
    </p:spTree>
    <p:extLst>
      <p:ext uri="{BB962C8B-B14F-4D97-AF65-F5344CB8AC3E}">
        <p14:creationId xmlns:p14="http://schemas.microsoft.com/office/powerpoint/2010/main" val="52109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We acknowledge the traditional owners of the land on which we meet – the </a:t>
            </a:r>
            <a:r>
              <a:rPr lang="en-AU" sz="1200" b="0" i="0" kern="1200">
                <a:solidFill>
                  <a:schemeClr val="tx1"/>
                </a:solidFill>
                <a:effectLst/>
                <a:latin typeface="+mn-lt"/>
                <a:ea typeface="+mn-ea"/>
                <a:cs typeface="+mn-cs"/>
              </a:rPr>
              <a:t>Gadigal people of the Eora Nation.  </a:t>
            </a:r>
            <a:r>
              <a:rPr lang="en-AU" sz="1200" kern="1200">
                <a:solidFill>
                  <a:schemeClr val="tx1"/>
                </a:solidFill>
                <a:effectLst/>
                <a:latin typeface="+mn-lt"/>
                <a:ea typeface="+mn-ea"/>
                <a:cs typeface="+mn-cs"/>
              </a:rPr>
              <a:t>We recognise their continuing connection to land, waters and culture.  We pay our respects to their Elders, past, present and emerging.  Together we re-state our shared commitment to advancing Aboriginal and Torres Strait Islander health and education as core business of APLS.</a:t>
            </a:r>
          </a:p>
        </p:txBody>
      </p:sp>
      <p:sp>
        <p:nvSpPr>
          <p:cNvPr id="4" name="Slide Number Placeholder 3"/>
          <p:cNvSpPr>
            <a:spLocks noGrp="1"/>
          </p:cNvSpPr>
          <p:nvPr>
            <p:ph type="sldNum" sz="quarter" idx="5"/>
          </p:nvPr>
        </p:nvSpPr>
        <p:spPr/>
        <p:txBody>
          <a:bodyPr/>
          <a:lstStyle/>
          <a:p>
            <a:fld id="{55563144-0110-4ADA-A192-006D64AFF640}" type="slidenum">
              <a:rPr lang="en-AU" smtClean="0"/>
              <a:t>2</a:t>
            </a:fld>
            <a:endParaRPr lang="en-AU"/>
          </a:p>
        </p:txBody>
      </p:sp>
    </p:spTree>
    <p:extLst>
      <p:ext uri="{BB962C8B-B14F-4D97-AF65-F5344CB8AC3E}">
        <p14:creationId xmlns:p14="http://schemas.microsoft.com/office/powerpoint/2010/main" val="16334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endParaRPr lang="en-AU"/>
          </a:p>
        </p:txBody>
      </p:sp>
      <p:sp>
        <p:nvSpPr>
          <p:cNvPr id="33795" name="Slide Number Placeholder 3"/>
          <p:cNvSpPr>
            <a:spLocks noGrp="1"/>
          </p:cNvSpPr>
          <p:nvPr>
            <p:ph type="sldNum" sz="quarter" idx="5"/>
          </p:nvPr>
        </p:nvSpPr>
        <p:spPr bwMode="auto">
          <a:noFill/>
          <a:ln>
            <a:miter lim="800000"/>
            <a:headEnd/>
            <a:tailEnd/>
          </a:ln>
        </p:spPr>
        <p:txBody>
          <a:bodyPr/>
          <a:lstStyle/>
          <a:p>
            <a:fld id="{5B8EB737-E98D-42AF-BEB7-4482BEB590BB}" type="slidenum">
              <a:rPr lang="en-AU">
                <a:solidFill>
                  <a:prstClr val="black"/>
                </a:solidFill>
              </a:rPr>
              <a:pPr/>
              <a:t>3</a:t>
            </a:fld>
            <a:endParaRPr lang="en-A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AU">
                <a:ea typeface="ＭＳ Ｐゴシック" pitchFamily="34" charset="-128"/>
              </a:rPr>
              <a:t>Activity: Ask the candidates to find the other members of their </a:t>
            </a:r>
            <a:r>
              <a:rPr lang="en-AU" altLang="en-US">
                <a:ea typeface="ＭＳ Ｐゴシック" pitchFamily="34" charset="-128"/>
              </a:rPr>
              <a:t>“</a:t>
            </a:r>
            <a:r>
              <a:rPr lang="en-AU">
                <a:ea typeface="ＭＳ Ｐゴシック" pitchFamily="34" charset="-128"/>
              </a:rPr>
              <a:t>coloured</a:t>
            </a:r>
            <a:r>
              <a:rPr lang="en-AU" altLang="en-US">
                <a:ea typeface="ＭＳ Ｐゴシック" pitchFamily="34" charset="-128"/>
              </a:rPr>
              <a:t>”</a:t>
            </a:r>
            <a:r>
              <a:rPr lang="en-AU">
                <a:ea typeface="ＭＳ Ｐゴシック" pitchFamily="34" charset="-128"/>
              </a:rPr>
              <a:t> group, sit together and take a few minutes to get to know each other. </a:t>
            </a:r>
          </a:p>
          <a:p>
            <a:pPr marL="0" marR="0" indent="0" algn="l" defTabSz="914400" rtl="0" eaLnBrk="1" fontAlgn="auto" latinLnBrk="0" hangingPunct="1">
              <a:lnSpc>
                <a:spcPct val="100000"/>
              </a:lnSpc>
              <a:spcBef>
                <a:spcPct val="0"/>
              </a:spcBef>
              <a:spcAft>
                <a:spcPts val="0"/>
              </a:spcAft>
              <a:buClrTx/>
              <a:buSzTx/>
              <a:buFontTx/>
              <a:buNone/>
              <a:tabLst/>
              <a:defRPr/>
            </a:pPr>
            <a:endParaRPr lang="en-AU">
              <a:ea typeface="ＭＳ Ｐゴシック" pitchFamily="34" charset="-128"/>
            </a:endParaRPr>
          </a:p>
          <a:p>
            <a:pPr marL="228600" marR="0" indent="-228600" algn="l" defTabSz="914400" rtl="0" eaLnBrk="1" fontAlgn="auto" latinLnBrk="0" hangingPunct="1">
              <a:lnSpc>
                <a:spcPct val="100000"/>
              </a:lnSpc>
              <a:spcBef>
                <a:spcPct val="0"/>
              </a:spcBef>
              <a:spcAft>
                <a:spcPts val="0"/>
              </a:spcAft>
              <a:buClrTx/>
              <a:buSzTx/>
              <a:buFont typeface="+mj-lt"/>
              <a:buAutoNum type="arabicPeriod"/>
              <a:tabLst/>
              <a:defRPr/>
            </a:pPr>
            <a:r>
              <a:rPr lang="en-AU">
                <a:ea typeface="ＭＳ Ｐゴシック" pitchFamily="34" charset="-128"/>
              </a:rPr>
              <a:t>Faculty </a:t>
            </a:r>
            <a:r>
              <a:rPr lang="en-AU" b="1">
                <a:ea typeface="ＭＳ Ｐゴシック" pitchFamily="34" charset="-128"/>
              </a:rPr>
              <a:t>briefly</a:t>
            </a:r>
            <a:r>
              <a:rPr lang="en-AU">
                <a:ea typeface="ＭＳ Ｐゴシック" pitchFamily="34" charset="-128"/>
              </a:rPr>
              <a:t> introduces themselves and states who they are mentoring.  This includes the course coordinator who takes this opportunity to address any housekeeping. </a:t>
            </a:r>
          </a:p>
          <a:p>
            <a:pPr marL="228600" indent="-228600" eaLnBrk="1" hangingPunct="1">
              <a:spcBef>
                <a:spcPct val="0"/>
              </a:spcBef>
              <a:buFont typeface="+mj-lt"/>
              <a:buAutoNum type="arabicPeriod"/>
            </a:pPr>
            <a:r>
              <a:rPr lang="en-AU">
                <a:ea typeface="ＭＳ Ｐゴシック" pitchFamily="34" charset="-128"/>
              </a:rPr>
              <a:t>Then ask everyone to </a:t>
            </a:r>
            <a:r>
              <a:rPr lang="en-AU" b="1">
                <a:ea typeface="ＭＳ Ｐゴシック" pitchFamily="34" charset="-128"/>
              </a:rPr>
              <a:t>briefly</a:t>
            </a:r>
            <a:r>
              <a:rPr lang="en-AU">
                <a:ea typeface="ＭＳ Ｐゴシック" pitchFamily="34" charset="-128"/>
              </a:rPr>
              <a:t> introduce themselves</a:t>
            </a:r>
            <a:r>
              <a:rPr lang="en-AU" baseline="0">
                <a:ea typeface="ＭＳ Ｐゴシック" pitchFamily="34" charset="-128"/>
              </a:rPr>
              <a:t> – consider asking what they would have done if they were not in their current profession.</a:t>
            </a:r>
            <a:endParaRPr lang="en-AU">
              <a:ea typeface="ＭＳ Ｐゴシック" pitchFamily="34" charset="-128"/>
            </a:endParaRPr>
          </a:p>
          <a:p>
            <a:pPr eaLnBrk="1" hangingPunct="1">
              <a:spcBef>
                <a:spcPct val="0"/>
              </a:spcBef>
            </a:pPr>
            <a:endParaRPr lang="en-AU">
              <a:ea typeface="ＭＳ Ｐゴシック" pitchFamily="34" charset="-128"/>
            </a:endParaRPr>
          </a:p>
          <a:p>
            <a:endParaRPr lang="en-AU"/>
          </a:p>
        </p:txBody>
      </p:sp>
      <p:sp>
        <p:nvSpPr>
          <p:cNvPr id="4" name="Slide Number Placeholder 3"/>
          <p:cNvSpPr>
            <a:spLocks noGrp="1"/>
          </p:cNvSpPr>
          <p:nvPr>
            <p:ph type="sldNum" sz="quarter" idx="10"/>
          </p:nvPr>
        </p:nvSpPr>
        <p:spPr/>
        <p:txBody>
          <a:bodyPr/>
          <a:lstStyle/>
          <a:p>
            <a:fld id="{7387CF0C-CE91-4ACB-9610-3C9C95384287}"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t>Pre-course</a:t>
            </a:r>
            <a:r>
              <a:rPr lang="en-AU" baseline="0"/>
              <a:t> online learning designed to draw out the clinical priorities of the APLS manual</a:t>
            </a:r>
            <a:endParaRPr lang="en-AU"/>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7F2FAF-E5BC-482F-B205-77E4CDDE6127}"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56196B-A9B5-4597-81F3-4A3D0A5A8D73}" type="slidenum">
              <a:rPr lang="en-AU" smtClean="0"/>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t>Over the next 2 days</a:t>
            </a:r>
            <a:r>
              <a:rPr lang="en-AU" baseline="0"/>
              <a:t> we will further consolidate this theory, review the skills required to put this theory into practice</a:t>
            </a:r>
            <a:endParaRPr lang="en-AU"/>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43F73E-82FF-411F-B76F-7A6495B8E950}"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t>Low</a:t>
            </a:r>
            <a:r>
              <a:rPr lang="en-AU" baseline="0"/>
              <a:t> fidelity scenarios, designed to consolidate learning when resources are limited.</a:t>
            </a:r>
          </a:p>
          <a:p>
            <a:pPr eaLnBrk="1" hangingPunct="1">
              <a:spcBef>
                <a:spcPct val="0"/>
              </a:spcBef>
            </a:pPr>
            <a:endParaRPr lang="en-AU" baseline="0"/>
          </a:p>
          <a:p>
            <a:pPr eaLnBrk="1" hangingPunct="1">
              <a:spcBef>
                <a:spcPct val="0"/>
              </a:spcBef>
            </a:pPr>
            <a:r>
              <a:rPr lang="en-AU" baseline="0"/>
              <a:t>More time is allocated to </a:t>
            </a:r>
            <a:r>
              <a:rPr lang="en-AU" b="1" baseline="0"/>
              <a:t>practicing</a:t>
            </a:r>
            <a:r>
              <a:rPr lang="en-AU" baseline="0"/>
              <a:t> structured approach in different clinical scenarios, followed by debriefing. Time allowed to discuss  the management of specific paediatric illnesses in greater detail</a:t>
            </a:r>
          </a:p>
          <a:p>
            <a:pPr eaLnBrk="1" hangingPunct="1">
              <a:spcBef>
                <a:spcPct val="0"/>
              </a:spcBef>
            </a:pPr>
            <a:endParaRPr lang="en-AU" baseline="0"/>
          </a:p>
          <a:p>
            <a:pPr eaLnBrk="1" hangingPunct="1">
              <a:spcBef>
                <a:spcPct val="0"/>
              </a:spcBef>
            </a:pPr>
            <a:r>
              <a:rPr lang="en-AU" baseline="0"/>
              <a:t>Acknowledge stress of ‘performing’ in front of peers</a:t>
            </a:r>
          </a:p>
          <a:p>
            <a:pPr eaLnBrk="1" hangingPunct="1">
              <a:spcBef>
                <a:spcPct val="0"/>
              </a:spcBef>
            </a:pPr>
            <a:endParaRPr lang="en-AU" baseline="0"/>
          </a:p>
          <a:p>
            <a:pPr eaLnBrk="1" hangingPunct="1">
              <a:spcBef>
                <a:spcPct val="0"/>
              </a:spcBef>
            </a:pPr>
            <a:r>
              <a:rPr lang="en-AU" baseline="0"/>
              <a:t>Need candidates to ‘suspend belief’ to maximise the benefits from this form of learning.  </a:t>
            </a:r>
          </a:p>
          <a:p>
            <a:pPr eaLnBrk="1" hangingPunct="1">
              <a:spcBef>
                <a:spcPct val="0"/>
              </a:spcBef>
            </a:pPr>
            <a:endParaRPr lang="en-AU" baseline="0"/>
          </a:p>
          <a:p>
            <a:pPr eaLnBrk="1" hangingPunct="1">
              <a:spcBef>
                <a:spcPct val="0"/>
              </a:spcBef>
            </a:pPr>
            <a:r>
              <a:rPr lang="en-AU" baseline="0"/>
              <a:t>Candidates will be expected to be a ‘hands on’ team leader:</a:t>
            </a:r>
          </a:p>
          <a:p>
            <a:pPr eaLnBrk="1" hangingPunct="1">
              <a:spcBef>
                <a:spcPct val="0"/>
              </a:spcBef>
              <a:buFont typeface="Arial" pitchFamily="34" charset="0"/>
              <a:buChar char="•"/>
            </a:pPr>
            <a:r>
              <a:rPr lang="en-AU" baseline="0"/>
              <a:t>Prepare for the case</a:t>
            </a:r>
          </a:p>
          <a:p>
            <a:pPr eaLnBrk="1" hangingPunct="1">
              <a:spcBef>
                <a:spcPct val="0"/>
              </a:spcBef>
              <a:buFont typeface="Arial" pitchFamily="34" charset="0"/>
              <a:buChar char="•"/>
            </a:pPr>
            <a:r>
              <a:rPr lang="en-AU" baseline="0"/>
              <a:t>Examine the manikin (to elicit clinical cues from instructor)</a:t>
            </a:r>
          </a:p>
          <a:p>
            <a:pPr eaLnBrk="1" hangingPunct="1">
              <a:spcBef>
                <a:spcPct val="0"/>
              </a:spcBef>
              <a:buFont typeface="Arial" pitchFamily="34" charset="0"/>
              <a:buChar char="•"/>
            </a:pPr>
            <a:r>
              <a:rPr lang="en-AU" baseline="0"/>
              <a:t>Guide the roles of their assistants (other members of their colour group)</a:t>
            </a:r>
          </a:p>
          <a:p>
            <a:pPr eaLnBrk="1" hangingPunct="1">
              <a:spcBef>
                <a:spcPct val="0"/>
              </a:spcBef>
              <a:buFont typeface="Arial" pitchFamily="34" charset="0"/>
              <a:buChar char="•"/>
            </a:pPr>
            <a:r>
              <a:rPr lang="en-AU" baseline="0"/>
              <a:t>Maintain responsibility for team member actions.</a:t>
            </a:r>
          </a:p>
          <a:p>
            <a:pPr eaLnBrk="1" hangingPunct="1">
              <a:spcBef>
                <a:spcPct val="0"/>
              </a:spcBef>
              <a:buFont typeface="Arial" pitchFamily="34" charset="0"/>
              <a:buChar char="•"/>
            </a:pPr>
            <a:endParaRPr lang="en-AU" baseline="0"/>
          </a:p>
          <a:p>
            <a:pPr eaLnBrk="1" hangingPunct="1">
              <a:spcBef>
                <a:spcPct val="0"/>
              </a:spcBef>
              <a:buFont typeface="Arial" pitchFamily="34" charset="0"/>
              <a:buChar char="•"/>
            </a:pPr>
            <a:endParaRPr lang="en-AU" baseline="0"/>
          </a:p>
          <a:p>
            <a:pPr eaLnBrk="1" hangingPunct="1">
              <a:spcBef>
                <a:spcPct val="0"/>
              </a:spcBef>
              <a:buFont typeface="Arial" pitchFamily="34" charset="0"/>
              <a:buChar char="•"/>
            </a:pPr>
            <a:endParaRPr lang="en-AU"/>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43F73E-82FF-411F-B76F-7A6495B8E950}" type="slidenum">
              <a:rPr lang="en-AU" smtClean="0"/>
              <a:pPr/>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t>The content of this is actually</a:t>
            </a:r>
            <a:r>
              <a:rPr lang="en-AU" baseline="0"/>
              <a:t> a good prompt</a:t>
            </a:r>
            <a:endParaRPr lang="en-AU"/>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39BDBA-61BD-4B24-99E1-00F5040B29A3}"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Intr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13" name="Picture Placeholder 12"/>
          <p:cNvSpPr>
            <a:spLocks noGrp="1"/>
          </p:cNvSpPr>
          <p:nvPr>
            <p:ph type="pic" sz="quarter" idx="11"/>
          </p:nvPr>
        </p:nvSpPr>
        <p:spPr>
          <a:xfrm>
            <a:off x="-18662" y="1932803"/>
            <a:ext cx="3064358" cy="2305822"/>
          </a:xfrm>
        </p:spPr>
        <p:txBody>
          <a:bodyPr/>
          <a:lstStyle/>
          <a:p>
            <a:r>
              <a:rPr lang="en-US"/>
              <a:t>Click icon to add picture</a:t>
            </a:r>
          </a:p>
        </p:txBody>
      </p:sp>
    </p:spTree>
    <p:extLst>
      <p:ext uri="{BB962C8B-B14F-4D97-AF65-F5344CB8AC3E}">
        <p14:creationId xmlns:p14="http://schemas.microsoft.com/office/powerpoint/2010/main" val="300275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11/15/24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410962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11/15/24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48405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11/15/24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407127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3593015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11/15/24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77613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1270128"/>
            <a:ext cx="5111750" cy="52737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51088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296635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11/15/24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2620682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2245" y="2130425"/>
            <a:ext cx="6989707" cy="1470025"/>
          </a:xfrm>
        </p:spPr>
        <p:txBody>
          <a:bodyPr/>
          <a:lstStyle>
            <a:lvl1pPr algn="l">
              <a:defRPr/>
            </a:lvl1p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Tree>
    <p:extLst>
      <p:ext uri="{BB962C8B-B14F-4D97-AF65-F5344CB8AC3E}">
        <p14:creationId xmlns:p14="http://schemas.microsoft.com/office/powerpoint/2010/main" val="3622809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EF3B5BF0-E94A-D542-9132-98539F53C0D6}" type="datetimeFigureOut">
              <a:rPr lang="en-US" smtClean="0"/>
              <a:pPr/>
              <a:t>11/15/24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C39F5-97EA-8444-B54B-112E82432604}" type="slidenum">
              <a:rPr lang="en-US" smtClean="0"/>
              <a:pPr/>
              <a:t>‹#›</a:t>
            </a:fld>
            <a:endParaRPr lang="en-US"/>
          </a:p>
        </p:txBody>
      </p:sp>
    </p:spTree>
    <p:extLst>
      <p:ext uri="{BB962C8B-B14F-4D97-AF65-F5344CB8AC3E}">
        <p14:creationId xmlns:p14="http://schemas.microsoft.com/office/powerpoint/2010/main" val="3817708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0812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83C2D4-5A6C-4B4C-82CC-AB0CE98E3DA2}" type="datetimeFigureOut">
              <a:rPr lang="en-US" smtClean="0"/>
              <a:pPr/>
              <a:t>11/15/24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D86F7B-9DD0-7446-9B1C-33162A14C6E6}" type="slidenum">
              <a:rPr lang="en-US" smtClean="0"/>
              <a:pPr/>
              <a:t>‹#›</a:t>
            </a:fld>
            <a:endParaRPr lang="en-US"/>
          </a:p>
        </p:txBody>
      </p:sp>
    </p:spTree>
    <p:extLst>
      <p:ext uri="{BB962C8B-B14F-4D97-AF65-F5344CB8AC3E}">
        <p14:creationId xmlns:p14="http://schemas.microsoft.com/office/powerpoint/2010/main" val="96298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25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8763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8036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defRPr sz="2400"/>
            </a:lvl1pPr>
            <a:lvl2pPr>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7600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310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1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058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701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sic%20with%20green.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28292" y="440310"/>
            <a:ext cx="6709166" cy="132556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28292" y="1918997"/>
            <a:ext cx="7858508" cy="4207166"/>
          </a:xfrm>
          <a:prstGeom prst="rect">
            <a:avLst/>
          </a:prstGeom>
        </p:spPr>
        <p:txBody>
          <a:bodyPr vert="horz" lIns="91440" tIns="45720" rIns="91440" bIns="45720" rtlCol="0">
            <a:normAutofit/>
          </a:bodyPr>
          <a:lstStyle/>
          <a:p>
            <a:pPr lvl="0"/>
            <a:endParaRPr lang="en-AU"/>
          </a:p>
          <a:p>
            <a:pPr lvl="0"/>
            <a:r>
              <a:rPr lang="en-AU"/>
              <a:t>Click to edit Master text styles</a:t>
            </a:r>
          </a:p>
          <a:p>
            <a:pPr lvl="1"/>
            <a:r>
              <a:rPr lang="en-AU"/>
              <a:t>Second level</a:t>
            </a:r>
          </a:p>
          <a:p>
            <a:pPr lvl="2"/>
            <a:r>
              <a:rPr lang="en-AU"/>
              <a:t>Third level</a:t>
            </a:r>
          </a:p>
        </p:txBody>
      </p:sp>
      <p:sp>
        <p:nvSpPr>
          <p:cNvPr id="5" name="TextBox 4"/>
          <p:cNvSpPr txBox="1"/>
          <p:nvPr userDrawn="1"/>
        </p:nvSpPr>
        <p:spPr>
          <a:xfrm>
            <a:off x="4754880" y="6553392"/>
            <a:ext cx="4242816" cy="369332"/>
          </a:xfrm>
          <a:prstGeom prst="rect">
            <a:avLst/>
          </a:prstGeom>
          <a:noFill/>
        </p:spPr>
        <p:txBody>
          <a:bodyPr wrap="square" rtlCol="0">
            <a:spAutoFit/>
          </a:bodyPr>
          <a:lstStyle/>
          <a:p>
            <a:pPr algn="ctr"/>
            <a:r>
              <a:rPr lang="en-AU">
                <a:solidFill>
                  <a:schemeClr val="bg1"/>
                </a:solidFill>
              </a:rPr>
              <a:t>APLS 2Day Refresher   Welcome &amp; Aims</a:t>
            </a:r>
          </a:p>
        </p:txBody>
      </p:sp>
    </p:spTree>
    <p:extLst>
      <p:ext uri="{BB962C8B-B14F-4D97-AF65-F5344CB8AC3E}">
        <p14:creationId xmlns:p14="http://schemas.microsoft.com/office/powerpoint/2010/main" val="4216750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4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sic%20just%20logo.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7011234"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p:txBody>
      </p:sp>
    </p:spTree>
    <p:extLst>
      <p:ext uri="{BB962C8B-B14F-4D97-AF65-F5344CB8AC3E}">
        <p14:creationId xmlns:p14="http://schemas.microsoft.com/office/powerpoint/2010/main" val="1092400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Basic%20with%20gree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64564"/>
            <a:ext cx="6983624"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959156"/>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p:txBody>
      </p:sp>
    </p:spTree>
    <p:extLst>
      <p:ext uri="{BB962C8B-B14F-4D97-AF65-F5344CB8AC3E}">
        <p14:creationId xmlns:p14="http://schemas.microsoft.com/office/powerpoint/2010/main" val="3614744255"/>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B5BF0-E94A-D542-9132-98539F53C0D6}" type="datetimeFigureOut">
              <a:rPr lang="en-US" smtClean="0"/>
              <a:pPr/>
              <a:t>11/15/24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C39F5-97EA-8444-B54B-112E82432604}" type="slidenum">
              <a:rPr lang="en-US" smtClean="0"/>
              <a:pPr/>
              <a:t>‹#›</a:t>
            </a:fld>
            <a:endParaRPr lang="en-US"/>
          </a:p>
        </p:txBody>
      </p:sp>
    </p:spTree>
    <p:extLst>
      <p:ext uri="{BB962C8B-B14F-4D97-AF65-F5344CB8AC3E}">
        <p14:creationId xmlns:p14="http://schemas.microsoft.com/office/powerpoint/2010/main" val="3371549306"/>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mailto:feedback@apls.org.a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6534" y="4731504"/>
            <a:ext cx="5729029" cy="1668811"/>
          </a:xfrm>
        </p:spPr>
        <p:txBody>
          <a:bodyPr>
            <a:normAutofit fontScale="92500" lnSpcReduction="10000"/>
          </a:bodyPr>
          <a:lstStyle/>
          <a:p>
            <a:r>
              <a:rPr lang="en-AU">
                <a:latin typeface="Century Gothic" panose="020B0502020202020204" pitchFamily="34" charset="0"/>
              </a:rPr>
              <a:t>Welcome and aims</a:t>
            </a:r>
          </a:p>
        </p:txBody>
      </p:sp>
      <p:pic>
        <p:nvPicPr>
          <p:cNvPr id="6" name="Picture Placeholder 5"/>
          <p:cNvPicPr>
            <a:picLocks noGrp="1" noChangeAspect="1"/>
          </p:cNvPicPr>
          <p:nvPr>
            <p:ph type="pic" sz="quarter" idx="11"/>
          </p:nvPr>
        </p:nvPicPr>
        <p:blipFill>
          <a:blip r:embed="rId3"/>
          <a:srcRect/>
          <a:stretch/>
        </p:blipFill>
        <p:spPr>
          <a:xfrm>
            <a:off x="-192797" y="1982081"/>
            <a:ext cx="3237685" cy="2160000"/>
          </a:xfrm>
        </p:spPr>
      </p:pic>
      <p:sp>
        <p:nvSpPr>
          <p:cNvPr id="5" name="TextBox 4"/>
          <p:cNvSpPr txBox="1"/>
          <p:nvPr/>
        </p:nvSpPr>
        <p:spPr>
          <a:xfrm>
            <a:off x="342900" y="438150"/>
            <a:ext cx="2400300" cy="707886"/>
          </a:xfrm>
          <a:prstGeom prst="rect">
            <a:avLst/>
          </a:prstGeom>
          <a:noFill/>
        </p:spPr>
        <p:txBody>
          <a:bodyPr wrap="square" rtlCol="0">
            <a:spAutoFit/>
          </a:bodyPr>
          <a:lstStyle/>
          <a:p>
            <a:r>
              <a:rPr lang="en-AU" sz="4000" dirty="0">
                <a:solidFill>
                  <a:schemeClr val="bg1"/>
                </a:solidFill>
              </a:rPr>
              <a:t>7</a:t>
            </a:r>
            <a:r>
              <a:rPr lang="en-AU" sz="4000" baseline="30000" dirty="0">
                <a:solidFill>
                  <a:schemeClr val="bg1"/>
                </a:solidFill>
              </a:rPr>
              <a:t>th</a:t>
            </a:r>
            <a:r>
              <a:rPr lang="en-AU" sz="4000" dirty="0">
                <a:solidFill>
                  <a:schemeClr val="bg1"/>
                </a:solidFill>
              </a:rPr>
              <a:t> edition</a:t>
            </a:r>
          </a:p>
        </p:txBody>
      </p:sp>
    </p:spTree>
    <p:extLst>
      <p:ext uri="{BB962C8B-B14F-4D97-AF65-F5344CB8AC3E}">
        <p14:creationId xmlns:p14="http://schemas.microsoft.com/office/powerpoint/2010/main" val="354294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a:xfrm>
            <a:off x="828292" y="237600"/>
            <a:ext cx="6709166" cy="1325562"/>
          </a:xfrm>
          <a:noFill/>
        </p:spPr>
        <p:txBody>
          <a:bodyPr/>
          <a:lstStyle/>
          <a:p>
            <a:r>
              <a:rPr lang="en-AU" sz="4400" b="1">
                <a:latin typeface="Century Gothic" panose="020B0502020202020204" pitchFamily="34" charset="0"/>
              </a:rPr>
              <a:t>Educational support: </a:t>
            </a:r>
            <a:r>
              <a:rPr lang="en-AU" sz="4400" b="1" i="1">
                <a:latin typeface="Century Gothic" panose="020B0502020202020204" pitchFamily="34" charset="0"/>
              </a:rPr>
              <a:t>assessment </a:t>
            </a:r>
            <a:r>
              <a:rPr lang="en-AU" sz="4400" b="1">
                <a:latin typeface="Century Gothic" panose="020B0502020202020204" pitchFamily="34" charset="0"/>
              </a:rPr>
              <a:t>&amp; feedback</a:t>
            </a:r>
            <a:endParaRPr lang="en-US" sz="4400">
              <a:solidFill>
                <a:schemeClr val="tx1"/>
              </a:solidFill>
              <a:latin typeface="Century Gothic" panose="020B0502020202020204" pitchFamily="34" charset="0"/>
            </a:endParaRPr>
          </a:p>
        </p:txBody>
      </p:sp>
      <p:sp>
        <p:nvSpPr>
          <p:cNvPr id="6" name="Content Placeholder 5"/>
          <p:cNvSpPr>
            <a:spLocks noGrp="1"/>
          </p:cNvSpPr>
          <p:nvPr>
            <p:ph idx="1"/>
          </p:nvPr>
        </p:nvSpPr>
        <p:spPr>
          <a:xfrm>
            <a:off x="828292" y="1928193"/>
            <a:ext cx="8075076" cy="4470167"/>
          </a:xfrm>
        </p:spPr>
        <p:txBody>
          <a:bodyPr>
            <a:normAutofit/>
          </a:bodyPr>
          <a:lstStyle/>
          <a:p>
            <a:pPr marL="0">
              <a:spcBef>
                <a:spcPts val="0"/>
              </a:spcBef>
              <a:spcAft>
                <a:spcPts val="600"/>
              </a:spcAft>
              <a:buNone/>
            </a:pPr>
            <a:r>
              <a:rPr lang="en-AU" sz="3200">
                <a:latin typeface="Century Gothic" panose="020B0502020202020204" pitchFamily="34" charset="0"/>
              </a:rPr>
              <a:t>BLS/ALS, Airway skills, Trauma skills: </a:t>
            </a:r>
          </a:p>
          <a:p>
            <a:pPr marL="0">
              <a:spcBef>
                <a:spcPts val="0"/>
              </a:spcBef>
              <a:spcAft>
                <a:spcPts val="3000"/>
              </a:spcAft>
              <a:buNone/>
            </a:pPr>
            <a:r>
              <a:rPr lang="en-AU" sz="3200">
                <a:latin typeface="Century Gothic" panose="020B0502020202020204" pitchFamily="34" charset="0"/>
              </a:rPr>
              <a:t>Formative assessment - repeated intentional practice, opportunity for feedback</a:t>
            </a:r>
          </a:p>
          <a:p>
            <a:pPr marL="0">
              <a:spcBef>
                <a:spcPts val="0"/>
              </a:spcBef>
              <a:spcAft>
                <a:spcPts val="600"/>
              </a:spcAft>
              <a:buNone/>
            </a:pPr>
            <a:r>
              <a:rPr lang="en-AU" sz="3200">
                <a:latin typeface="Century Gothic" panose="020B0502020202020204" pitchFamily="34" charset="0"/>
              </a:rPr>
              <a:t>Scenario/experiential learning:</a:t>
            </a:r>
          </a:p>
          <a:p>
            <a:pPr marL="0">
              <a:spcBef>
                <a:spcPts val="0"/>
              </a:spcBef>
              <a:buNone/>
            </a:pPr>
            <a:r>
              <a:rPr lang="en-AU" sz="3200">
                <a:latin typeface="Century Gothic" panose="020B0502020202020204" pitchFamily="34" charset="0"/>
              </a:rPr>
              <a:t>Formative assessment with coaching, feedback and repetitive practice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E73DB0-54ED-5340-92B0-81AC4D5C837F}"/>
              </a:ext>
            </a:extLst>
          </p:cNvPr>
          <p:cNvSpPr>
            <a:spLocks noGrp="1"/>
          </p:cNvSpPr>
          <p:nvPr>
            <p:ph idx="1"/>
          </p:nvPr>
        </p:nvSpPr>
        <p:spPr>
          <a:xfrm>
            <a:off x="768658" y="1886693"/>
            <a:ext cx="8136804" cy="4599435"/>
          </a:xfrm>
        </p:spPr>
        <p:txBody>
          <a:bodyPr>
            <a:normAutofit/>
          </a:bodyPr>
          <a:lstStyle/>
          <a:p>
            <a:pPr marL="57150" indent="0">
              <a:buNone/>
            </a:pPr>
            <a:r>
              <a:rPr lang="en-US" sz="3200">
                <a:latin typeface="Century Gothic" panose="020B0502020202020204" pitchFamily="34" charset="0"/>
              </a:rPr>
              <a:t>During the course you may: </a:t>
            </a:r>
          </a:p>
          <a:p>
            <a:pPr marL="457200" lvl="1" indent="0">
              <a:buNone/>
            </a:pPr>
            <a:r>
              <a:rPr lang="en-US">
                <a:latin typeface="Century Gothic" panose="020B0502020202020204" pitchFamily="34" charset="0"/>
              </a:rPr>
              <a:t>feel challenged</a:t>
            </a:r>
          </a:p>
          <a:p>
            <a:pPr marL="457200" lvl="1" indent="0">
              <a:buNone/>
            </a:pPr>
            <a:r>
              <a:rPr lang="en-US">
                <a:latin typeface="Century Gothic" panose="020B0502020202020204" pitchFamily="34" charset="0"/>
              </a:rPr>
              <a:t>be worried or anxious</a:t>
            </a:r>
          </a:p>
          <a:p>
            <a:pPr marL="457200" lvl="1" indent="0">
              <a:buNone/>
            </a:pPr>
            <a:r>
              <a:rPr lang="en-US">
                <a:latin typeface="Century Gothic" panose="020B0502020202020204" pitchFamily="34" charset="0"/>
              </a:rPr>
              <a:t>try new things</a:t>
            </a:r>
          </a:p>
          <a:p>
            <a:pPr marL="857250" lvl="2" indent="0">
              <a:buNone/>
            </a:pPr>
            <a:endParaRPr lang="en-US" sz="3200">
              <a:latin typeface="Century Gothic" panose="020B0502020202020204" pitchFamily="34" charset="0"/>
            </a:endParaRPr>
          </a:p>
          <a:p>
            <a:pPr marL="57150" indent="0">
              <a:buNone/>
            </a:pPr>
            <a:r>
              <a:rPr lang="en-US" sz="3200">
                <a:latin typeface="Century Gothic" panose="020B0502020202020204" pitchFamily="34" charset="0"/>
              </a:rPr>
              <a:t>We recognise this and will be supportive</a:t>
            </a:r>
          </a:p>
          <a:p>
            <a:pPr lvl="1">
              <a:buFont typeface="Arial" panose="020B0604020202020204" pitchFamily="34" charset="0"/>
              <a:buChar char="•"/>
            </a:pPr>
            <a:endParaRPr lang="en-US">
              <a:latin typeface="Century Gothic" panose="020B0502020202020204" pitchFamily="34" charset="0"/>
            </a:endParaRPr>
          </a:p>
          <a:p>
            <a:pPr marL="457200" lvl="1" indent="0">
              <a:buNone/>
            </a:pPr>
            <a:endParaRPr lang="en-US"/>
          </a:p>
        </p:txBody>
      </p:sp>
      <p:sp>
        <p:nvSpPr>
          <p:cNvPr id="4" name="Title 1"/>
          <p:cNvSpPr txBox="1">
            <a:spLocks/>
          </p:cNvSpPr>
          <p:nvPr/>
        </p:nvSpPr>
        <p:spPr>
          <a:xfrm>
            <a:off x="828291" y="237600"/>
            <a:ext cx="6844717" cy="13255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800" kern="1200">
                <a:solidFill>
                  <a:schemeClr val="tx1"/>
                </a:solidFill>
                <a:latin typeface="+mj-lt"/>
                <a:ea typeface="+mj-ea"/>
                <a:cs typeface="+mj-cs"/>
              </a:defRPr>
            </a:lvl1pPr>
          </a:lstStyle>
          <a:p>
            <a:r>
              <a:rPr lang="en-US" b="1">
                <a:latin typeface="Century Gothic" panose="020B0502020202020204" pitchFamily="34" charset="0"/>
              </a:rPr>
              <a:t>Respect &amp; feeling safe</a:t>
            </a:r>
          </a:p>
        </p:txBody>
      </p:sp>
    </p:spTree>
    <p:extLst>
      <p:ext uri="{BB962C8B-B14F-4D97-AF65-F5344CB8AC3E}">
        <p14:creationId xmlns:p14="http://schemas.microsoft.com/office/powerpoint/2010/main" val="170134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E73DB0-54ED-5340-92B0-81AC4D5C837F}"/>
              </a:ext>
            </a:extLst>
          </p:cNvPr>
          <p:cNvSpPr>
            <a:spLocks noGrp="1"/>
          </p:cNvSpPr>
          <p:nvPr>
            <p:ph idx="1"/>
          </p:nvPr>
        </p:nvSpPr>
        <p:spPr>
          <a:xfrm>
            <a:off x="828292" y="1747542"/>
            <a:ext cx="8037412" cy="4599435"/>
          </a:xfrm>
        </p:spPr>
        <p:txBody>
          <a:bodyPr>
            <a:normAutofit/>
          </a:bodyPr>
          <a:lstStyle/>
          <a:p>
            <a:pPr marL="57150" indent="0">
              <a:spcBef>
                <a:spcPts val="0"/>
              </a:spcBef>
              <a:buNone/>
            </a:pPr>
            <a:r>
              <a:rPr lang="en-US" sz="3200">
                <a:latin typeface="Century Gothic" panose="020B0502020202020204" pitchFamily="34" charset="0"/>
              </a:rPr>
              <a:t>We acknowledge that you</a:t>
            </a:r>
          </a:p>
          <a:p>
            <a:pPr marL="457200" lvl="1" indent="0">
              <a:spcBef>
                <a:spcPts val="0"/>
              </a:spcBef>
              <a:buNone/>
            </a:pPr>
            <a:r>
              <a:rPr lang="en-US" sz="3000">
                <a:latin typeface="Century Gothic" panose="020B0502020202020204" pitchFamily="34" charset="0"/>
              </a:rPr>
              <a:t>are skilled, inquisitive and motivated</a:t>
            </a:r>
          </a:p>
          <a:p>
            <a:pPr marL="457200" lvl="1" indent="0">
              <a:spcBef>
                <a:spcPts val="0"/>
              </a:spcBef>
              <a:spcAft>
                <a:spcPts val="1800"/>
              </a:spcAft>
              <a:buNone/>
            </a:pPr>
            <a:r>
              <a:rPr lang="en-US" sz="3000">
                <a:latin typeface="Century Gothic" panose="020B0502020202020204" pitchFamily="34" charset="0"/>
              </a:rPr>
              <a:t>bring a wealth of life &amp; work experience</a:t>
            </a:r>
          </a:p>
          <a:p>
            <a:pPr marL="57150" indent="0">
              <a:spcBef>
                <a:spcPts val="0"/>
              </a:spcBef>
              <a:spcAft>
                <a:spcPts val="1800"/>
              </a:spcAft>
              <a:buNone/>
            </a:pPr>
            <a:r>
              <a:rPr lang="en-US" sz="3200">
                <a:latin typeface="Century Gothic" panose="020B0502020202020204" pitchFamily="34" charset="0"/>
              </a:rPr>
              <a:t>This course aims to enhance everyone’s learning - candidates </a:t>
            </a:r>
            <a:r>
              <a:rPr lang="en-US" sz="3200" b="1" i="1">
                <a:latin typeface="Century Gothic" panose="020B0502020202020204" pitchFamily="34" charset="0"/>
              </a:rPr>
              <a:t>and</a:t>
            </a:r>
            <a:r>
              <a:rPr lang="en-US" sz="3200">
                <a:latin typeface="Century Gothic" panose="020B0502020202020204" pitchFamily="34" charset="0"/>
              </a:rPr>
              <a:t> instructors</a:t>
            </a:r>
          </a:p>
          <a:p>
            <a:pPr marL="57150" indent="0">
              <a:spcBef>
                <a:spcPts val="0"/>
              </a:spcBef>
              <a:buNone/>
            </a:pPr>
            <a:r>
              <a:rPr lang="en-US" sz="3200">
                <a:latin typeface="Century Gothic" panose="020B0502020202020204" pitchFamily="34" charset="0"/>
              </a:rPr>
              <a:t>…by sharing, listening, respecting</a:t>
            </a:r>
          </a:p>
        </p:txBody>
      </p:sp>
      <p:sp>
        <p:nvSpPr>
          <p:cNvPr id="4" name="Title 1"/>
          <p:cNvSpPr txBox="1">
            <a:spLocks/>
          </p:cNvSpPr>
          <p:nvPr/>
        </p:nvSpPr>
        <p:spPr>
          <a:xfrm>
            <a:off x="828291" y="237600"/>
            <a:ext cx="6844717" cy="13255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800" kern="1200">
                <a:solidFill>
                  <a:schemeClr val="tx1"/>
                </a:solidFill>
                <a:latin typeface="+mj-lt"/>
                <a:ea typeface="+mj-ea"/>
                <a:cs typeface="+mj-cs"/>
              </a:defRPr>
            </a:lvl1pPr>
          </a:lstStyle>
          <a:p>
            <a:r>
              <a:rPr lang="en-US" b="1">
                <a:latin typeface="Century Gothic" panose="020B0502020202020204" pitchFamily="34" charset="0"/>
              </a:rPr>
              <a:t>Respect &amp; feeling safe</a:t>
            </a:r>
          </a:p>
        </p:txBody>
      </p:sp>
    </p:spTree>
    <p:extLst>
      <p:ext uri="{BB962C8B-B14F-4D97-AF65-F5344CB8AC3E}">
        <p14:creationId xmlns:p14="http://schemas.microsoft.com/office/powerpoint/2010/main" val="72174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828292" y="237600"/>
            <a:ext cx="6709166" cy="1325562"/>
          </a:xfrm>
          <a:noFill/>
        </p:spPr>
        <p:txBody>
          <a:bodyPr/>
          <a:lstStyle/>
          <a:p>
            <a:pPr algn="l" eaLnBrk="1" hangingPunct="1"/>
            <a:r>
              <a:rPr lang="en-US" b="1">
                <a:solidFill>
                  <a:schemeClr val="tx1"/>
                </a:solidFill>
                <a:latin typeface="Century Gothic" panose="020B0502020202020204" pitchFamily="34" charset="0"/>
              </a:rPr>
              <a:t>Expectations</a:t>
            </a:r>
            <a:endParaRPr lang="en-US" sz="2500">
              <a:solidFill>
                <a:schemeClr val="tx1"/>
              </a:solidFill>
              <a:latin typeface="+mn-lt"/>
            </a:endParaRPr>
          </a:p>
        </p:txBody>
      </p:sp>
      <p:sp>
        <p:nvSpPr>
          <p:cNvPr id="6" name="Content Placeholder 5"/>
          <p:cNvSpPr>
            <a:spLocks noGrp="1"/>
          </p:cNvSpPr>
          <p:nvPr>
            <p:ph idx="1"/>
          </p:nvPr>
        </p:nvSpPr>
        <p:spPr>
          <a:xfrm>
            <a:off x="828291" y="1648473"/>
            <a:ext cx="4717744" cy="2764501"/>
          </a:xfrm>
        </p:spPr>
        <p:txBody>
          <a:bodyPr>
            <a:noAutofit/>
          </a:bodyPr>
          <a:lstStyle/>
          <a:p>
            <a:pPr>
              <a:spcBef>
                <a:spcPts val="0"/>
              </a:spcBef>
              <a:spcAft>
                <a:spcPts val="1200"/>
              </a:spcAft>
              <a:buNone/>
            </a:pPr>
            <a:r>
              <a:rPr lang="en-AU" sz="2800" b="1">
                <a:latin typeface="Century Gothic" panose="020B0502020202020204" pitchFamily="34" charset="0"/>
              </a:rPr>
              <a:t>You and Faculty</a:t>
            </a:r>
          </a:p>
          <a:p>
            <a:pPr marL="0" lvl="1" indent="0">
              <a:lnSpc>
                <a:spcPct val="130000"/>
              </a:lnSpc>
              <a:spcBef>
                <a:spcPts val="0"/>
              </a:spcBef>
              <a:spcAft>
                <a:spcPts val="600"/>
              </a:spcAft>
              <a:buNone/>
            </a:pPr>
            <a:r>
              <a:rPr lang="en-GB" sz="2800">
                <a:latin typeface="Century Gothic" panose="020B0502020202020204" pitchFamily="34" charset="0"/>
                <a:ea typeface="Verdana" pitchFamily="34" charset="0"/>
                <a:cs typeface="Verdana" pitchFamily="34" charset="0"/>
              </a:rPr>
              <a:t>Prepared</a:t>
            </a:r>
          </a:p>
          <a:p>
            <a:pPr marL="180000" lvl="1" indent="0">
              <a:lnSpc>
                <a:spcPct val="80000"/>
              </a:lnSpc>
              <a:spcBef>
                <a:spcPts val="0"/>
              </a:spcBef>
              <a:spcAft>
                <a:spcPts val="600"/>
              </a:spcAft>
              <a:buNone/>
            </a:pPr>
            <a:r>
              <a:rPr lang="en-GB" sz="2800">
                <a:latin typeface="Century Gothic" panose="020B0502020202020204" pitchFamily="34" charset="0"/>
                <a:ea typeface="Verdana" pitchFamily="34" charset="0"/>
                <a:cs typeface="Verdana" pitchFamily="34" charset="0"/>
              </a:rPr>
              <a:t>read the manual</a:t>
            </a:r>
          </a:p>
          <a:p>
            <a:pPr marL="180000" lvl="1" indent="0">
              <a:spcBef>
                <a:spcPts val="0"/>
              </a:spcBef>
              <a:spcAft>
                <a:spcPts val="2400"/>
              </a:spcAft>
              <a:buNone/>
            </a:pPr>
            <a:r>
              <a:rPr lang="en-GB" sz="2800">
                <a:latin typeface="Century Gothic" panose="020B0502020202020204" pitchFamily="34" charset="0"/>
                <a:ea typeface="Verdana" pitchFamily="34" charset="0"/>
                <a:cs typeface="Verdana" pitchFamily="34" charset="0"/>
              </a:rPr>
              <a:t>pre-course online learning</a:t>
            </a:r>
          </a:p>
          <a:p>
            <a:pPr marL="0" lvl="1" indent="0">
              <a:lnSpc>
                <a:spcPct val="130000"/>
              </a:lnSpc>
              <a:spcBef>
                <a:spcPts val="0"/>
              </a:spcBef>
              <a:spcAft>
                <a:spcPts val="1200"/>
              </a:spcAft>
              <a:buNone/>
            </a:pPr>
            <a:endParaRPr lang="en-GB" sz="2800">
              <a:latin typeface="Century Gothic" panose="020B0502020202020204" pitchFamily="34" charset="0"/>
              <a:ea typeface="Verdana" pitchFamily="34" charset="0"/>
              <a:cs typeface="Verdana" pitchFamily="34" charset="0"/>
            </a:endParaRPr>
          </a:p>
          <a:p>
            <a:pPr marL="0" lvl="1" indent="0">
              <a:lnSpc>
                <a:spcPct val="130000"/>
              </a:lnSpc>
              <a:spcBef>
                <a:spcPts val="0"/>
              </a:spcBef>
              <a:spcAft>
                <a:spcPts val="1200"/>
              </a:spcAft>
              <a:buNone/>
            </a:pPr>
            <a:endParaRPr lang="en-GB" sz="2800" b="1">
              <a:latin typeface="Century Gothic" panose="020B0502020202020204" pitchFamily="34" charset="0"/>
              <a:ea typeface="Verdana" pitchFamily="34" charset="0"/>
              <a:cs typeface="Verdana" pitchFamily="34" charset="0"/>
            </a:endParaRPr>
          </a:p>
        </p:txBody>
      </p:sp>
      <p:sp>
        <p:nvSpPr>
          <p:cNvPr id="8195"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 typeface="Arial" charset="0"/>
              <a:buChar char="•"/>
            </a:pPr>
            <a:endParaRPr lang="en-US">
              <a:latin typeface="Verdana" pitchFamily="34" charset="0"/>
              <a:ea typeface="Verdana" pitchFamily="34" charset="0"/>
              <a:cs typeface="Verdana" pitchFamily="34" charset="0"/>
            </a:endParaRPr>
          </a:p>
        </p:txBody>
      </p:sp>
      <p:pic>
        <p:nvPicPr>
          <p:cNvPr id="5" name="Picture 4" descr="Meeting 2_smal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2732" y="1317827"/>
            <a:ext cx="5326431" cy="3550953"/>
          </a:xfrm>
          <a:prstGeom prst="rect">
            <a:avLst/>
          </a:prstGeom>
        </p:spPr>
      </p:pic>
      <p:sp>
        <p:nvSpPr>
          <p:cNvPr id="2" name="TextBox 1">
            <a:extLst>
              <a:ext uri="{FF2B5EF4-FFF2-40B4-BE49-F238E27FC236}">
                <a16:creationId xmlns:a16="http://schemas.microsoft.com/office/drawing/2014/main" id="{C2BFCBE0-223B-DAFB-28D6-7C28D6917271}"/>
              </a:ext>
            </a:extLst>
          </p:cNvPr>
          <p:cNvSpPr txBox="1"/>
          <p:nvPr/>
        </p:nvSpPr>
        <p:spPr>
          <a:xfrm>
            <a:off x="828291" y="4749512"/>
            <a:ext cx="8097047" cy="1880964"/>
          </a:xfrm>
          <a:prstGeom prst="rect">
            <a:avLst/>
          </a:prstGeom>
          <a:noFill/>
        </p:spPr>
        <p:txBody>
          <a:bodyPr wrap="square" rtlCol="0">
            <a:spAutoFit/>
          </a:bodyPr>
          <a:lstStyle/>
          <a:p>
            <a:pPr marL="0" lvl="1" indent="0">
              <a:lnSpc>
                <a:spcPct val="130000"/>
              </a:lnSpc>
              <a:spcBef>
                <a:spcPts val="0"/>
              </a:spcBef>
              <a:spcAft>
                <a:spcPts val="1200"/>
              </a:spcAft>
              <a:buNone/>
            </a:pPr>
            <a:r>
              <a:rPr lang="en-GB" sz="2800">
                <a:latin typeface="Century Gothic" panose="020B0502020202020204" pitchFamily="34" charset="0"/>
                <a:ea typeface="Verdana" pitchFamily="34" charset="0"/>
                <a:cs typeface="Verdana" pitchFamily="34" charset="0"/>
              </a:rPr>
              <a:t>Attend all sessions on time</a:t>
            </a:r>
          </a:p>
          <a:p>
            <a:pPr marL="0" lvl="1" indent="0">
              <a:lnSpc>
                <a:spcPct val="80000"/>
              </a:lnSpc>
              <a:spcBef>
                <a:spcPts val="0"/>
              </a:spcBef>
              <a:spcAft>
                <a:spcPts val="1200"/>
              </a:spcAft>
              <a:buNone/>
            </a:pPr>
            <a:r>
              <a:rPr lang="en-GB" sz="2800">
                <a:latin typeface="Century Gothic" panose="020B0502020202020204" pitchFamily="34" charset="0"/>
                <a:ea typeface="Verdana" pitchFamily="34" charset="0"/>
                <a:cs typeface="Verdana" pitchFamily="34" charset="0"/>
              </a:rPr>
              <a:t>Support your faculty and fellow candidates</a:t>
            </a:r>
          </a:p>
          <a:p>
            <a:pPr marL="0" lvl="1">
              <a:lnSpc>
                <a:spcPct val="150000"/>
              </a:lnSpc>
              <a:spcBef>
                <a:spcPts val="0"/>
              </a:spcBef>
              <a:spcAft>
                <a:spcPts val="1200"/>
              </a:spcAft>
              <a:buNone/>
            </a:pPr>
            <a:r>
              <a:rPr lang="en-GB" sz="2800" b="1">
                <a:latin typeface="Century Gothic" panose="020B0502020202020204" pitchFamily="34" charset="0"/>
                <a:ea typeface="Verdana" pitchFamily="34" charset="0"/>
                <a:cs typeface="Verdana" pitchFamily="34" charset="0"/>
              </a:rPr>
              <a:t>Enjoy yourself</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a:xfrm>
            <a:off x="828292" y="237600"/>
            <a:ext cx="6709166" cy="1325562"/>
          </a:xfrm>
          <a:noFill/>
        </p:spPr>
        <p:txBody>
          <a:bodyPr/>
          <a:lstStyle/>
          <a:p>
            <a:pPr algn="l" eaLnBrk="1" hangingPunct="1"/>
            <a:r>
              <a:rPr lang="en-US" b="1">
                <a:solidFill>
                  <a:schemeClr val="tx1"/>
                </a:solidFill>
                <a:latin typeface="Century Gothic" panose="020B0502020202020204" pitchFamily="34" charset="0"/>
              </a:rPr>
              <a:t>Post-course support</a:t>
            </a:r>
            <a:endParaRPr lang="en-US" sz="2500">
              <a:solidFill>
                <a:schemeClr val="tx1"/>
              </a:solidFill>
            </a:endParaRPr>
          </a:p>
        </p:txBody>
      </p:sp>
      <p:sp>
        <p:nvSpPr>
          <p:cNvPr id="5" name="Content Placeholder 4"/>
          <p:cNvSpPr>
            <a:spLocks noGrp="1"/>
          </p:cNvSpPr>
          <p:nvPr>
            <p:ph idx="1"/>
          </p:nvPr>
        </p:nvSpPr>
        <p:spPr>
          <a:xfrm>
            <a:off x="828291" y="1627632"/>
            <a:ext cx="5029601" cy="4891052"/>
          </a:xfrm>
        </p:spPr>
        <p:txBody>
          <a:bodyPr>
            <a:noAutofit/>
          </a:bodyPr>
          <a:lstStyle/>
          <a:p>
            <a:pPr marL="0" indent="0">
              <a:spcBef>
                <a:spcPts val="0"/>
              </a:spcBef>
              <a:spcAft>
                <a:spcPts val="1800"/>
              </a:spcAft>
              <a:buNone/>
            </a:pPr>
            <a:r>
              <a:rPr lang="en-AU" sz="2800" b="1">
                <a:latin typeface="Century Gothic" panose="020B0502020202020204" pitchFamily="34" charset="0"/>
              </a:rPr>
              <a:t>Access to website</a:t>
            </a:r>
          </a:p>
          <a:p>
            <a:pPr marL="0" indent="0">
              <a:spcBef>
                <a:spcPts val="0"/>
              </a:spcBef>
              <a:spcAft>
                <a:spcPts val="1800"/>
              </a:spcAft>
              <a:buNone/>
            </a:pPr>
            <a:r>
              <a:rPr lang="en-AU" sz="2800">
                <a:latin typeface="Century Gothic" panose="020B0502020202020204" pitchFamily="34" charset="0"/>
              </a:rPr>
              <a:t>APLS online learning for one month following the course</a:t>
            </a:r>
          </a:p>
          <a:p>
            <a:pPr marL="0" indent="0">
              <a:spcBef>
                <a:spcPts val="0"/>
              </a:spcBef>
              <a:spcAft>
                <a:spcPts val="1800"/>
              </a:spcAft>
              <a:buNone/>
            </a:pPr>
            <a:r>
              <a:rPr lang="en-AU" sz="2800">
                <a:latin typeface="Century Gothic" panose="020B0502020202020204" pitchFamily="34" charset="0"/>
              </a:rPr>
              <a:t>APLS app &amp; algorithms</a:t>
            </a:r>
          </a:p>
          <a:p>
            <a:pPr marL="0" indent="0">
              <a:spcBef>
                <a:spcPts val="0"/>
              </a:spcBef>
              <a:spcAft>
                <a:spcPts val="1800"/>
              </a:spcAft>
              <a:buNone/>
            </a:pPr>
            <a:r>
              <a:rPr lang="en-AU" sz="2800">
                <a:latin typeface="Century Gothic" panose="020B0502020202020204" pitchFamily="34" charset="0"/>
              </a:rPr>
              <a:t>PAC conference on-demand, bite</a:t>
            </a:r>
            <a:r>
              <a:rPr lang="mr-IN" sz="2800">
                <a:latin typeface="Century Gothic" panose="020B0502020202020204" pitchFamily="34" charset="0"/>
              </a:rPr>
              <a:t>–</a:t>
            </a:r>
            <a:r>
              <a:rPr lang="en-AU" sz="2800">
                <a:latin typeface="Century Gothic" panose="020B0502020202020204" pitchFamily="34" charset="0"/>
              </a:rPr>
              <a:t>size video updates, newsletters</a:t>
            </a:r>
          </a:p>
          <a:p>
            <a:pPr marL="0" indent="0">
              <a:spcBef>
                <a:spcPts val="0"/>
              </a:spcBef>
              <a:spcAft>
                <a:spcPts val="1800"/>
              </a:spcAft>
              <a:buNone/>
            </a:pPr>
            <a:r>
              <a:rPr lang="en-AU" sz="2800">
                <a:latin typeface="Century Gothic" panose="020B0502020202020204" pitchFamily="34" charset="0"/>
              </a:rPr>
              <a:t>APLS community of practice</a:t>
            </a:r>
            <a:endParaRPr lang="en-AU" sz="2800" b="1">
              <a:latin typeface="Century Gothic" panose="020B0502020202020204" pitchFamily="34" charset="0"/>
            </a:endParaRPr>
          </a:p>
        </p:txBody>
      </p:sp>
      <p:sp>
        <p:nvSpPr>
          <p:cNvPr id="10243"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 typeface="Arial" charset="0"/>
              <a:buChar char="•"/>
            </a:pPr>
            <a:endParaRPr lang="en-US">
              <a:latin typeface="Verdana" pitchFamily="34" charset="0"/>
              <a:ea typeface="Verdana" pitchFamily="34" charset="0"/>
              <a:cs typeface="Verdana" pitchFamily="34" charset="0"/>
            </a:endParaRPr>
          </a:p>
        </p:txBody>
      </p:sp>
      <p:pic>
        <p:nvPicPr>
          <p:cNvPr id="3" name="Picture 2" descr="A person using a wood model&#10;&#10;Description automatically generated with medium confidence">
            <a:extLst>
              <a:ext uri="{FF2B5EF4-FFF2-40B4-BE49-F238E27FC236}">
                <a16:creationId xmlns:a16="http://schemas.microsoft.com/office/drawing/2014/main" id="{4735C3DB-6AE7-EFC1-DE22-6485C3A3B0B7}"/>
              </a:ext>
            </a:extLst>
          </p:cNvPr>
          <p:cNvPicPr>
            <a:picLocks noChangeAspect="1"/>
          </p:cNvPicPr>
          <p:nvPr/>
        </p:nvPicPr>
        <p:blipFill>
          <a:blip r:embed="rId3"/>
          <a:stretch>
            <a:fillRect/>
          </a:stretch>
        </p:blipFill>
        <p:spPr>
          <a:xfrm>
            <a:off x="6126162" y="1501636"/>
            <a:ext cx="2344615" cy="507870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a:xfrm>
            <a:off x="828292" y="440310"/>
            <a:ext cx="6709166" cy="1325562"/>
          </a:xfrm>
        </p:spPr>
        <p:txBody>
          <a:bodyPr anchor="ctr">
            <a:normAutofit/>
          </a:bodyPr>
          <a:lstStyle/>
          <a:p>
            <a:pPr eaLnBrk="1" hangingPunct="1"/>
            <a:r>
              <a:rPr lang="en-US" b="1"/>
              <a:t>Feedback</a:t>
            </a:r>
            <a:endParaRPr lang="en-US"/>
          </a:p>
        </p:txBody>
      </p:sp>
      <p:pic>
        <p:nvPicPr>
          <p:cNvPr id="4" name="Picture 3">
            <a:extLst>
              <a:ext uri="{FF2B5EF4-FFF2-40B4-BE49-F238E27FC236}">
                <a16:creationId xmlns:a16="http://schemas.microsoft.com/office/drawing/2014/main" id="{50360D41-B2A9-4832-1617-2FBF3E546894}"/>
              </a:ext>
            </a:extLst>
          </p:cNvPr>
          <p:cNvPicPr>
            <a:picLocks noChangeAspect="1"/>
          </p:cNvPicPr>
          <p:nvPr/>
        </p:nvPicPr>
        <p:blipFill rotWithShape="1">
          <a:blip r:embed="rId3"/>
          <a:srcRect t="10690" r="-24060"/>
          <a:stretch/>
        </p:blipFill>
        <p:spPr>
          <a:xfrm>
            <a:off x="199661" y="1875956"/>
            <a:ext cx="5922394" cy="4937042"/>
          </a:xfrm>
          <a:prstGeom prst="rect">
            <a:avLst/>
          </a:prstGeom>
        </p:spPr>
      </p:pic>
      <p:sp>
        <p:nvSpPr>
          <p:cNvPr id="5" name="Content Placeholder 4"/>
          <p:cNvSpPr>
            <a:spLocks noGrp="1"/>
          </p:cNvSpPr>
          <p:nvPr>
            <p:ph sz="half" idx="2"/>
          </p:nvPr>
        </p:nvSpPr>
        <p:spPr>
          <a:xfrm>
            <a:off x="4810457" y="2332037"/>
            <a:ext cx="4038600" cy="4525963"/>
          </a:xfrm>
        </p:spPr>
        <p:txBody>
          <a:bodyPr>
            <a:normAutofit/>
          </a:bodyPr>
          <a:lstStyle/>
          <a:p>
            <a:pPr marL="0" indent="0">
              <a:spcBef>
                <a:spcPts val="0"/>
              </a:spcBef>
              <a:spcAft>
                <a:spcPts val="600"/>
              </a:spcAft>
              <a:buNone/>
            </a:pPr>
            <a:r>
              <a:rPr lang="en-AU">
                <a:hlinkClick r:id="rId4"/>
              </a:rPr>
              <a:t>feedback@apls.org.au</a:t>
            </a:r>
            <a:endParaRPr lang="en-AU"/>
          </a:p>
          <a:p>
            <a:pPr marL="0" indent="0">
              <a:spcBef>
                <a:spcPts val="0"/>
              </a:spcBef>
              <a:spcAft>
                <a:spcPts val="600"/>
              </a:spcAft>
              <a:buNone/>
            </a:pPr>
            <a:r>
              <a:rPr lang="en-AU"/>
              <a:t>or via online feedback forms</a:t>
            </a:r>
            <a:endParaRPr lang="en-AU" b="1"/>
          </a:p>
        </p:txBody>
      </p:sp>
      <p:sp>
        <p:nvSpPr>
          <p:cNvPr id="2" name="Rounded Rectangle 1">
            <a:extLst>
              <a:ext uri="{FF2B5EF4-FFF2-40B4-BE49-F238E27FC236}">
                <a16:creationId xmlns:a16="http://schemas.microsoft.com/office/drawing/2014/main" id="{64622E4E-0976-8729-0FD5-292E29CA370D}"/>
              </a:ext>
            </a:extLst>
          </p:cNvPr>
          <p:cNvSpPr/>
          <p:nvPr/>
        </p:nvSpPr>
        <p:spPr>
          <a:xfrm>
            <a:off x="1013647" y="1440061"/>
            <a:ext cx="753599" cy="608893"/>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15825701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3070" y="-496934"/>
            <a:ext cx="3558210" cy="7786747"/>
          </a:xfrm>
          <a:prstGeom prst="rect">
            <a:avLst/>
          </a:prstGeom>
          <a:noFill/>
          <a:effectLst/>
        </p:spPr>
        <p:txBody>
          <a:bodyPr wrap="square" lIns="91440" tIns="45720" rIns="91440" bIns="45720">
            <a:spAutoFit/>
          </a:bodyPr>
          <a:lstStyle/>
          <a:p>
            <a:pPr algn="ctr"/>
            <a:r>
              <a:rPr lang="en-AU" sz="50000" b="1" cap="none" spc="0">
                <a:ln w="1905"/>
                <a:solidFill>
                  <a:srgbClr val="F26522"/>
                </a:solidFill>
                <a:latin typeface="+mj-lt"/>
              </a:rPr>
              <a:t>?</a:t>
            </a:r>
            <a:endParaRPr lang="en-AU" sz="50000" b="1" cap="none" spc="0">
              <a:ln w="1905"/>
              <a:solidFill>
                <a:srgbClr val="F2652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Acknowledgement of Country : ABC iview">
            <a:extLst>
              <a:ext uri="{FF2B5EF4-FFF2-40B4-BE49-F238E27FC236}">
                <a16:creationId xmlns:a16="http://schemas.microsoft.com/office/drawing/2014/main" id="{9326363C-86F0-C5C6-CAD4-F409D0D6A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33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title"/>
          </p:nvPr>
        </p:nvSpPr>
        <p:spPr>
          <a:xfrm>
            <a:off x="828292" y="237600"/>
            <a:ext cx="6709166" cy="1325562"/>
          </a:xfrm>
          <a:noFill/>
        </p:spPr>
        <p:txBody>
          <a:bodyPr>
            <a:normAutofit/>
          </a:bodyPr>
          <a:lstStyle/>
          <a:p>
            <a:pPr algn="l" eaLnBrk="1" hangingPunct="1"/>
            <a:r>
              <a:rPr lang="en-US" sz="4400" b="1">
                <a:solidFill>
                  <a:schemeClr val="tx1"/>
                </a:solidFill>
                <a:latin typeface="Century Gothic" panose="020B0502020202020204" pitchFamily="34" charset="0"/>
              </a:rPr>
              <a:t>APLS refresher </a:t>
            </a:r>
            <a:r>
              <a:rPr lang="en-US" sz="4400" b="1">
                <a:latin typeface="Century Gothic" panose="020B0502020202020204" pitchFamily="34" charset="0"/>
              </a:rPr>
              <a:t>p</a:t>
            </a:r>
            <a:r>
              <a:rPr lang="en-US" sz="4400" b="1">
                <a:solidFill>
                  <a:schemeClr val="tx1"/>
                </a:solidFill>
                <a:latin typeface="Century Gothic" panose="020B0502020202020204" pitchFamily="34" charset="0"/>
              </a:rPr>
              <a:t>rogram</a:t>
            </a:r>
            <a:endParaRPr lang="en-US" sz="4400">
              <a:solidFill>
                <a:schemeClr val="tx1"/>
              </a:solidFill>
              <a:latin typeface="Century Gothic" panose="020B0502020202020204" pitchFamily="34" charset="0"/>
            </a:endParaRPr>
          </a:p>
        </p:txBody>
      </p:sp>
      <p:sp>
        <p:nvSpPr>
          <p:cNvPr id="5" name="Content Placeholder 4"/>
          <p:cNvSpPr>
            <a:spLocks noGrp="1"/>
          </p:cNvSpPr>
          <p:nvPr>
            <p:ph idx="1"/>
          </p:nvPr>
        </p:nvSpPr>
        <p:spPr>
          <a:xfrm>
            <a:off x="648030" y="1695476"/>
            <a:ext cx="8158038" cy="4510679"/>
          </a:xfrm>
        </p:spPr>
        <p:txBody>
          <a:bodyPr>
            <a:normAutofit fontScale="77500" lnSpcReduction="20000"/>
          </a:bodyPr>
          <a:lstStyle/>
          <a:p>
            <a:pPr marL="0" indent="0">
              <a:lnSpc>
                <a:spcPct val="120000"/>
              </a:lnSpc>
              <a:buNone/>
            </a:pPr>
            <a:r>
              <a:rPr lang="en-US">
                <a:latin typeface="Century Gothic" panose="020B0502020202020204" pitchFamily="34" charset="0"/>
                <a:ea typeface="Verdana" pitchFamily="34" charset="0"/>
                <a:cs typeface="Verdana" pitchFamily="34" charset="0"/>
              </a:rPr>
              <a:t>To consolidate the knowledge necessary for</a:t>
            </a:r>
            <a:br>
              <a:rPr lang="en-US">
                <a:latin typeface="Century Gothic" panose="020B0502020202020204" pitchFamily="34" charset="0"/>
                <a:ea typeface="Verdana" pitchFamily="34" charset="0"/>
                <a:cs typeface="Verdana" pitchFamily="34" charset="0"/>
              </a:rPr>
            </a:br>
            <a:r>
              <a:rPr lang="en-US" b="1">
                <a:latin typeface="Century Gothic" panose="020B0502020202020204" pitchFamily="34" charset="0"/>
                <a:ea typeface="Verdana" pitchFamily="34" charset="0"/>
                <a:cs typeface="Verdana" pitchFamily="34" charset="0"/>
              </a:rPr>
              <a:t>effective treatment and stabilisation</a:t>
            </a:r>
            <a:r>
              <a:rPr lang="en-US">
                <a:latin typeface="Century Gothic" panose="020B0502020202020204" pitchFamily="34" charset="0"/>
                <a:ea typeface="Verdana" pitchFamily="34" charset="0"/>
                <a:cs typeface="Verdana" pitchFamily="34" charset="0"/>
              </a:rPr>
              <a:t> of children with life threatening emergencies</a:t>
            </a:r>
          </a:p>
          <a:p>
            <a:pPr marL="0" indent="0">
              <a:buNone/>
            </a:pPr>
            <a:endParaRPr lang="en-US">
              <a:latin typeface="Century Gothic" panose="020B0502020202020204" pitchFamily="34" charset="0"/>
              <a:ea typeface="Verdana" pitchFamily="34" charset="0"/>
              <a:cs typeface="Verdana" pitchFamily="34" charset="0"/>
            </a:endParaRPr>
          </a:p>
          <a:p>
            <a:pPr marL="0" indent="0">
              <a:lnSpc>
                <a:spcPct val="120000"/>
              </a:lnSpc>
              <a:buNone/>
            </a:pPr>
            <a:r>
              <a:rPr lang="en-US">
                <a:latin typeface="Century Gothic" panose="020B0502020202020204" pitchFamily="34" charset="0"/>
                <a:ea typeface="Verdana" pitchFamily="34" charset="0"/>
                <a:cs typeface="Verdana" pitchFamily="34" charset="0"/>
              </a:rPr>
              <a:t>To review the </a:t>
            </a:r>
            <a:r>
              <a:rPr lang="en-US" b="1">
                <a:latin typeface="Century Gothic" panose="020B0502020202020204" pitchFamily="34" charset="0"/>
                <a:ea typeface="Verdana" pitchFamily="34" charset="0"/>
                <a:cs typeface="Verdana" pitchFamily="34" charset="0"/>
              </a:rPr>
              <a:t>practical procedures</a:t>
            </a:r>
            <a:r>
              <a:rPr lang="en-US">
                <a:latin typeface="Century Gothic" panose="020B0502020202020204" pitchFamily="34" charset="0"/>
                <a:ea typeface="Verdana" pitchFamily="34" charset="0"/>
                <a:cs typeface="Verdana" pitchFamily="34" charset="0"/>
              </a:rPr>
              <a:t> necessary</a:t>
            </a:r>
            <a:br>
              <a:rPr lang="en-US">
                <a:latin typeface="Century Gothic" panose="020B0502020202020204" pitchFamily="34" charset="0"/>
                <a:ea typeface="Verdana" pitchFamily="34" charset="0"/>
                <a:cs typeface="Verdana" pitchFamily="34" charset="0"/>
              </a:rPr>
            </a:br>
            <a:r>
              <a:rPr lang="en-US">
                <a:latin typeface="Century Gothic" panose="020B0502020202020204" pitchFamily="34" charset="0"/>
                <a:ea typeface="Verdana" pitchFamily="34" charset="0"/>
                <a:cs typeface="Verdana" pitchFamily="34" charset="0"/>
              </a:rPr>
              <a:t>for effective management of childhood</a:t>
            </a:r>
            <a:br>
              <a:rPr lang="en-US">
                <a:latin typeface="Century Gothic" panose="020B0502020202020204" pitchFamily="34" charset="0"/>
                <a:ea typeface="Verdana" pitchFamily="34" charset="0"/>
                <a:cs typeface="Verdana" pitchFamily="34" charset="0"/>
              </a:rPr>
            </a:br>
            <a:r>
              <a:rPr lang="en-US">
                <a:latin typeface="Century Gothic" panose="020B0502020202020204" pitchFamily="34" charset="0"/>
                <a:ea typeface="Verdana" pitchFamily="34" charset="0"/>
                <a:cs typeface="Verdana" pitchFamily="34" charset="0"/>
              </a:rPr>
              <a:t>emergencies</a:t>
            </a:r>
          </a:p>
          <a:p>
            <a:pPr marL="0" indent="0">
              <a:buNone/>
            </a:pPr>
            <a:endParaRPr lang="en-US">
              <a:latin typeface="Century Gothic" panose="020B0502020202020204" pitchFamily="34" charset="0"/>
              <a:ea typeface="Verdana" pitchFamily="34" charset="0"/>
              <a:cs typeface="Verdana" pitchFamily="34" charset="0"/>
            </a:endParaRPr>
          </a:p>
          <a:p>
            <a:pPr marL="0" indent="0">
              <a:buNone/>
            </a:pPr>
            <a:r>
              <a:rPr lang="en-US">
                <a:latin typeface="Century Gothic" panose="020B0502020202020204" pitchFamily="34" charset="0"/>
                <a:ea typeface="Verdana" pitchFamily="34" charset="0"/>
                <a:cs typeface="Verdana" pitchFamily="34" charset="0"/>
              </a:rPr>
              <a:t>To assess and provide feedback to support acquisition of these skills</a:t>
            </a:r>
            <a:endParaRPr lang="en-US" b="1">
              <a:latin typeface="Century Gothic" panose="020B0502020202020204" pitchFamily="34" charset="0"/>
              <a:ea typeface="Verdana" pitchFamily="34" charset="0"/>
              <a:cs typeface="Verdana" pitchFamily="34" charset="0"/>
            </a:endParaRPr>
          </a:p>
          <a:p>
            <a:endParaRPr lang="en-A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p:cNvSpPr txBox="1">
            <a:spLocks noChangeArrowheads="1"/>
          </p:cNvSpPr>
          <p:nvPr/>
        </p:nvSpPr>
        <p:spPr>
          <a:xfrm>
            <a:off x="828292" y="214754"/>
            <a:ext cx="6709166" cy="1325562"/>
          </a:xfrm>
          <a:prstGeom prst="rect">
            <a:avLst/>
          </a:prstGeom>
          <a:noFill/>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a:ln>
                  <a:noFill/>
                </a:ln>
                <a:solidFill>
                  <a:schemeClr val="tx1"/>
                </a:solidFill>
                <a:effectLst/>
                <a:uLnTx/>
                <a:uFillTx/>
                <a:latin typeface="Century Gothic" panose="020B0502020202020204" pitchFamily="34" charset="0"/>
                <a:ea typeface="+mj-ea"/>
                <a:cs typeface="+mj-cs"/>
              </a:rPr>
              <a:t>Intros</a:t>
            </a:r>
            <a:endParaRPr kumimoji="0" lang="en-US" sz="4800" b="0" i="0" u="none" strike="noStrike" kern="1200" cap="none" spc="0" normalizeH="0" baseline="0" noProof="0">
              <a:ln>
                <a:noFill/>
              </a:ln>
              <a:solidFill>
                <a:schemeClr val="tx1"/>
              </a:solidFill>
              <a:effectLst/>
              <a:uLnTx/>
              <a:uFillTx/>
              <a:latin typeface="Century Gothic" panose="020B0502020202020204" pitchFamily="34" charset="0"/>
              <a:ea typeface="+mj-ea"/>
              <a:cs typeface="+mj-cs"/>
            </a:endParaRPr>
          </a:p>
        </p:txBody>
      </p:sp>
      <p:sp>
        <p:nvSpPr>
          <p:cNvPr id="26" name="Content Placeholder 23"/>
          <p:cNvSpPr txBox="1">
            <a:spLocks/>
          </p:cNvSpPr>
          <p:nvPr/>
        </p:nvSpPr>
        <p:spPr>
          <a:xfrm>
            <a:off x="1981411" y="1600200"/>
            <a:ext cx="1669983"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AU" sz="2800" b="0" i="0" u="none" strike="noStrike" kern="1200" cap="none" spc="0" normalizeH="0" baseline="0" noProof="0">
              <a:ln>
                <a:noFill/>
              </a:ln>
              <a:solidFill>
                <a:schemeClr val="tx1"/>
              </a:solidFill>
              <a:effectLst/>
              <a:uLnTx/>
              <a:uFillTx/>
              <a:latin typeface="+mn-lt"/>
              <a:ea typeface="+mn-ea"/>
              <a:cs typeface="+mn-cs"/>
            </a:endParaRPr>
          </a:p>
        </p:txBody>
      </p:sp>
      <p:sp>
        <p:nvSpPr>
          <p:cNvPr id="27" name="Content Placeholder 23"/>
          <p:cNvSpPr txBox="1">
            <a:spLocks/>
          </p:cNvSpPr>
          <p:nvPr/>
        </p:nvSpPr>
        <p:spPr>
          <a:xfrm>
            <a:off x="1981411" y="1600200"/>
            <a:ext cx="1669983"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AU" sz="2800" b="0" i="0" u="none" strike="noStrike" kern="1200" cap="none" spc="0" normalizeH="0" baseline="0" noProof="0">
              <a:ln>
                <a:noFill/>
              </a:ln>
              <a:solidFill>
                <a:schemeClr val="tx1"/>
              </a:solidFill>
              <a:effectLst/>
              <a:uLnTx/>
              <a:uFillTx/>
              <a:latin typeface="+mn-lt"/>
              <a:ea typeface="+mn-ea"/>
              <a:cs typeface="+mn-cs"/>
            </a:endParaRPr>
          </a:p>
        </p:txBody>
      </p:sp>
      <p:sp>
        <p:nvSpPr>
          <p:cNvPr id="28" name="Rectangle 27"/>
          <p:cNvSpPr/>
          <p:nvPr/>
        </p:nvSpPr>
        <p:spPr>
          <a:xfrm>
            <a:off x="2594536" y="1679711"/>
            <a:ext cx="1838425" cy="452596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Rectangle 28"/>
          <p:cNvSpPr/>
          <p:nvPr/>
        </p:nvSpPr>
        <p:spPr>
          <a:xfrm>
            <a:off x="4752515" y="1679710"/>
            <a:ext cx="1838425" cy="4525963"/>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1" name="Rectangle 30"/>
          <p:cNvSpPr/>
          <p:nvPr/>
        </p:nvSpPr>
        <p:spPr>
          <a:xfrm>
            <a:off x="476315" y="1679709"/>
            <a:ext cx="1838425" cy="452596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B175BD5F-F7FC-1C87-85BA-EF720A0F285D}"/>
              </a:ext>
            </a:extLst>
          </p:cNvPr>
          <p:cNvSpPr/>
          <p:nvPr/>
        </p:nvSpPr>
        <p:spPr>
          <a:xfrm>
            <a:off x="6884297" y="1679708"/>
            <a:ext cx="1838425" cy="4525963"/>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828292" y="237600"/>
            <a:ext cx="6709166" cy="1325562"/>
          </a:xfrm>
          <a:noFill/>
        </p:spPr>
        <p:txBody>
          <a:bodyPr/>
          <a:lstStyle/>
          <a:p>
            <a:pPr algn="l" eaLnBrk="1" hangingPunct="1">
              <a:lnSpc>
                <a:spcPct val="80000"/>
              </a:lnSpc>
            </a:pPr>
            <a:r>
              <a:rPr lang="en-US" b="1">
                <a:solidFill>
                  <a:schemeClr val="tx1"/>
                </a:solidFill>
                <a:latin typeface="Century Gothic" panose="020B0502020202020204" pitchFamily="34" charset="0"/>
              </a:rPr>
              <a:t>Pre-course</a:t>
            </a:r>
            <a:endParaRPr lang="en-US">
              <a:solidFill>
                <a:schemeClr val="tx1"/>
              </a:solidFill>
              <a:latin typeface="Century Gothic" panose="020B0502020202020204" pitchFamily="34" charset="0"/>
            </a:endParaRPr>
          </a:p>
        </p:txBody>
      </p:sp>
      <p:sp>
        <p:nvSpPr>
          <p:cNvPr id="5124" name="Rectangle 3"/>
          <p:cNvSpPr>
            <a:spLocks noChangeArrowheads="1"/>
          </p:cNvSpPr>
          <p:nvPr/>
        </p:nvSpPr>
        <p:spPr bwMode="auto">
          <a:xfrm>
            <a:off x="880688" y="2044700"/>
            <a:ext cx="7417196" cy="1569660"/>
          </a:xfrm>
          <a:prstGeom prst="rect">
            <a:avLst/>
          </a:prstGeom>
          <a:noFill/>
          <a:ln w="9525">
            <a:noFill/>
            <a:miter lim="800000"/>
            <a:headEnd/>
            <a:tailEnd/>
          </a:ln>
        </p:spPr>
        <p:txBody>
          <a:bodyPr wrap="square">
            <a:spAutoFit/>
          </a:bodyPr>
          <a:lstStyle/>
          <a:p>
            <a:pPr eaLnBrk="1" hangingPunct="1"/>
            <a:r>
              <a:rPr lang="en-GB" sz="3200">
                <a:latin typeface="Century Gothic" panose="020B0502020202020204" pitchFamily="34" charset="0"/>
                <a:ea typeface="Verdana" pitchFamily="34" charset="0"/>
                <a:cs typeface="Verdana" pitchFamily="34" charset="0"/>
              </a:rPr>
              <a:t>Pre-course online learning  </a:t>
            </a:r>
          </a:p>
          <a:p>
            <a:pPr eaLnBrk="1" hangingPunct="1">
              <a:buFont typeface="Arial" charset="0"/>
              <a:buChar char="•"/>
            </a:pPr>
            <a:endParaRPr lang="en-GB" sz="3200">
              <a:latin typeface="Century Gothic" panose="020B0502020202020204" pitchFamily="34" charset="0"/>
              <a:ea typeface="Verdana" pitchFamily="34" charset="0"/>
              <a:cs typeface="Verdana" pitchFamily="34" charset="0"/>
            </a:endParaRPr>
          </a:p>
          <a:p>
            <a:pPr eaLnBrk="1" hangingPunct="1"/>
            <a:r>
              <a:rPr lang="en-GB" sz="3200">
                <a:latin typeface="Century Gothic" panose="020B0502020202020204" pitchFamily="34" charset="0"/>
                <a:ea typeface="Verdana" pitchFamily="34" charset="0"/>
                <a:cs typeface="Verdana" pitchFamily="34" charset="0"/>
              </a:rPr>
              <a:t>Manual</a:t>
            </a:r>
          </a:p>
        </p:txBody>
      </p:sp>
      <p:pic>
        <p:nvPicPr>
          <p:cNvPr id="3" name="Picture 2">
            <a:extLst>
              <a:ext uri="{FF2B5EF4-FFF2-40B4-BE49-F238E27FC236}">
                <a16:creationId xmlns:a16="http://schemas.microsoft.com/office/drawing/2014/main" id="{61C17313-F32C-406C-8E83-94827D7E1CB1}"/>
              </a:ext>
            </a:extLst>
          </p:cNvPr>
          <p:cNvPicPr>
            <a:picLocks noChangeAspect="1"/>
          </p:cNvPicPr>
          <p:nvPr/>
        </p:nvPicPr>
        <p:blipFill>
          <a:blip r:embed="rId3"/>
          <a:stretch>
            <a:fillRect/>
          </a:stretch>
        </p:blipFill>
        <p:spPr>
          <a:xfrm>
            <a:off x="3512129" y="2715212"/>
            <a:ext cx="5439365" cy="3707705"/>
          </a:xfrm>
          <a:prstGeom prst="rect">
            <a:avLst/>
          </a:prstGeom>
        </p:spPr>
      </p:pic>
      <p:pic>
        <p:nvPicPr>
          <p:cNvPr id="2" name="Picture 2" descr="Cover: Advanced Paediatric Life Support, Seventh Edition, Edited By Stephanie Smith">
            <a:extLst>
              <a:ext uri="{FF2B5EF4-FFF2-40B4-BE49-F238E27FC236}">
                <a16:creationId xmlns:a16="http://schemas.microsoft.com/office/drawing/2014/main" id="{903D9A21-F72D-64F4-0D1E-849184173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758" y="3948996"/>
            <a:ext cx="1937905" cy="2473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a:xfrm>
            <a:off x="828292" y="237600"/>
            <a:ext cx="6709166" cy="1325562"/>
          </a:xfrm>
          <a:noFill/>
        </p:spPr>
        <p:txBody>
          <a:bodyPr/>
          <a:lstStyle/>
          <a:p>
            <a:pPr algn="l" eaLnBrk="1" hangingPunct="1"/>
            <a:r>
              <a:rPr lang="en-US" b="1">
                <a:latin typeface="Century Gothic" panose="020B0502020202020204" pitchFamily="34" charset="0"/>
              </a:rPr>
              <a:t>Format</a:t>
            </a:r>
            <a:endParaRPr lang="en-US">
              <a:solidFill>
                <a:schemeClr val="tx1"/>
              </a:solidFill>
              <a:latin typeface="Century Gothic" panose="020B0502020202020204" pitchFamily="34" charset="0"/>
            </a:endParaRPr>
          </a:p>
        </p:txBody>
      </p:sp>
      <p:sp>
        <p:nvSpPr>
          <p:cNvPr id="7" name="Content Placeholder 6"/>
          <p:cNvSpPr>
            <a:spLocks noGrp="1"/>
          </p:cNvSpPr>
          <p:nvPr>
            <p:ph idx="1"/>
          </p:nvPr>
        </p:nvSpPr>
        <p:spPr/>
        <p:txBody>
          <a:bodyPr/>
          <a:lstStyle/>
          <a:p>
            <a:pPr>
              <a:buNone/>
            </a:pPr>
            <a:r>
              <a:rPr lang="en-AU">
                <a:latin typeface="Century Gothic" panose="020B0502020202020204" pitchFamily="34" charset="0"/>
              </a:rPr>
              <a:t>Life support</a:t>
            </a:r>
          </a:p>
          <a:p>
            <a:pPr>
              <a:buNone/>
            </a:pPr>
            <a:endParaRPr lang="en-AU"/>
          </a:p>
          <a:p>
            <a:pPr>
              <a:buNone/>
            </a:pPr>
            <a:r>
              <a:rPr lang="en-AU">
                <a:latin typeface="Century Gothic" panose="020B0502020202020204" pitchFamily="34" charset="0"/>
              </a:rPr>
              <a:t>Serious illness</a:t>
            </a:r>
          </a:p>
          <a:p>
            <a:pPr>
              <a:buNone/>
            </a:pPr>
            <a:endParaRPr lang="en-AU"/>
          </a:p>
          <a:p>
            <a:pPr>
              <a:buNone/>
            </a:pPr>
            <a:r>
              <a:rPr lang="en-AU">
                <a:latin typeface="Century Gothic" panose="020B0502020202020204" pitchFamily="34" charset="0"/>
              </a:rPr>
              <a:t>Serious injury</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4048" y="886232"/>
            <a:ext cx="3240360" cy="1822086"/>
          </a:xfrm>
          <a:prstGeom prst="rect">
            <a:avLst/>
          </a:prstGeom>
        </p:spPr>
      </p:pic>
      <p:pic>
        <p:nvPicPr>
          <p:cNvPr id="6" name="Picture 5" descr="Sc 3b pt 1 343_19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4048" y="2749411"/>
            <a:ext cx="3240359" cy="1822086"/>
          </a:xfrm>
          <a:prstGeom prst="rect">
            <a:avLst/>
          </a:prstGeom>
        </p:spPr>
      </p:pic>
      <p:pic>
        <p:nvPicPr>
          <p:cNvPr id="8" name="Picture 7" descr="General still 343_193 (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04048" y="4653434"/>
            <a:ext cx="3267075" cy="1837729"/>
          </a:xfrm>
          <a:prstGeom prst="rect">
            <a:avLst/>
          </a:prstGeom>
        </p:spPr>
      </p:pic>
      <p:sp>
        <p:nvSpPr>
          <p:cNvPr id="9" name="Pie 8"/>
          <p:cNvSpPr/>
          <p:nvPr/>
        </p:nvSpPr>
        <p:spPr>
          <a:xfrm rot="10800000">
            <a:off x="7392200" y="298381"/>
            <a:ext cx="1703668" cy="1102246"/>
          </a:xfrm>
          <a:prstGeom prst="pie">
            <a:avLst>
              <a:gd name="adj1" fmla="val 42438"/>
              <a:gd name="adj2" fmla="val 1620000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a:xfrm>
            <a:off x="828292" y="238185"/>
            <a:ext cx="6709166" cy="1325562"/>
          </a:xfrm>
          <a:noFill/>
        </p:spPr>
        <p:txBody>
          <a:bodyPr>
            <a:noAutofit/>
          </a:bodyPr>
          <a:lstStyle/>
          <a:p>
            <a:pPr algn="l" eaLnBrk="1" hangingPunct="1">
              <a:lnSpc>
                <a:spcPct val="80000"/>
              </a:lnSpc>
            </a:pPr>
            <a:r>
              <a:rPr lang="en-US" b="1">
                <a:solidFill>
                  <a:schemeClr val="tx1"/>
                </a:solidFill>
                <a:latin typeface="Century Gothic" panose="020B0502020202020204" pitchFamily="34" charset="0"/>
              </a:rPr>
              <a:t>Refresher content </a:t>
            </a:r>
            <a:endParaRPr lang="en-US">
              <a:solidFill>
                <a:schemeClr val="tx1"/>
              </a:solidFill>
              <a:latin typeface="Century Gothic" panose="020B0502020202020204" pitchFamily="34" charset="0"/>
            </a:endParaRPr>
          </a:p>
        </p:txBody>
      </p:sp>
      <p:sp>
        <p:nvSpPr>
          <p:cNvPr id="8" name="Content Placeholder 7"/>
          <p:cNvSpPr>
            <a:spLocks noGrp="1"/>
          </p:cNvSpPr>
          <p:nvPr>
            <p:ph sz="half" idx="1"/>
          </p:nvPr>
        </p:nvSpPr>
        <p:spPr>
          <a:xfrm>
            <a:off x="861464" y="1617385"/>
            <a:ext cx="4038600" cy="4525963"/>
          </a:xfrm>
        </p:spPr>
        <p:txBody>
          <a:bodyPr>
            <a:normAutofit/>
          </a:bodyPr>
          <a:lstStyle/>
          <a:p>
            <a:pPr marL="0" indent="0">
              <a:buNone/>
            </a:pPr>
            <a:r>
              <a:rPr lang="en-AU" sz="3200" b="1">
                <a:latin typeface="Century Gothic" panose="020B0502020202020204" pitchFamily="34" charset="0"/>
              </a:rPr>
              <a:t>Practical</a:t>
            </a:r>
          </a:p>
          <a:p>
            <a:pPr marL="0" indent="0">
              <a:buNone/>
            </a:pPr>
            <a:r>
              <a:rPr lang="en-AU" sz="3200">
                <a:latin typeface="Century Gothic" panose="020B0502020202020204" pitchFamily="34" charset="0"/>
              </a:rPr>
              <a:t>Skills stations</a:t>
            </a:r>
          </a:p>
          <a:p>
            <a:pPr marL="0" indent="0">
              <a:buNone/>
            </a:pPr>
            <a:endParaRPr lang="en-AU" sz="320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21142" y="1490562"/>
            <a:ext cx="4622858" cy="3079046"/>
          </a:xfrm>
          <a:prstGeom prst="rect">
            <a:avLst/>
          </a:prstGeom>
          <a:noFill/>
        </p:spPr>
      </p:pic>
      <p:pic>
        <p:nvPicPr>
          <p:cNvPr id="4" name="Picture 3" descr="A person practicing cpr on a dummy&#10;&#10;Description automatically generated">
            <a:extLst>
              <a:ext uri="{FF2B5EF4-FFF2-40B4-BE49-F238E27FC236}">
                <a16:creationId xmlns:a16="http://schemas.microsoft.com/office/drawing/2014/main" id="{9872ACF5-9F91-6393-0909-BE4A1F0A3430}"/>
              </a:ext>
            </a:extLst>
          </p:cNvPr>
          <p:cNvPicPr>
            <a:picLocks noChangeAspect="1"/>
          </p:cNvPicPr>
          <p:nvPr/>
        </p:nvPicPr>
        <p:blipFill>
          <a:blip r:embed="rId4"/>
          <a:stretch>
            <a:fillRect/>
          </a:stretch>
        </p:blipFill>
        <p:spPr>
          <a:xfrm>
            <a:off x="0" y="3845168"/>
            <a:ext cx="4523770" cy="3012831"/>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buNone/>
            </a:pPr>
            <a:r>
              <a:rPr lang="en-AU" sz="3200" b="1">
                <a:latin typeface="Century Gothic" panose="020B0502020202020204" pitchFamily="34" charset="0"/>
              </a:rPr>
              <a:t>Practical</a:t>
            </a:r>
          </a:p>
          <a:p>
            <a:pPr>
              <a:buNone/>
            </a:pPr>
            <a:r>
              <a:rPr lang="en-AU" sz="3200">
                <a:latin typeface="Century Gothic" panose="020B0502020202020204" pitchFamily="34" charset="0"/>
              </a:rPr>
              <a:t>Scenarios</a:t>
            </a:r>
          </a:p>
          <a:p>
            <a:pPr>
              <a:buNone/>
            </a:pPr>
            <a:endParaRPr lang="en-AU" sz="3200">
              <a:latin typeface="Century Gothic" panose="020B0502020202020204" pitchFamily="34" charset="0"/>
            </a:endParaRPr>
          </a:p>
          <a:p>
            <a:pPr>
              <a:buNone/>
            </a:pPr>
            <a:r>
              <a:rPr lang="en-AU" sz="3200">
                <a:latin typeface="Century Gothic" panose="020B0502020202020204" pitchFamily="34" charset="0"/>
              </a:rPr>
              <a:t>‘Hands on’</a:t>
            </a:r>
          </a:p>
          <a:p>
            <a:pPr>
              <a:buNone/>
            </a:pPr>
            <a:r>
              <a:rPr lang="en-AU" sz="3200">
                <a:latin typeface="Century Gothic" panose="020B0502020202020204" pitchFamily="34" charset="0"/>
              </a:rPr>
              <a:t>team leader</a:t>
            </a:r>
          </a:p>
        </p:txBody>
      </p:sp>
      <p:pic>
        <p:nvPicPr>
          <p:cNvPr id="12289" name="Picture 1" descr="Y:\New website\Images\General images\IMG_5833.JPG"/>
          <p:cNvPicPr>
            <a:picLocks noChangeAspect="1" noChangeArrowheads="1"/>
          </p:cNvPicPr>
          <p:nvPr/>
        </p:nvPicPr>
        <p:blipFill rotWithShape="1">
          <a:blip r:embed="rId3" cstate="email"/>
          <a:srcRect l="-1975" t="-4792" r="5915" b="8733"/>
          <a:stretch/>
        </p:blipFill>
        <p:spPr bwMode="auto">
          <a:xfrm>
            <a:off x="3388526" y="1942043"/>
            <a:ext cx="6241611" cy="4161074"/>
          </a:xfrm>
          <a:prstGeom prst="rect">
            <a:avLst/>
          </a:prstGeom>
          <a:noFill/>
        </p:spPr>
      </p:pic>
      <p:sp>
        <p:nvSpPr>
          <p:cNvPr id="8" name="Rectangle 6"/>
          <p:cNvSpPr txBox="1">
            <a:spLocks noChangeArrowheads="1"/>
          </p:cNvSpPr>
          <p:nvPr/>
        </p:nvSpPr>
        <p:spPr>
          <a:xfrm>
            <a:off x="828292" y="238185"/>
            <a:ext cx="6709166" cy="1325562"/>
          </a:xfrm>
          <a:prstGeom prst="rect">
            <a:avLst/>
          </a:prstGeom>
          <a:noFill/>
        </p:spPr>
        <p:txBody>
          <a:bodyPr vert="horz" lIns="91440" tIns="45720" rIns="91440" bIns="45720" rtlCol="0" anchor="ctr">
            <a:noAutofit/>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4800" b="1" i="0" u="none" strike="noStrike" kern="1200" cap="none" spc="0" normalizeH="0" baseline="0" noProof="0">
                <a:ln>
                  <a:noFill/>
                </a:ln>
                <a:solidFill>
                  <a:schemeClr val="tx1"/>
                </a:solidFill>
                <a:effectLst/>
                <a:uLnTx/>
                <a:uFillTx/>
                <a:latin typeface="Century Gothic" panose="020B0502020202020204" pitchFamily="34" charset="0"/>
                <a:ea typeface="+mj-ea"/>
                <a:cs typeface="+mj-cs"/>
              </a:rPr>
              <a:t>Refresher content </a:t>
            </a:r>
            <a:endParaRPr kumimoji="0" lang="en-US" sz="4800" b="0" i="0" u="none" strike="noStrike" kern="1200" cap="none" spc="0" normalizeH="0" baseline="0" noProof="0">
              <a:ln>
                <a:noFill/>
              </a:ln>
              <a:solidFill>
                <a:schemeClr val="tx1"/>
              </a:solidFill>
              <a:effectLst/>
              <a:uLnTx/>
              <a:uFillTx/>
              <a:latin typeface="Century Gothic" panose="020B0502020202020204" pitchFamily="34" charset="0"/>
              <a:ea typeface="+mj-ea"/>
              <a:cs typeface="+mj-cs"/>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828292" y="237600"/>
            <a:ext cx="6709166" cy="1325562"/>
          </a:xfrm>
          <a:noFill/>
        </p:spPr>
        <p:txBody>
          <a:bodyPr/>
          <a:lstStyle/>
          <a:p>
            <a:pPr algn="l" eaLnBrk="1" hangingPunct="1"/>
            <a:r>
              <a:rPr lang="en-US" b="1">
                <a:solidFill>
                  <a:schemeClr val="tx1"/>
                </a:solidFill>
                <a:latin typeface="Century Gothic" panose="020B0502020202020204" pitchFamily="34" charset="0"/>
              </a:rPr>
              <a:t>Educational support</a:t>
            </a:r>
            <a:endParaRPr lang="en-US">
              <a:solidFill>
                <a:schemeClr val="tx1"/>
              </a:solidFill>
              <a:latin typeface="Century Gothic" panose="020B0502020202020204" pitchFamily="34" charset="0"/>
            </a:endParaRPr>
          </a:p>
        </p:txBody>
      </p:sp>
      <p:sp>
        <p:nvSpPr>
          <p:cNvPr id="5" name="Content Placeholder 4"/>
          <p:cNvSpPr>
            <a:spLocks noGrp="1"/>
          </p:cNvSpPr>
          <p:nvPr>
            <p:ph sz="half" idx="1"/>
          </p:nvPr>
        </p:nvSpPr>
        <p:spPr>
          <a:xfrm>
            <a:off x="996633" y="1912270"/>
            <a:ext cx="4038600" cy="4525963"/>
          </a:xfrm>
        </p:spPr>
        <p:txBody>
          <a:bodyPr>
            <a:normAutofit/>
          </a:bodyPr>
          <a:lstStyle/>
          <a:p>
            <a:pPr>
              <a:spcBef>
                <a:spcPts val="0"/>
              </a:spcBef>
              <a:spcAft>
                <a:spcPts val="2400"/>
              </a:spcAft>
              <a:buNone/>
            </a:pPr>
            <a:r>
              <a:rPr lang="en-AU" sz="3200">
                <a:latin typeface="Century Gothic" panose="020B0502020202020204" pitchFamily="34" charset="0"/>
              </a:rPr>
              <a:t>Mentoring</a:t>
            </a:r>
          </a:p>
          <a:p>
            <a:pPr>
              <a:spcBef>
                <a:spcPts val="0"/>
              </a:spcBef>
              <a:spcAft>
                <a:spcPts val="2400"/>
              </a:spcAft>
              <a:buNone/>
            </a:pPr>
            <a:r>
              <a:rPr lang="en-AU" sz="3200">
                <a:latin typeface="Century Gothic" panose="020B0502020202020204" pitchFamily="34" charset="0"/>
              </a:rPr>
              <a:t>Critiquing</a:t>
            </a:r>
          </a:p>
          <a:p>
            <a:pPr>
              <a:spcBef>
                <a:spcPts val="0"/>
              </a:spcBef>
              <a:spcAft>
                <a:spcPts val="2400"/>
              </a:spcAft>
              <a:buNone/>
            </a:pPr>
            <a:r>
              <a:rPr lang="en-AU" sz="3200">
                <a:latin typeface="Century Gothic" panose="020B0502020202020204" pitchFamily="34" charset="0"/>
              </a:rPr>
              <a:t>Feedback and coaching</a:t>
            </a:r>
          </a:p>
        </p:txBody>
      </p:sp>
      <p:pic>
        <p:nvPicPr>
          <p:cNvPr id="6" name="Content Placeholder 5" descr="A group of people sitting in a room&#10;&#10;Description automatically generated with low confidence">
            <a:extLst>
              <a:ext uri="{FF2B5EF4-FFF2-40B4-BE49-F238E27FC236}">
                <a16:creationId xmlns:a16="http://schemas.microsoft.com/office/drawing/2014/main" id="{98968611-FFBE-4FDC-BCA2-A9F5B55BCD80}"/>
              </a:ext>
            </a:extLst>
          </p:cNvPr>
          <p:cNvPicPr>
            <a:picLocks noGrp="1" noChangeAspect="1"/>
          </p:cNvPicPr>
          <p:nvPr>
            <p:ph sz="half" idx="2"/>
          </p:nvPr>
        </p:nvPicPr>
        <p:blipFill rotWithShape="1">
          <a:blip r:embed="rId3"/>
          <a:srcRect l="6407" t="11229" r="48311"/>
          <a:stretch/>
        </p:blipFill>
        <p:spPr>
          <a:xfrm>
            <a:off x="5035233" y="1432836"/>
            <a:ext cx="3884177" cy="5076294"/>
          </a:xfrm>
        </p:spPr>
      </p:pic>
    </p:spTree>
  </p:cSld>
  <p:clrMapOvr>
    <a:masterClrMapping/>
  </p:clrMapOvr>
  <p:transition/>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C3E62610463940A40597ABC2DB8746" ma:contentTypeVersion="7" ma:contentTypeDescription="Create a new document." ma:contentTypeScope="" ma:versionID="44c55708947733e683078fb9b68dbebc">
  <xsd:schema xmlns:xsd="http://www.w3.org/2001/XMLSchema" xmlns:xs="http://www.w3.org/2001/XMLSchema" xmlns:p="http://schemas.microsoft.com/office/2006/metadata/properties" xmlns:ns2="c56afaf0-23ba-448b-ab68-9310c18ab4ef" targetNamespace="http://schemas.microsoft.com/office/2006/metadata/properties" ma:root="true" ma:fieldsID="94515fd85578ab2c4647e5c408d53533" ns2:_="">
    <xsd:import namespace="c56afaf0-23ba-448b-ab68-9310c18ab4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afaf0-23ba-448b-ab68-9310c18ab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7BE195-2C2C-47B4-8FD7-217F02382F71}">
  <ds:schemaRefs>
    <ds:schemaRef ds:uri="c56afaf0-23ba-448b-ab68-9310c18ab4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EFC5171-3E23-4FD4-AFE0-57129AC74D89}">
  <ds:schemaRefs>
    <ds:schemaRef ds:uri="http://www.w3.org/XML/1998/namespace"/>
    <ds:schemaRef ds:uri="c56afaf0-23ba-448b-ab68-9310c18ab4ef"/>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68BD6DC2-C599-49D5-A47C-B8AA8F8F47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APLS f2f</Template>
  <TotalTime>5</TotalTime>
  <Words>802</Words>
  <Application>Microsoft Macintosh PowerPoint</Application>
  <PresentationFormat>On-screen Show (4:3)</PresentationFormat>
  <Paragraphs>118</Paragraphs>
  <Slides>16</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ＭＳ Ｐゴシック</vt:lpstr>
      <vt:lpstr>Arial</vt:lpstr>
      <vt:lpstr>Calibri</vt:lpstr>
      <vt:lpstr>Century Gothic</vt:lpstr>
      <vt:lpstr>Verdana</vt:lpstr>
      <vt:lpstr>APLS f2f</vt:lpstr>
      <vt:lpstr>Custom Design</vt:lpstr>
      <vt:lpstr>1_Custom Design</vt:lpstr>
      <vt:lpstr>2_Custom Design</vt:lpstr>
      <vt:lpstr>PowerPoint Presentation</vt:lpstr>
      <vt:lpstr>PowerPoint Presentation</vt:lpstr>
      <vt:lpstr>APLS refresher program</vt:lpstr>
      <vt:lpstr>PowerPoint Presentation</vt:lpstr>
      <vt:lpstr>Pre-course</vt:lpstr>
      <vt:lpstr>Format</vt:lpstr>
      <vt:lpstr>Refresher content </vt:lpstr>
      <vt:lpstr>PowerPoint Presentation</vt:lpstr>
      <vt:lpstr>Educational support</vt:lpstr>
      <vt:lpstr>Educational support: assessment &amp; feedback</vt:lpstr>
      <vt:lpstr>PowerPoint Presentation</vt:lpstr>
      <vt:lpstr>PowerPoint Presentation</vt:lpstr>
      <vt:lpstr>Expectations</vt:lpstr>
      <vt:lpstr>Post-course support</vt:lpstr>
      <vt:lpstr>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janes</dc:creator>
  <cp:lastModifiedBy>Noel Roberts</cp:lastModifiedBy>
  <cp:revision>2</cp:revision>
  <cp:lastPrinted>2024-03-20T15:21:53Z</cp:lastPrinted>
  <dcterms:created xsi:type="dcterms:W3CDTF">2015-03-20T07:35:20Z</dcterms:created>
  <dcterms:modified xsi:type="dcterms:W3CDTF">2024-11-15T05:08:05Z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0x010100E3C3E62610463940A40597ABC2DB8746</vt:lpwstr>
  </property>
</Properties>
</file>