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 id="2147483672" r:id="rId4"/>
  </p:sldMasterIdLst>
  <p:notesMasterIdLst>
    <p:notesMasterId r:id="rId51"/>
  </p:notesMasterIdLst>
  <p:sldIdLst>
    <p:sldId id="256"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271" r:id="rId47"/>
    <p:sldId id="337" r:id="rId48"/>
    <p:sldId id="296" r:id="rId49"/>
    <p:sldId id="339" r:id="rId50"/>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C4EB4-8F50-1249-AB9A-188822A5A049}" v="1" dt="2024-10-14T07:04:08.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p:cViewPr varScale="1">
        <p:scale>
          <a:sx n="108" d="100"/>
          <a:sy n="108" d="100"/>
        </p:scale>
        <p:origin x="1760" y="1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e0ac853997d398b78b56be445ffc2dc25a9bdbcac9331dbd7d3e000bfc31dc6c::" providerId="AD" clId="Web-{791A746F-D906-A9BF-8AC5-1A2D02A456E0}"/>
    <pc:docChg chg="modSld">
      <pc:chgData name="Guest User" userId="S::urn:spo:anon#e0ac853997d398b78b56be445ffc2dc25a9bdbcac9331dbd7d3e000bfc31dc6c::" providerId="AD" clId="Web-{791A746F-D906-A9BF-8AC5-1A2D02A456E0}" dt="2024-03-25T11:20:26.120" v="1" actId="1076"/>
      <pc:docMkLst>
        <pc:docMk/>
      </pc:docMkLst>
      <pc:sldChg chg="modSp">
        <pc:chgData name="Guest User" userId="S::urn:spo:anon#e0ac853997d398b78b56be445ffc2dc25a9bdbcac9331dbd7d3e000bfc31dc6c::" providerId="AD" clId="Web-{791A746F-D906-A9BF-8AC5-1A2D02A456E0}" dt="2024-03-25T11:20:26.120" v="1" actId="1076"/>
        <pc:sldMkLst>
          <pc:docMk/>
          <pc:sldMk cId="2317419809" sldId="339"/>
        </pc:sldMkLst>
        <pc:picChg chg="mod">
          <ac:chgData name="Guest User" userId="S::urn:spo:anon#e0ac853997d398b78b56be445ffc2dc25a9bdbcac9331dbd7d3e000bfc31dc6c::" providerId="AD" clId="Web-{791A746F-D906-A9BF-8AC5-1A2D02A456E0}" dt="2024-03-25T11:20:26.120" v="1" actId="1076"/>
          <ac:picMkLst>
            <pc:docMk/>
            <pc:sldMk cId="2317419809" sldId="339"/>
            <ac:picMk id="17" creationId="{E265898D-1CA7-BD1C-BE33-74D889E9F7FC}"/>
          </ac:picMkLst>
        </pc:picChg>
      </pc:sldChg>
    </pc:docChg>
  </pc:docChgLst>
  <pc:docChgLst>
    <pc:chgData name="Noel Roberts" userId="feac1395-663b-4a5f-8faf-efd03d15787b" providerId="ADAL" clId="{7A7C4EB4-8F50-1249-AB9A-188822A5A049}"/>
    <pc:docChg chg="addSld delSld modSld">
      <pc:chgData name="Noel Roberts" userId="feac1395-663b-4a5f-8faf-efd03d15787b" providerId="ADAL" clId="{7A7C4EB4-8F50-1249-AB9A-188822A5A049}" dt="2024-10-14T07:05:04.655" v="41" actId="2696"/>
      <pc:docMkLst>
        <pc:docMk/>
      </pc:docMkLst>
      <pc:sldChg chg="del">
        <pc:chgData name="Noel Roberts" userId="feac1395-663b-4a5f-8faf-efd03d15787b" providerId="ADAL" clId="{7A7C4EB4-8F50-1249-AB9A-188822A5A049}" dt="2024-10-14T07:05:04.433" v="1" actId="2696"/>
        <pc:sldMkLst>
          <pc:docMk/>
          <pc:sldMk cId="0" sldId="258"/>
        </pc:sldMkLst>
      </pc:sldChg>
      <pc:sldChg chg="del">
        <pc:chgData name="Noel Roberts" userId="feac1395-663b-4a5f-8faf-efd03d15787b" providerId="ADAL" clId="{7A7C4EB4-8F50-1249-AB9A-188822A5A049}" dt="2024-10-14T07:05:04.593" v="29" actId="2696"/>
        <pc:sldMkLst>
          <pc:docMk/>
          <pc:sldMk cId="0" sldId="259"/>
        </pc:sldMkLst>
      </pc:sldChg>
      <pc:sldChg chg="del">
        <pc:chgData name="Noel Roberts" userId="feac1395-663b-4a5f-8faf-efd03d15787b" providerId="ADAL" clId="{7A7C4EB4-8F50-1249-AB9A-188822A5A049}" dt="2024-10-14T07:05:04.647" v="40" actId="2696"/>
        <pc:sldMkLst>
          <pc:docMk/>
          <pc:sldMk cId="2720994686" sldId="274"/>
        </pc:sldMkLst>
      </pc:sldChg>
      <pc:sldChg chg="del">
        <pc:chgData name="Noel Roberts" userId="feac1395-663b-4a5f-8faf-efd03d15787b" providerId="ADAL" clId="{7A7C4EB4-8F50-1249-AB9A-188822A5A049}" dt="2024-10-14T07:05:04.487" v="15" actId="2696"/>
        <pc:sldMkLst>
          <pc:docMk/>
          <pc:sldMk cId="95346874" sldId="275"/>
        </pc:sldMkLst>
      </pc:sldChg>
      <pc:sldChg chg="del">
        <pc:chgData name="Noel Roberts" userId="feac1395-663b-4a5f-8faf-efd03d15787b" providerId="ADAL" clId="{7A7C4EB4-8F50-1249-AB9A-188822A5A049}" dt="2024-10-14T07:05:04.513" v="17" actId="2696"/>
        <pc:sldMkLst>
          <pc:docMk/>
          <pc:sldMk cId="3653016997" sldId="281"/>
        </pc:sldMkLst>
      </pc:sldChg>
      <pc:sldChg chg="del">
        <pc:chgData name="Noel Roberts" userId="feac1395-663b-4a5f-8faf-efd03d15787b" providerId="ADAL" clId="{7A7C4EB4-8F50-1249-AB9A-188822A5A049}" dt="2024-10-14T07:05:04.479" v="13" actId="2696"/>
        <pc:sldMkLst>
          <pc:docMk/>
          <pc:sldMk cId="856424741" sldId="293"/>
        </pc:sldMkLst>
      </pc:sldChg>
      <pc:sldChg chg="del">
        <pc:chgData name="Noel Roberts" userId="feac1395-663b-4a5f-8faf-efd03d15787b" providerId="ADAL" clId="{7A7C4EB4-8F50-1249-AB9A-188822A5A049}" dt="2024-10-14T07:05:04.554" v="18" actId="2696"/>
        <pc:sldMkLst>
          <pc:docMk/>
          <pc:sldMk cId="2661212217" sldId="294"/>
        </pc:sldMkLst>
      </pc:sldChg>
      <pc:sldChg chg="del">
        <pc:chgData name="Noel Roberts" userId="feac1395-663b-4a5f-8faf-efd03d15787b" providerId="ADAL" clId="{7A7C4EB4-8F50-1249-AB9A-188822A5A049}" dt="2024-10-14T07:05:04.490" v="16" actId="2696"/>
        <pc:sldMkLst>
          <pc:docMk/>
          <pc:sldMk cId="3109288600" sldId="297"/>
        </pc:sldMkLst>
      </pc:sldChg>
      <pc:sldChg chg="del">
        <pc:chgData name="Noel Roberts" userId="feac1395-663b-4a5f-8faf-efd03d15787b" providerId="ADAL" clId="{7A7C4EB4-8F50-1249-AB9A-188822A5A049}" dt="2024-10-14T07:05:04.598" v="30" actId="2696"/>
        <pc:sldMkLst>
          <pc:docMk/>
          <pc:sldMk cId="776334364" sldId="303"/>
        </pc:sldMkLst>
      </pc:sldChg>
      <pc:sldChg chg="del">
        <pc:chgData name="Noel Roberts" userId="feac1395-663b-4a5f-8faf-efd03d15787b" providerId="ADAL" clId="{7A7C4EB4-8F50-1249-AB9A-188822A5A049}" dt="2024-10-14T07:05:04.602" v="31" actId="2696"/>
        <pc:sldMkLst>
          <pc:docMk/>
          <pc:sldMk cId="997304984" sldId="308"/>
        </pc:sldMkLst>
      </pc:sldChg>
      <pc:sldChg chg="del">
        <pc:chgData name="Noel Roberts" userId="feac1395-663b-4a5f-8faf-efd03d15787b" providerId="ADAL" clId="{7A7C4EB4-8F50-1249-AB9A-188822A5A049}" dt="2024-10-14T07:05:04.575" v="23" actId="2696"/>
        <pc:sldMkLst>
          <pc:docMk/>
          <pc:sldMk cId="812468136" sldId="309"/>
        </pc:sldMkLst>
      </pc:sldChg>
      <pc:sldChg chg="del">
        <pc:chgData name="Noel Roberts" userId="feac1395-663b-4a5f-8faf-efd03d15787b" providerId="ADAL" clId="{7A7C4EB4-8F50-1249-AB9A-188822A5A049}" dt="2024-10-14T07:05:04.612" v="34" actId="2696"/>
        <pc:sldMkLst>
          <pc:docMk/>
          <pc:sldMk cId="1918715594" sldId="310"/>
        </pc:sldMkLst>
      </pc:sldChg>
      <pc:sldChg chg="del">
        <pc:chgData name="Noel Roberts" userId="feac1395-663b-4a5f-8faf-efd03d15787b" providerId="ADAL" clId="{7A7C4EB4-8F50-1249-AB9A-188822A5A049}" dt="2024-10-14T07:05:04.559" v="19" actId="2696"/>
        <pc:sldMkLst>
          <pc:docMk/>
          <pc:sldMk cId="151907729" sldId="311"/>
        </pc:sldMkLst>
      </pc:sldChg>
      <pc:sldChg chg="del">
        <pc:chgData name="Noel Roberts" userId="feac1395-663b-4a5f-8faf-efd03d15787b" providerId="ADAL" clId="{7A7C4EB4-8F50-1249-AB9A-188822A5A049}" dt="2024-10-14T07:05:04.623" v="38" actId="2696"/>
        <pc:sldMkLst>
          <pc:docMk/>
          <pc:sldMk cId="1386669703" sldId="312"/>
        </pc:sldMkLst>
      </pc:sldChg>
      <pc:sldChg chg="del">
        <pc:chgData name="Noel Roberts" userId="feac1395-663b-4a5f-8faf-efd03d15787b" providerId="ADAL" clId="{7A7C4EB4-8F50-1249-AB9A-188822A5A049}" dt="2024-10-14T07:05:04.448" v="4" actId="2696"/>
        <pc:sldMkLst>
          <pc:docMk/>
          <pc:sldMk cId="1850788770" sldId="313"/>
        </pc:sldMkLst>
      </pc:sldChg>
      <pc:sldChg chg="del">
        <pc:chgData name="Noel Roberts" userId="feac1395-663b-4a5f-8faf-efd03d15787b" providerId="ADAL" clId="{7A7C4EB4-8F50-1249-AB9A-188822A5A049}" dt="2024-10-14T07:05:04.570" v="22" actId="2696"/>
        <pc:sldMkLst>
          <pc:docMk/>
          <pc:sldMk cId="34117560" sldId="314"/>
        </pc:sldMkLst>
      </pc:sldChg>
      <pc:sldChg chg="del">
        <pc:chgData name="Noel Roberts" userId="feac1395-663b-4a5f-8faf-efd03d15787b" providerId="ADAL" clId="{7A7C4EB4-8F50-1249-AB9A-188822A5A049}" dt="2024-10-14T07:05:04.466" v="9" actId="2696"/>
        <pc:sldMkLst>
          <pc:docMk/>
          <pc:sldMk cId="2242744801" sldId="315"/>
        </pc:sldMkLst>
      </pc:sldChg>
      <pc:sldChg chg="del">
        <pc:chgData name="Noel Roberts" userId="feac1395-663b-4a5f-8faf-efd03d15787b" providerId="ADAL" clId="{7A7C4EB4-8F50-1249-AB9A-188822A5A049}" dt="2024-10-14T07:05:04.565" v="21" actId="2696"/>
        <pc:sldMkLst>
          <pc:docMk/>
          <pc:sldMk cId="1050979360" sldId="316"/>
        </pc:sldMkLst>
      </pc:sldChg>
      <pc:sldChg chg="del">
        <pc:chgData name="Noel Roberts" userId="feac1395-663b-4a5f-8faf-efd03d15787b" providerId="ADAL" clId="{7A7C4EB4-8F50-1249-AB9A-188822A5A049}" dt="2024-10-14T07:05:04.618" v="36" actId="2696"/>
        <pc:sldMkLst>
          <pc:docMk/>
          <pc:sldMk cId="3525106793" sldId="317"/>
        </pc:sldMkLst>
      </pc:sldChg>
      <pc:sldChg chg="del">
        <pc:chgData name="Noel Roberts" userId="feac1395-663b-4a5f-8faf-efd03d15787b" providerId="ADAL" clId="{7A7C4EB4-8F50-1249-AB9A-188822A5A049}" dt="2024-10-14T07:05:04.621" v="37" actId="2696"/>
        <pc:sldMkLst>
          <pc:docMk/>
          <pc:sldMk cId="78306145" sldId="318"/>
        </pc:sldMkLst>
      </pc:sldChg>
      <pc:sldChg chg="del">
        <pc:chgData name="Noel Roberts" userId="feac1395-663b-4a5f-8faf-efd03d15787b" providerId="ADAL" clId="{7A7C4EB4-8F50-1249-AB9A-188822A5A049}" dt="2024-10-14T07:05:04.438" v="2" actId="2696"/>
        <pc:sldMkLst>
          <pc:docMk/>
          <pc:sldMk cId="1769697191" sldId="319"/>
        </pc:sldMkLst>
      </pc:sldChg>
      <pc:sldChg chg="del">
        <pc:chgData name="Noel Roberts" userId="feac1395-663b-4a5f-8faf-efd03d15787b" providerId="ADAL" clId="{7A7C4EB4-8F50-1249-AB9A-188822A5A049}" dt="2024-10-14T07:05:04.474" v="11" actId="2696"/>
        <pc:sldMkLst>
          <pc:docMk/>
          <pc:sldMk cId="3065681486" sldId="320"/>
        </pc:sldMkLst>
      </pc:sldChg>
      <pc:sldChg chg="del">
        <pc:chgData name="Noel Roberts" userId="feac1395-663b-4a5f-8faf-efd03d15787b" providerId="ADAL" clId="{7A7C4EB4-8F50-1249-AB9A-188822A5A049}" dt="2024-10-14T07:05:04.581" v="25" actId="2696"/>
        <pc:sldMkLst>
          <pc:docMk/>
          <pc:sldMk cId="70326743" sldId="321"/>
        </pc:sldMkLst>
      </pc:sldChg>
      <pc:sldChg chg="del">
        <pc:chgData name="Noel Roberts" userId="feac1395-663b-4a5f-8faf-efd03d15787b" providerId="ADAL" clId="{7A7C4EB4-8F50-1249-AB9A-188822A5A049}" dt="2024-10-14T07:05:04.463" v="8" actId="2696"/>
        <pc:sldMkLst>
          <pc:docMk/>
          <pc:sldMk cId="1227728853" sldId="322"/>
        </pc:sldMkLst>
      </pc:sldChg>
      <pc:sldChg chg="del">
        <pc:chgData name="Noel Roberts" userId="feac1395-663b-4a5f-8faf-efd03d15787b" providerId="ADAL" clId="{7A7C4EB4-8F50-1249-AB9A-188822A5A049}" dt="2024-10-14T07:05:04.482" v="14" actId="2696"/>
        <pc:sldMkLst>
          <pc:docMk/>
          <pc:sldMk cId="417691982" sldId="323"/>
        </pc:sldMkLst>
      </pc:sldChg>
      <pc:sldChg chg="del">
        <pc:chgData name="Noel Roberts" userId="feac1395-663b-4a5f-8faf-efd03d15787b" providerId="ADAL" clId="{7A7C4EB4-8F50-1249-AB9A-188822A5A049}" dt="2024-10-14T07:05:04.587" v="27" actId="2696"/>
        <pc:sldMkLst>
          <pc:docMk/>
          <pc:sldMk cId="1104334173" sldId="324"/>
        </pc:sldMkLst>
      </pc:sldChg>
      <pc:sldChg chg="del">
        <pc:chgData name="Noel Roberts" userId="feac1395-663b-4a5f-8faf-efd03d15787b" providerId="ADAL" clId="{7A7C4EB4-8F50-1249-AB9A-188822A5A049}" dt="2024-10-14T07:05:04.590" v="28" actId="2696"/>
        <pc:sldMkLst>
          <pc:docMk/>
          <pc:sldMk cId="2048719591" sldId="325"/>
        </pc:sldMkLst>
      </pc:sldChg>
      <pc:sldChg chg="del">
        <pc:chgData name="Noel Roberts" userId="feac1395-663b-4a5f-8faf-efd03d15787b" providerId="ADAL" clId="{7A7C4EB4-8F50-1249-AB9A-188822A5A049}" dt="2024-10-14T07:05:04.655" v="41" actId="2696"/>
        <pc:sldMkLst>
          <pc:docMk/>
          <pc:sldMk cId="4170881084" sldId="326"/>
        </pc:sldMkLst>
      </pc:sldChg>
      <pc:sldChg chg="del">
        <pc:chgData name="Noel Roberts" userId="feac1395-663b-4a5f-8faf-efd03d15787b" providerId="ADAL" clId="{7A7C4EB4-8F50-1249-AB9A-188822A5A049}" dt="2024-10-14T07:05:04.470" v="10" actId="2696"/>
        <pc:sldMkLst>
          <pc:docMk/>
          <pc:sldMk cId="4136239122" sldId="327"/>
        </pc:sldMkLst>
      </pc:sldChg>
      <pc:sldChg chg="del">
        <pc:chgData name="Noel Roberts" userId="feac1395-663b-4a5f-8faf-efd03d15787b" providerId="ADAL" clId="{7A7C4EB4-8F50-1249-AB9A-188822A5A049}" dt="2024-10-14T07:05:04.452" v="5" actId="2696"/>
        <pc:sldMkLst>
          <pc:docMk/>
          <pc:sldMk cId="2478989746" sldId="328"/>
        </pc:sldMkLst>
      </pc:sldChg>
      <pc:sldChg chg="del">
        <pc:chgData name="Noel Roberts" userId="feac1395-663b-4a5f-8faf-efd03d15787b" providerId="ADAL" clId="{7A7C4EB4-8F50-1249-AB9A-188822A5A049}" dt="2024-10-14T07:05:04.605" v="32" actId="2696"/>
        <pc:sldMkLst>
          <pc:docMk/>
          <pc:sldMk cId="2442190146" sldId="329"/>
        </pc:sldMkLst>
      </pc:sldChg>
      <pc:sldChg chg="del">
        <pc:chgData name="Noel Roberts" userId="feac1395-663b-4a5f-8faf-efd03d15787b" providerId="ADAL" clId="{7A7C4EB4-8F50-1249-AB9A-188822A5A049}" dt="2024-10-14T07:05:04.578" v="24" actId="2696"/>
        <pc:sldMkLst>
          <pc:docMk/>
          <pc:sldMk cId="1414298326" sldId="330"/>
        </pc:sldMkLst>
      </pc:sldChg>
      <pc:sldChg chg="del">
        <pc:chgData name="Noel Roberts" userId="feac1395-663b-4a5f-8faf-efd03d15787b" providerId="ADAL" clId="{7A7C4EB4-8F50-1249-AB9A-188822A5A049}" dt="2024-10-14T07:05:04.608" v="33" actId="2696"/>
        <pc:sldMkLst>
          <pc:docMk/>
          <pc:sldMk cId="676654793" sldId="331"/>
        </pc:sldMkLst>
      </pc:sldChg>
      <pc:sldChg chg="del">
        <pc:chgData name="Noel Roberts" userId="feac1395-663b-4a5f-8faf-efd03d15787b" providerId="ADAL" clId="{7A7C4EB4-8F50-1249-AB9A-188822A5A049}" dt="2024-10-14T07:05:04.626" v="39" actId="2696"/>
        <pc:sldMkLst>
          <pc:docMk/>
          <pc:sldMk cId="2413468660" sldId="332"/>
        </pc:sldMkLst>
      </pc:sldChg>
      <pc:sldChg chg="del">
        <pc:chgData name="Noel Roberts" userId="feac1395-663b-4a5f-8faf-efd03d15787b" providerId="ADAL" clId="{7A7C4EB4-8F50-1249-AB9A-188822A5A049}" dt="2024-10-14T07:05:04.456" v="6" actId="2696"/>
        <pc:sldMkLst>
          <pc:docMk/>
          <pc:sldMk cId="2315289244" sldId="333"/>
        </pc:sldMkLst>
      </pc:sldChg>
      <pc:sldChg chg="del">
        <pc:chgData name="Noel Roberts" userId="feac1395-663b-4a5f-8faf-efd03d15787b" providerId="ADAL" clId="{7A7C4EB4-8F50-1249-AB9A-188822A5A049}" dt="2024-10-14T07:05:04.562" v="20" actId="2696"/>
        <pc:sldMkLst>
          <pc:docMk/>
          <pc:sldMk cId="2299084817" sldId="334"/>
        </pc:sldMkLst>
      </pc:sldChg>
      <pc:sldChg chg="del">
        <pc:chgData name="Noel Roberts" userId="feac1395-663b-4a5f-8faf-efd03d15787b" providerId="ADAL" clId="{7A7C4EB4-8F50-1249-AB9A-188822A5A049}" dt="2024-10-14T07:05:04.459" v="7" actId="2696"/>
        <pc:sldMkLst>
          <pc:docMk/>
          <pc:sldMk cId="1979806920" sldId="335"/>
        </pc:sldMkLst>
      </pc:sldChg>
      <pc:sldChg chg="del">
        <pc:chgData name="Noel Roberts" userId="feac1395-663b-4a5f-8faf-efd03d15787b" providerId="ADAL" clId="{7A7C4EB4-8F50-1249-AB9A-188822A5A049}" dt="2024-10-14T07:05:04.615" v="35" actId="2696"/>
        <pc:sldMkLst>
          <pc:docMk/>
          <pc:sldMk cId="1256742013" sldId="336"/>
        </pc:sldMkLst>
      </pc:sldChg>
      <pc:sldChg chg="del">
        <pc:chgData name="Noel Roberts" userId="feac1395-663b-4a5f-8faf-efd03d15787b" providerId="ADAL" clId="{7A7C4EB4-8F50-1249-AB9A-188822A5A049}" dt="2024-10-14T07:05:04.444" v="3" actId="2696"/>
        <pc:sldMkLst>
          <pc:docMk/>
          <pc:sldMk cId="4110834642" sldId="338"/>
        </pc:sldMkLst>
      </pc:sldChg>
      <pc:sldChg chg="del">
        <pc:chgData name="Noel Roberts" userId="feac1395-663b-4a5f-8faf-efd03d15787b" providerId="ADAL" clId="{7A7C4EB4-8F50-1249-AB9A-188822A5A049}" dt="2024-10-14T07:05:04.583" v="26" actId="2696"/>
        <pc:sldMkLst>
          <pc:docMk/>
          <pc:sldMk cId="855600051" sldId="340"/>
        </pc:sldMkLst>
      </pc:sldChg>
      <pc:sldChg chg="del">
        <pc:chgData name="Noel Roberts" userId="feac1395-663b-4a5f-8faf-efd03d15787b" providerId="ADAL" clId="{7A7C4EB4-8F50-1249-AB9A-188822A5A049}" dt="2024-10-14T07:05:04.476" v="12" actId="2696"/>
        <pc:sldMkLst>
          <pc:docMk/>
          <pc:sldMk cId="161370654" sldId="341"/>
        </pc:sldMkLst>
      </pc:sldChg>
      <pc:sldChg chg="add">
        <pc:chgData name="Noel Roberts" userId="feac1395-663b-4a5f-8faf-efd03d15787b" providerId="ADAL" clId="{7A7C4EB4-8F50-1249-AB9A-188822A5A049}" dt="2024-10-14T07:04:08.754" v="0"/>
        <pc:sldMkLst>
          <pc:docMk/>
          <pc:sldMk cId="0" sldId="342"/>
        </pc:sldMkLst>
      </pc:sldChg>
      <pc:sldChg chg="add">
        <pc:chgData name="Noel Roberts" userId="feac1395-663b-4a5f-8faf-efd03d15787b" providerId="ADAL" clId="{7A7C4EB4-8F50-1249-AB9A-188822A5A049}" dt="2024-10-14T07:04:08.754" v="0"/>
        <pc:sldMkLst>
          <pc:docMk/>
          <pc:sldMk cId="1920796105" sldId="343"/>
        </pc:sldMkLst>
      </pc:sldChg>
      <pc:sldChg chg="add">
        <pc:chgData name="Noel Roberts" userId="feac1395-663b-4a5f-8faf-efd03d15787b" providerId="ADAL" clId="{7A7C4EB4-8F50-1249-AB9A-188822A5A049}" dt="2024-10-14T07:04:08.754" v="0"/>
        <pc:sldMkLst>
          <pc:docMk/>
          <pc:sldMk cId="984325129" sldId="344"/>
        </pc:sldMkLst>
      </pc:sldChg>
      <pc:sldChg chg="add">
        <pc:chgData name="Noel Roberts" userId="feac1395-663b-4a5f-8faf-efd03d15787b" providerId="ADAL" clId="{7A7C4EB4-8F50-1249-AB9A-188822A5A049}" dt="2024-10-14T07:04:08.754" v="0"/>
        <pc:sldMkLst>
          <pc:docMk/>
          <pc:sldMk cId="3103642788" sldId="345"/>
        </pc:sldMkLst>
      </pc:sldChg>
      <pc:sldChg chg="add">
        <pc:chgData name="Noel Roberts" userId="feac1395-663b-4a5f-8faf-efd03d15787b" providerId="ADAL" clId="{7A7C4EB4-8F50-1249-AB9A-188822A5A049}" dt="2024-10-14T07:04:08.754" v="0"/>
        <pc:sldMkLst>
          <pc:docMk/>
          <pc:sldMk cId="3787775394" sldId="346"/>
        </pc:sldMkLst>
      </pc:sldChg>
      <pc:sldChg chg="add">
        <pc:chgData name="Noel Roberts" userId="feac1395-663b-4a5f-8faf-efd03d15787b" providerId="ADAL" clId="{7A7C4EB4-8F50-1249-AB9A-188822A5A049}" dt="2024-10-14T07:04:08.754" v="0"/>
        <pc:sldMkLst>
          <pc:docMk/>
          <pc:sldMk cId="163535476" sldId="347"/>
        </pc:sldMkLst>
      </pc:sldChg>
      <pc:sldChg chg="add">
        <pc:chgData name="Noel Roberts" userId="feac1395-663b-4a5f-8faf-efd03d15787b" providerId="ADAL" clId="{7A7C4EB4-8F50-1249-AB9A-188822A5A049}" dt="2024-10-14T07:04:08.754" v="0"/>
        <pc:sldMkLst>
          <pc:docMk/>
          <pc:sldMk cId="636334239" sldId="348"/>
        </pc:sldMkLst>
      </pc:sldChg>
      <pc:sldChg chg="add">
        <pc:chgData name="Noel Roberts" userId="feac1395-663b-4a5f-8faf-efd03d15787b" providerId="ADAL" clId="{7A7C4EB4-8F50-1249-AB9A-188822A5A049}" dt="2024-10-14T07:04:08.754" v="0"/>
        <pc:sldMkLst>
          <pc:docMk/>
          <pc:sldMk cId="3157156294" sldId="349"/>
        </pc:sldMkLst>
      </pc:sldChg>
      <pc:sldChg chg="add">
        <pc:chgData name="Noel Roberts" userId="feac1395-663b-4a5f-8faf-efd03d15787b" providerId="ADAL" clId="{7A7C4EB4-8F50-1249-AB9A-188822A5A049}" dt="2024-10-14T07:04:08.754" v="0"/>
        <pc:sldMkLst>
          <pc:docMk/>
          <pc:sldMk cId="2733576573" sldId="350"/>
        </pc:sldMkLst>
      </pc:sldChg>
      <pc:sldChg chg="add">
        <pc:chgData name="Noel Roberts" userId="feac1395-663b-4a5f-8faf-efd03d15787b" providerId="ADAL" clId="{7A7C4EB4-8F50-1249-AB9A-188822A5A049}" dt="2024-10-14T07:04:08.754" v="0"/>
        <pc:sldMkLst>
          <pc:docMk/>
          <pc:sldMk cId="0" sldId="351"/>
        </pc:sldMkLst>
      </pc:sldChg>
      <pc:sldChg chg="add">
        <pc:chgData name="Noel Roberts" userId="feac1395-663b-4a5f-8faf-efd03d15787b" providerId="ADAL" clId="{7A7C4EB4-8F50-1249-AB9A-188822A5A049}" dt="2024-10-14T07:04:08.754" v="0"/>
        <pc:sldMkLst>
          <pc:docMk/>
          <pc:sldMk cId="4170286527" sldId="352"/>
        </pc:sldMkLst>
      </pc:sldChg>
      <pc:sldChg chg="add">
        <pc:chgData name="Noel Roberts" userId="feac1395-663b-4a5f-8faf-efd03d15787b" providerId="ADAL" clId="{7A7C4EB4-8F50-1249-AB9A-188822A5A049}" dt="2024-10-14T07:04:08.754" v="0"/>
        <pc:sldMkLst>
          <pc:docMk/>
          <pc:sldMk cId="3619969215" sldId="353"/>
        </pc:sldMkLst>
      </pc:sldChg>
      <pc:sldChg chg="add">
        <pc:chgData name="Noel Roberts" userId="feac1395-663b-4a5f-8faf-efd03d15787b" providerId="ADAL" clId="{7A7C4EB4-8F50-1249-AB9A-188822A5A049}" dt="2024-10-14T07:04:08.754" v="0"/>
        <pc:sldMkLst>
          <pc:docMk/>
          <pc:sldMk cId="2141106724" sldId="354"/>
        </pc:sldMkLst>
      </pc:sldChg>
      <pc:sldChg chg="add">
        <pc:chgData name="Noel Roberts" userId="feac1395-663b-4a5f-8faf-efd03d15787b" providerId="ADAL" clId="{7A7C4EB4-8F50-1249-AB9A-188822A5A049}" dt="2024-10-14T07:04:08.754" v="0"/>
        <pc:sldMkLst>
          <pc:docMk/>
          <pc:sldMk cId="961053078" sldId="355"/>
        </pc:sldMkLst>
      </pc:sldChg>
      <pc:sldChg chg="add">
        <pc:chgData name="Noel Roberts" userId="feac1395-663b-4a5f-8faf-efd03d15787b" providerId="ADAL" clId="{7A7C4EB4-8F50-1249-AB9A-188822A5A049}" dt="2024-10-14T07:04:08.754" v="0"/>
        <pc:sldMkLst>
          <pc:docMk/>
          <pc:sldMk cId="4276404965" sldId="356"/>
        </pc:sldMkLst>
      </pc:sldChg>
      <pc:sldChg chg="add">
        <pc:chgData name="Noel Roberts" userId="feac1395-663b-4a5f-8faf-efd03d15787b" providerId="ADAL" clId="{7A7C4EB4-8F50-1249-AB9A-188822A5A049}" dt="2024-10-14T07:04:08.754" v="0"/>
        <pc:sldMkLst>
          <pc:docMk/>
          <pc:sldMk cId="1138846185" sldId="357"/>
        </pc:sldMkLst>
      </pc:sldChg>
      <pc:sldChg chg="add">
        <pc:chgData name="Noel Roberts" userId="feac1395-663b-4a5f-8faf-efd03d15787b" providerId="ADAL" clId="{7A7C4EB4-8F50-1249-AB9A-188822A5A049}" dt="2024-10-14T07:04:08.754" v="0"/>
        <pc:sldMkLst>
          <pc:docMk/>
          <pc:sldMk cId="3600284846" sldId="358"/>
        </pc:sldMkLst>
      </pc:sldChg>
      <pc:sldChg chg="add">
        <pc:chgData name="Noel Roberts" userId="feac1395-663b-4a5f-8faf-efd03d15787b" providerId="ADAL" clId="{7A7C4EB4-8F50-1249-AB9A-188822A5A049}" dt="2024-10-14T07:04:08.754" v="0"/>
        <pc:sldMkLst>
          <pc:docMk/>
          <pc:sldMk cId="3486589377" sldId="359"/>
        </pc:sldMkLst>
      </pc:sldChg>
      <pc:sldChg chg="add">
        <pc:chgData name="Noel Roberts" userId="feac1395-663b-4a5f-8faf-efd03d15787b" providerId="ADAL" clId="{7A7C4EB4-8F50-1249-AB9A-188822A5A049}" dt="2024-10-14T07:04:08.754" v="0"/>
        <pc:sldMkLst>
          <pc:docMk/>
          <pc:sldMk cId="3819034330" sldId="360"/>
        </pc:sldMkLst>
      </pc:sldChg>
      <pc:sldChg chg="add">
        <pc:chgData name="Noel Roberts" userId="feac1395-663b-4a5f-8faf-efd03d15787b" providerId="ADAL" clId="{7A7C4EB4-8F50-1249-AB9A-188822A5A049}" dt="2024-10-14T07:04:08.754" v="0"/>
        <pc:sldMkLst>
          <pc:docMk/>
          <pc:sldMk cId="1220205883" sldId="361"/>
        </pc:sldMkLst>
      </pc:sldChg>
      <pc:sldChg chg="add">
        <pc:chgData name="Noel Roberts" userId="feac1395-663b-4a5f-8faf-efd03d15787b" providerId="ADAL" clId="{7A7C4EB4-8F50-1249-AB9A-188822A5A049}" dt="2024-10-14T07:04:08.754" v="0"/>
        <pc:sldMkLst>
          <pc:docMk/>
          <pc:sldMk cId="549194795" sldId="362"/>
        </pc:sldMkLst>
      </pc:sldChg>
      <pc:sldChg chg="add">
        <pc:chgData name="Noel Roberts" userId="feac1395-663b-4a5f-8faf-efd03d15787b" providerId="ADAL" clId="{7A7C4EB4-8F50-1249-AB9A-188822A5A049}" dt="2024-10-14T07:04:08.754" v="0"/>
        <pc:sldMkLst>
          <pc:docMk/>
          <pc:sldMk cId="194327253" sldId="363"/>
        </pc:sldMkLst>
      </pc:sldChg>
      <pc:sldChg chg="add">
        <pc:chgData name="Noel Roberts" userId="feac1395-663b-4a5f-8faf-efd03d15787b" providerId="ADAL" clId="{7A7C4EB4-8F50-1249-AB9A-188822A5A049}" dt="2024-10-14T07:04:08.754" v="0"/>
        <pc:sldMkLst>
          <pc:docMk/>
          <pc:sldMk cId="2694858880" sldId="364"/>
        </pc:sldMkLst>
      </pc:sldChg>
      <pc:sldChg chg="add">
        <pc:chgData name="Noel Roberts" userId="feac1395-663b-4a5f-8faf-efd03d15787b" providerId="ADAL" clId="{7A7C4EB4-8F50-1249-AB9A-188822A5A049}" dt="2024-10-14T07:04:08.754" v="0"/>
        <pc:sldMkLst>
          <pc:docMk/>
          <pc:sldMk cId="2410212738" sldId="365"/>
        </pc:sldMkLst>
      </pc:sldChg>
      <pc:sldChg chg="add">
        <pc:chgData name="Noel Roberts" userId="feac1395-663b-4a5f-8faf-efd03d15787b" providerId="ADAL" clId="{7A7C4EB4-8F50-1249-AB9A-188822A5A049}" dt="2024-10-14T07:04:08.754" v="0"/>
        <pc:sldMkLst>
          <pc:docMk/>
          <pc:sldMk cId="2865504540" sldId="366"/>
        </pc:sldMkLst>
      </pc:sldChg>
      <pc:sldChg chg="add setBg">
        <pc:chgData name="Noel Roberts" userId="feac1395-663b-4a5f-8faf-efd03d15787b" providerId="ADAL" clId="{7A7C4EB4-8F50-1249-AB9A-188822A5A049}" dt="2024-10-14T07:04:08.754" v="0"/>
        <pc:sldMkLst>
          <pc:docMk/>
          <pc:sldMk cId="2203091452" sldId="367"/>
        </pc:sldMkLst>
      </pc:sldChg>
      <pc:sldChg chg="add">
        <pc:chgData name="Noel Roberts" userId="feac1395-663b-4a5f-8faf-efd03d15787b" providerId="ADAL" clId="{7A7C4EB4-8F50-1249-AB9A-188822A5A049}" dt="2024-10-14T07:04:08.754" v="0"/>
        <pc:sldMkLst>
          <pc:docMk/>
          <pc:sldMk cId="4232741108" sldId="368"/>
        </pc:sldMkLst>
      </pc:sldChg>
      <pc:sldChg chg="add">
        <pc:chgData name="Noel Roberts" userId="feac1395-663b-4a5f-8faf-efd03d15787b" providerId="ADAL" clId="{7A7C4EB4-8F50-1249-AB9A-188822A5A049}" dt="2024-10-14T07:04:08.754" v="0"/>
        <pc:sldMkLst>
          <pc:docMk/>
          <pc:sldMk cId="1469563175" sldId="369"/>
        </pc:sldMkLst>
      </pc:sldChg>
      <pc:sldChg chg="add">
        <pc:chgData name="Noel Roberts" userId="feac1395-663b-4a5f-8faf-efd03d15787b" providerId="ADAL" clId="{7A7C4EB4-8F50-1249-AB9A-188822A5A049}" dt="2024-10-14T07:04:08.754" v="0"/>
        <pc:sldMkLst>
          <pc:docMk/>
          <pc:sldMk cId="3500833877" sldId="370"/>
        </pc:sldMkLst>
      </pc:sldChg>
      <pc:sldChg chg="add">
        <pc:chgData name="Noel Roberts" userId="feac1395-663b-4a5f-8faf-efd03d15787b" providerId="ADAL" clId="{7A7C4EB4-8F50-1249-AB9A-188822A5A049}" dt="2024-10-14T07:04:08.754" v="0"/>
        <pc:sldMkLst>
          <pc:docMk/>
          <pc:sldMk cId="4038231337" sldId="371"/>
        </pc:sldMkLst>
      </pc:sldChg>
      <pc:sldChg chg="add">
        <pc:chgData name="Noel Roberts" userId="feac1395-663b-4a5f-8faf-efd03d15787b" providerId="ADAL" clId="{7A7C4EB4-8F50-1249-AB9A-188822A5A049}" dt="2024-10-14T07:04:08.754" v="0"/>
        <pc:sldMkLst>
          <pc:docMk/>
          <pc:sldMk cId="1583630907" sldId="372"/>
        </pc:sldMkLst>
      </pc:sldChg>
      <pc:sldChg chg="add">
        <pc:chgData name="Noel Roberts" userId="feac1395-663b-4a5f-8faf-efd03d15787b" providerId="ADAL" clId="{7A7C4EB4-8F50-1249-AB9A-188822A5A049}" dt="2024-10-14T07:04:08.754" v="0"/>
        <pc:sldMkLst>
          <pc:docMk/>
          <pc:sldMk cId="51893702" sldId="373"/>
        </pc:sldMkLst>
      </pc:sldChg>
      <pc:sldChg chg="add">
        <pc:chgData name="Noel Roberts" userId="feac1395-663b-4a5f-8faf-efd03d15787b" providerId="ADAL" clId="{7A7C4EB4-8F50-1249-AB9A-188822A5A049}" dt="2024-10-14T07:04:08.754" v="0"/>
        <pc:sldMkLst>
          <pc:docMk/>
          <pc:sldMk cId="2047153459" sldId="374"/>
        </pc:sldMkLst>
      </pc:sldChg>
      <pc:sldChg chg="add">
        <pc:chgData name="Noel Roberts" userId="feac1395-663b-4a5f-8faf-efd03d15787b" providerId="ADAL" clId="{7A7C4EB4-8F50-1249-AB9A-188822A5A049}" dt="2024-10-14T07:04:08.754" v="0"/>
        <pc:sldMkLst>
          <pc:docMk/>
          <pc:sldMk cId="3901553583" sldId="375"/>
        </pc:sldMkLst>
      </pc:sldChg>
      <pc:sldChg chg="add">
        <pc:chgData name="Noel Roberts" userId="feac1395-663b-4a5f-8faf-efd03d15787b" providerId="ADAL" clId="{7A7C4EB4-8F50-1249-AB9A-188822A5A049}" dt="2024-10-14T07:04:08.754" v="0"/>
        <pc:sldMkLst>
          <pc:docMk/>
          <pc:sldMk cId="2175095513" sldId="376"/>
        </pc:sldMkLst>
      </pc:sldChg>
      <pc:sldChg chg="add">
        <pc:chgData name="Noel Roberts" userId="feac1395-663b-4a5f-8faf-efd03d15787b" providerId="ADAL" clId="{7A7C4EB4-8F50-1249-AB9A-188822A5A049}" dt="2024-10-14T07:04:08.754" v="0"/>
        <pc:sldMkLst>
          <pc:docMk/>
          <pc:sldMk cId="4238416052" sldId="377"/>
        </pc:sldMkLst>
      </pc:sldChg>
      <pc:sldChg chg="add">
        <pc:chgData name="Noel Roberts" userId="feac1395-663b-4a5f-8faf-efd03d15787b" providerId="ADAL" clId="{7A7C4EB4-8F50-1249-AB9A-188822A5A049}" dt="2024-10-14T07:04:08.754" v="0"/>
        <pc:sldMkLst>
          <pc:docMk/>
          <pc:sldMk cId="1750662246" sldId="378"/>
        </pc:sldMkLst>
      </pc:sldChg>
      <pc:sldChg chg="add">
        <pc:chgData name="Noel Roberts" userId="feac1395-663b-4a5f-8faf-efd03d15787b" providerId="ADAL" clId="{7A7C4EB4-8F50-1249-AB9A-188822A5A049}" dt="2024-10-14T07:04:08.754" v="0"/>
        <pc:sldMkLst>
          <pc:docMk/>
          <pc:sldMk cId="3902802333" sldId="379"/>
        </pc:sldMkLst>
      </pc:sldChg>
      <pc:sldChg chg="add">
        <pc:chgData name="Noel Roberts" userId="feac1395-663b-4a5f-8faf-efd03d15787b" providerId="ADAL" clId="{7A7C4EB4-8F50-1249-AB9A-188822A5A049}" dt="2024-10-14T07:04:08.754" v="0"/>
        <pc:sldMkLst>
          <pc:docMk/>
          <pc:sldMk cId="1791434515" sldId="380"/>
        </pc:sldMkLst>
      </pc:sldChg>
      <pc:sldChg chg="add">
        <pc:chgData name="Noel Roberts" userId="feac1395-663b-4a5f-8faf-efd03d15787b" providerId="ADAL" clId="{7A7C4EB4-8F50-1249-AB9A-188822A5A049}" dt="2024-10-14T07:04:08.754" v="0"/>
        <pc:sldMkLst>
          <pc:docMk/>
          <pc:sldMk cId="172778955" sldId="381"/>
        </pc:sldMkLst>
      </pc:sldChg>
      <pc:sldChg chg="add">
        <pc:chgData name="Noel Roberts" userId="feac1395-663b-4a5f-8faf-efd03d15787b" providerId="ADAL" clId="{7A7C4EB4-8F50-1249-AB9A-188822A5A049}" dt="2024-10-14T07:04:08.754" v="0"/>
        <pc:sldMkLst>
          <pc:docMk/>
          <pc:sldMk cId="4187746851" sldId="382"/>
        </pc:sldMkLst>
      </pc:sldChg>
    </pc:docChg>
  </pc:docChgLst>
  <pc:docChgLst>
    <pc:chgData name="Jane Stanford" userId="5b034049-ff3a-4a5c-9d87-97d00394cbbd" providerId="ADAL" clId="{CA7A01EF-DAB0-4FA3-B3BB-4180554D5788}"/>
    <pc:docChg chg="undo custSel modSld">
      <pc:chgData name="Jane Stanford" userId="5b034049-ff3a-4a5c-9d87-97d00394cbbd" providerId="ADAL" clId="{CA7A01EF-DAB0-4FA3-B3BB-4180554D5788}" dt="2024-03-25T06:42:26.133" v="125" actId="179"/>
      <pc:docMkLst>
        <pc:docMk/>
      </pc:docMkLst>
      <pc:sldChg chg="addSp modSp mod">
        <pc:chgData name="Jane Stanford" userId="5b034049-ff3a-4a5c-9d87-97d00394cbbd" providerId="ADAL" clId="{CA7A01EF-DAB0-4FA3-B3BB-4180554D5788}" dt="2024-03-25T06:42:26.133" v="125" actId="179"/>
        <pc:sldMkLst>
          <pc:docMk/>
          <pc:sldMk cId="70326743" sldId="321"/>
        </pc:sldMkLst>
        <pc:spChg chg="add mod">
          <ac:chgData name="Jane Stanford" userId="5b034049-ff3a-4a5c-9d87-97d00394cbbd" providerId="ADAL" clId="{CA7A01EF-DAB0-4FA3-B3BB-4180554D5788}" dt="2024-03-25T06:34:53.259" v="63" actId="1076"/>
          <ac:spMkLst>
            <pc:docMk/>
            <pc:sldMk cId="70326743" sldId="321"/>
            <ac:spMk id="2" creationId="{5AF2B02D-2875-7B58-F048-273877845C34}"/>
          </ac:spMkLst>
        </pc:spChg>
        <pc:spChg chg="mod">
          <ac:chgData name="Jane Stanford" userId="5b034049-ff3a-4a5c-9d87-97d00394cbbd" providerId="ADAL" clId="{CA7A01EF-DAB0-4FA3-B3BB-4180554D5788}" dt="2024-03-25T06:42:26.133" v="125" actId="179"/>
          <ac:spMkLst>
            <pc:docMk/>
            <pc:sldMk cId="70326743" sldId="321"/>
            <ac:spMk id="6" creationId="{00000000-0000-0000-0000-000000000000}"/>
          </ac:spMkLst>
        </pc:spChg>
        <pc:picChg chg="mod">
          <ac:chgData name="Jane Stanford" userId="5b034049-ff3a-4a5c-9d87-97d00394cbbd" providerId="ADAL" clId="{CA7A01EF-DAB0-4FA3-B3BB-4180554D5788}" dt="2024-03-25T06:34:40.616" v="62" actId="1076"/>
          <ac:picMkLst>
            <pc:docMk/>
            <pc:sldMk cId="70326743" sldId="321"/>
            <ac:picMk id="5" creationId="{C57D1D79-E017-A085-1CAA-55CB7897F39D}"/>
          </ac:picMkLst>
        </pc:picChg>
      </pc:sldChg>
      <pc:sldChg chg="addSp modSp mod">
        <pc:chgData name="Jane Stanford" userId="5b034049-ff3a-4a5c-9d87-97d00394cbbd" providerId="ADAL" clId="{CA7A01EF-DAB0-4FA3-B3BB-4180554D5788}" dt="2024-03-25T06:40:47.251" v="115" actId="20577"/>
        <pc:sldMkLst>
          <pc:docMk/>
          <pc:sldMk cId="161370654" sldId="341"/>
        </pc:sldMkLst>
        <pc:spChg chg="add mod">
          <ac:chgData name="Jane Stanford" userId="5b034049-ff3a-4a5c-9d87-97d00394cbbd" providerId="ADAL" clId="{CA7A01EF-DAB0-4FA3-B3BB-4180554D5788}" dt="2024-03-25T06:40:47.251" v="115" actId="20577"/>
          <ac:spMkLst>
            <pc:docMk/>
            <pc:sldMk cId="161370654" sldId="341"/>
            <ac:spMk id="2" creationId="{1FC77D5C-F7C5-85D6-EC2D-5ACA94790958}"/>
          </ac:spMkLst>
        </pc:spChg>
        <pc:spChg chg="mod">
          <ac:chgData name="Jane Stanford" userId="5b034049-ff3a-4a5c-9d87-97d00394cbbd" providerId="ADAL" clId="{CA7A01EF-DAB0-4FA3-B3BB-4180554D5788}" dt="2024-03-25T06:39:40.787" v="109" actId="113"/>
          <ac:spMkLst>
            <pc:docMk/>
            <pc:sldMk cId="161370654" sldId="341"/>
            <ac:spMk id="3" creationId="{CD00C104-4BB5-8C6C-15D8-C63BBDB3ECBB}"/>
          </ac:spMkLst>
        </pc:spChg>
        <pc:picChg chg="mod">
          <ac:chgData name="Jane Stanford" userId="5b034049-ff3a-4a5c-9d87-97d00394cbbd" providerId="ADAL" clId="{CA7A01EF-DAB0-4FA3-B3BB-4180554D5788}" dt="2024-03-25T06:36:30.394" v="89" actId="1076"/>
          <ac:picMkLst>
            <pc:docMk/>
            <pc:sldMk cId="161370654" sldId="341"/>
            <ac:picMk id="4" creationId="{E3D38E66-713C-9904-FD34-C22AAABF2800}"/>
          </ac:picMkLst>
        </pc:picChg>
      </pc:sldChg>
    </pc:docChg>
  </pc:docChgLst>
  <pc:docChgLst>
    <pc:chgData name="Noel Roberts" userId="feac1395-663b-4a5f-8faf-efd03d15787b" providerId="ADAL" clId="{9CEBC681-8D4C-0E42-85F5-90C51A35C3EA}"/>
    <pc:docChg chg="modSld">
      <pc:chgData name="Noel Roberts" userId="feac1395-663b-4a5f-8faf-efd03d15787b" providerId="ADAL" clId="{9CEBC681-8D4C-0E42-85F5-90C51A35C3EA}" dt="2024-04-01T09:45:47.647" v="22"/>
      <pc:docMkLst>
        <pc:docMk/>
      </pc:docMkLst>
      <pc:sldChg chg="addSp modSp">
        <pc:chgData name="Noel Roberts" userId="feac1395-663b-4a5f-8faf-efd03d15787b" providerId="ADAL" clId="{9CEBC681-8D4C-0E42-85F5-90C51A35C3EA}" dt="2024-04-01T09:45:47.647" v="22"/>
        <pc:sldMkLst>
          <pc:docMk/>
          <pc:sldMk cId="0" sldId="256"/>
        </pc:sldMkLst>
        <pc:spChg chg="add mod">
          <ac:chgData name="Noel Roberts" userId="feac1395-663b-4a5f-8faf-efd03d15787b" providerId="ADAL" clId="{9CEBC681-8D4C-0E42-85F5-90C51A35C3EA}" dt="2024-04-01T09:45:47.647" v="22"/>
          <ac:spMkLst>
            <pc:docMk/>
            <pc:sldMk cId="0" sldId="256"/>
            <ac:spMk id="2" creationId="{A5780CFF-BD21-7E02-B932-02498E304042}"/>
          </ac:spMkLst>
        </pc:spChg>
      </pc:sldChg>
      <pc:sldChg chg="modSp mod">
        <pc:chgData name="Noel Roberts" userId="feac1395-663b-4a5f-8faf-efd03d15787b" providerId="ADAL" clId="{9CEBC681-8D4C-0E42-85F5-90C51A35C3EA}" dt="2024-03-30T21:38:04.365" v="17" actId="20577"/>
        <pc:sldMkLst>
          <pc:docMk/>
          <pc:sldMk cId="1979806920" sldId="335"/>
        </pc:sldMkLst>
        <pc:graphicFrameChg chg="modGraphic">
          <ac:chgData name="Noel Roberts" userId="feac1395-663b-4a5f-8faf-efd03d15787b" providerId="ADAL" clId="{9CEBC681-8D4C-0E42-85F5-90C51A35C3EA}" dt="2024-03-30T21:38:04.365" v="17" actId="20577"/>
          <ac:graphicFrameMkLst>
            <pc:docMk/>
            <pc:sldMk cId="1979806920" sldId="335"/>
            <ac:graphicFrameMk id="3" creationId="{00000000-0000-0000-0000-000000000000}"/>
          </ac:graphicFrameMkLst>
        </pc:graphicFrameChg>
      </pc:sldChg>
      <pc:sldChg chg="modSp mod">
        <pc:chgData name="Noel Roberts" userId="feac1395-663b-4a5f-8faf-efd03d15787b" providerId="ADAL" clId="{9CEBC681-8D4C-0E42-85F5-90C51A35C3EA}" dt="2024-03-30T21:38:31.642" v="21" actId="20577"/>
        <pc:sldMkLst>
          <pc:docMk/>
          <pc:sldMk cId="1256742013" sldId="336"/>
        </pc:sldMkLst>
        <pc:graphicFrameChg chg="modGraphic">
          <ac:chgData name="Noel Roberts" userId="feac1395-663b-4a5f-8faf-efd03d15787b" providerId="ADAL" clId="{9CEBC681-8D4C-0E42-85F5-90C51A35C3EA}" dt="2024-03-30T21:38:31.642" v="21" actId="20577"/>
          <ac:graphicFrameMkLst>
            <pc:docMk/>
            <pc:sldMk cId="1256742013" sldId="336"/>
            <ac:graphicFrameMk id="3" creationId="{00000000-0000-0000-0000-000000000000}"/>
          </ac:graphicFrameMkLst>
        </pc:graphicFrameChg>
      </pc:sldChg>
      <pc:sldChg chg="modSp mod">
        <pc:chgData name="Noel Roberts" userId="feac1395-663b-4a5f-8faf-efd03d15787b" providerId="ADAL" clId="{9CEBC681-8D4C-0E42-85F5-90C51A35C3EA}" dt="2024-03-25T19:39:08.539" v="13" actId="20577"/>
        <pc:sldMkLst>
          <pc:docMk/>
          <pc:sldMk cId="161370654" sldId="341"/>
        </pc:sldMkLst>
        <pc:spChg chg="mod">
          <ac:chgData name="Noel Roberts" userId="feac1395-663b-4a5f-8faf-efd03d15787b" providerId="ADAL" clId="{9CEBC681-8D4C-0E42-85F5-90C51A35C3EA}" dt="2024-03-25T19:39:08.539" v="13" actId="20577"/>
          <ac:spMkLst>
            <pc:docMk/>
            <pc:sldMk cId="161370654" sldId="341"/>
            <ac:spMk id="3" creationId="{CD00C104-4BB5-8C6C-15D8-C63BBDB3ECBB}"/>
          </ac:spMkLst>
        </pc:spChg>
      </pc:sldChg>
    </pc:docChg>
  </pc:docChgLst>
  <pc:docChgLst>
    <pc:chgData name="Guest User" userId="S::urn:spo:anon#e0ac853997d398b78b56be445ffc2dc25a9bdbcac9331dbd7d3e000bfc31dc6c::" providerId="AD" clId="Web-{E778E0B5-0911-2347-96CC-CC33597CCF3F}"/>
    <pc:docChg chg="addSld delSld">
      <pc:chgData name="Guest User" userId="S::urn:spo:anon#e0ac853997d398b78b56be445ffc2dc25a9bdbcac9331dbd7d3e000bfc31dc6c::" providerId="AD" clId="Web-{E778E0B5-0911-2347-96CC-CC33597CCF3F}" dt="2024-03-25T12:02:07.004" v="1"/>
      <pc:docMkLst>
        <pc:docMk/>
      </pc:docMkLst>
      <pc:sldChg chg="add del">
        <pc:chgData name="Guest User" userId="S::urn:spo:anon#e0ac853997d398b78b56be445ffc2dc25a9bdbcac9331dbd7d3e000bfc31dc6c::" providerId="AD" clId="Web-{E778E0B5-0911-2347-96CC-CC33597CCF3F}" dt="2024-03-25T12:02:07.004" v="1"/>
        <pc:sldMkLst>
          <pc:docMk/>
          <pc:sldMk cId="161370654" sldId="341"/>
        </pc:sldMkLst>
      </pc:sldChg>
    </pc:docChg>
  </pc:docChgLst>
  <pc:docChgLst>
    <pc:chgData name="Noel Roberts" userId="feac1395-663b-4a5f-8faf-efd03d15787b" providerId="ADAL" clId="{88C421CF-2479-3A47-9CBD-6DF62A8F7E6C}"/>
    <pc:docChg chg="modSld">
      <pc:chgData name="Noel Roberts" userId="feac1395-663b-4a5f-8faf-efd03d15787b" providerId="ADAL" clId="{88C421CF-2479-3A47-9CBD-6DF62A8F7E6C}" dt="2024-03-25T04:37:29.158" v="19" actId="20577"/>
      <pc:docMkLst>
        <pc:docMk/>
      </pc:docMkLst>
      <pc:sldChg chg="modSp mod">
        <pc:chgData name="Noel Roberts" userId="feac1395-663b-4a5f-8faf-efd03d15787b" providerId="ADAL" clId="{88C421CF-2479-3A47-9CBD-6DF62A8F7E6C}" dt="2024-03-25T04:35:49.713" v="3" actId="20577"/>
        <pc:sldMkLst>
          <pc:docMk/>
          <pc:sldMk cId="2299084817" sldId="334"/>
        </pc:sldMkLst>
        <pc:graphicFrameChg chg="modGraphic">
          <ac:chgData name="Noel Roberts" userId="feac1395-663b-4a5f-8faf-efd03d15787b" providerId="ADAL" clId="{88C421CF-2479-3A47-9CBD-6DF62A8F7E6C}" dt="2024-03-25T04:35:49.713" v="3" actId="20577"/>
          <ac:graphicFrameMkLst>
            <pc:docMk/>
            <pc:sldMk cId="2299084817" sldId="334"/>
            <ac:graphicFrameMk id="3" creationId="{00000000-0000-0000-0000-000000000000}"/>
          </ac:graphicFrameMkLst>
        </pc:graphicFrameChg>
      </pc:sldChg>
      <pc:sldChg chg="modSp mod">
        <pc:chgData name="Noel Roberts" userId="feac1395-663b-4a5f-8faf-efd03d15787b" providerId="ADAL" clId="{88C421CF-2479-3A47-9CBD-6DF62A8F7E6C}" dt="2024-03-25T04:37:29.158" v="19" actId="20577"/>
        <pc:sldMkLst>
          <pc:docMk/>
          <pc:sldMk cId="161370654" sldId="341"/>
        </pc:sldMkLst>
        <pc:spChg chg="mod">
          <ac:chgData name="Noel Roberts" userId="feac1395-663b-4a5f-8faf-efd03d15787b" providerId="ADAL" clId="{88C421CF-2479-3A47-9CBD-6DF62A8F7E6C}" dt="2024-03-25T04:37:29.158" v="19" actId="20577"/>
          <ac:spMkLst>
            <pc:docMk/>
            <pc:sldMk cId="161370654" sldId="341"/>
            <ac:spMk id="3" creationId="{CD00C104-4BB5-8C6C-15D8-C63BBDB3EC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4ECC6C3-C70D-4655-B4E0-38CDCF7E105E}" type="datetimeFigureOut">
              <a:rPr lang="en-AU"/>
              <a:pPr>
                <a:defRPr/>
              </a:pPr>
              <a:t>14/10/2024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C5B8467-5FC1-443C-8BD7-954A81BA57DB}" type="slidenum">
              <a:rPr lang="en-AU"/>
              <a:pPr>
                <a:defRPr/>
              </a:pPr>
              <a:t>‹#›</a:t>
            </a:fld>
            <a:endParaRPr lang="en-AU"/>
          </a:p>
        </p:txBody>
      </p:sp>
    </p:spTree>
    <p:extLst>
      <p:ext uri="{BB962C8B-B14F-4D97-AF65-F5344CB8AC3E}">
        <p14:creationId xmlns:p14="http://schemas.microsoft.com/office/powerpoint/2010/main" val="462751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t>Time needed-  3mins for 1</a:t>
            </a:r>
            <a:r>
              <a:rPr lang="en-GB" baseline="30000"/>
              <a:t>st</a:t>
            </a:r>
            <a:r>
              <a:rPr lang="en-GB"/>
              <a:t> 3 slides</a:t>
            </a:r>
          </a:p>
          <a:p>
            <a:pPr>
              <a:lnSpc>
                <a:spcPct val="150000"/>
              </a:lnSpc>
              <a:spcBef>
                <a:spcPct val="0"/>
              </a:spcBef>
            </a:pPr>
            <a:r>
              <a:rPr lang="en-GB"/>
              <a:t>Review Instructor notes for each slide</a:t>
            </a:r>
          </a:p>
          <a:p>
            <a:pPr>
              <a:spcBef>
                <a:spcPct val="0"/>
              </a:spcBef>
            </a:pPr>
            <a:endParaRPr lang="en-AU"/>
          </a:p>
          <a:p>
            <a:pPr fontAlgn="auto">
              <a:spcBef>
                <a:spcPts val="0"/>
              </a:spcBef>
              <a:spcAft>
                <a:spcPts val="0"/>
              </a:spcAft>
              <a:defRPr/>
            </a:pPr>
            <a:r>
              <a:rPr lang="en-GB"/>
              <a:t>50 minutes – interactive session – with whole candidate group</a:t>
            </a:r>
          </a:p>
          <a:p>
            <a:pPr fontAlgn="auto">
              <a:spcBef>
                <a:spcPts val="0"/>
              </a:spcBef>
              <a:spcAft>
                <a:spcPts val="0"/>
              </a:spcAft>
              <a:defRPr/>
            </a:pPr>
            <a:endParaRPr lang="en-GB"/>
          </a:p>
          <a:p>
            <a:pPr fontAlgn="auto">
              <a:spcBef>
                <a:spcPts val="0"/>
              </a:spcBef>
              <a:spcAft>
                <a:spcPts val="0"/>
              </a:spcAft>
              <a:defRPr/>
            </a:pPr>
            <a:r>
              <a:rPr lang="en-GB" b="1"/>
              <a:t>Requirements</a:t>
            </a:r>
          </a:p>
          <a:p>
            <a:pPr fontAlgn="auto">
              <a:spcBef>
                <a:spcPts val="0"/>
              </a:spcBef>
              <a:spcAft>
                <a:spcPts val="0"/>
              </a:spcAft>
              <a:defRPr/>
            </a:pPr>
            <a:endParaRPr lang="en-GB" b="1"/>
          </a:p>
          <a:p>
            <a:pPr marL="171450" indent="-171450" fontAlgn="auto">
              <a:spcBef>
                <a:spcPts val="0"/>
              </a:spcBef>
              <a:spcAft>
                <a:spcPts val="0"/>
              </a:spcAft>
              <a:buFont typeface="Arial" panose="020B0604020202020204" pitchFamily="34" charset="0"/>
              <a:buChar char="•"/>
              <a:defRPr/>
            </a:pPr>
            <a:r>
              <a:rPr lang="en-GB"/>
              <a:t>4 assistant instructors with appropriate prompting materials needed. One for each group.</a:t>
            </a:r>
          </a:p>
          <a:p>
            <a:pPr marL="171450" indent="-171450" fontAlgn="auto">
              <a:spcBef>
                <a:spcPts val="0"/>
              </a:spcBef>
              <a:spcAft>
                <a:spcPts val="0"/>
              </a:spcAft>
              <a:buFont typeface="Arial" panose="020B0604020202020204" pitchFamily="34" charset="0"/>
              <a:buChar char="•"/>
              <a:defRPr/>
            </a:pPr>
            <a:r>
              <a:rPr lang="en-GB" err="1"/>
              <a:t>Powerpoint</a:t>
            </a:r>
            <a:r>
              <a:rPr lang="en-GB"/>
              <a:t> slide set</a:t>
            </a:r>
          </a:p>
          <a:p>
            <a:pPr marL="171450" indent="-171450" fontAlgn="auto">
              <a:spcBef>
                <a:spcPts val="0"/>
              </a:spcBef>
              <a:spcAft>
                <a:spcPts val="0"/>
              </a:spcAft>
              <a:buFont typeface="Arial" panose="020B0604020202020204" pitchFamily="34" charset="0"/>
              <a:buChar char="•"/>
              <a:defRPr/>
            </a:pPr>
            <a:r>
              <a:rPr lang="en-GB"/>
              <a:t>Handouts to groups </a:t>
            </a:r>
          </a:p>
          <a:p>
            <a:pPr marL="628650" lvl="1" indent="-171450" fontAlgn="auto">
              <a:spcBef>
                <a:spcPts val="0"/>
              </a:spcBef>
              <a:spcAft>
                <a:spcPts val="0"/>
              </a:spcAft>
              <a:buFont typeface="Arial" panose="020B0604020202020204" pitchFamily="34" charset="0"/>
              <a:buChar char="•"/>
              <a:defRPr/>
            </a:pPr>
            <a:r>
              <a:rPr lang="en-GB"/>
              <a:t>Pencils</a:t>
            </a:r>
          </a:p>
          <a:p>
            <a:pPr marL="628650" lvl="1" indent="-171450" fontAlgn="auto">
              <a:spcBef>
                <a:spcPts val="0"/>
              </a:spcBef>
              <a:spcAft>
                <a:spcPts val="0"/>
              </a:spcAft>
              <a:buFont typeface="Arial" panose="020B0604020202020204" pitchFamily="34" charset="0"/>
              <a:buChar char="•"/>
              <a:defRPr/>
            </a:pPr>
            <a:r>
              <a:rPr lang="en-GB"/>
              <a:t>Activity 1 and 2 on A3</a:t>
            </a:r>
          </a:p>
          <a:p>
            <a:pPr marL="628650" lvl="1" indent="-171450" fontAlgn="auto">
              <a:spcBef>
                <a:spcPts val="0"/>
              </a:spcBef>
              <a:spcAft>
                <a:spcPts val="0"/>
              </a:spcAft>
              <a:buFont typeface="Arial" panose="020B0604020202020204" pitchFamily="34" charset="0"/>
              <a:buChar char="•"/>
              <a:defRPr/>
            </a:pPr>
            <a:r>
              <a:rPr lang="en-GB"/>
              <a:t>Activity 3 on A3</a:t>
            </a:r>
          </a:p>
          <a:p>
            <a:pPr marL="171450" indent="-171450" fontAlgn="auto">
              <a:spcBef>
                <a:spcPts val="0"/>
              </a:spcBef>
              <a:spcAft>
                <a:spcPts val="0"/>
              </a:spcAft>
              <a:buFont typeface="Arial" panose="020B0604020202020204" pitchFamily="34" charset="0"/>
              <a:buChar char="•"/>
              <a:defRPr/>
            </a:pPr>
            <a:endParaRPr lang="en-GB"/>
          </a:p>
          <a:p>
            <a:pPr fontAlgn="auto">
              <a:spcBef>
                <a:spcPts val="0"/>
              </a:spcBef>
              <a:spcAft>
                <a:spcPts val="0"/>
              </a:spcAft>
              <a:buFont typeface="Arial" panose="020B0604020202020204" pitchFamily="34" charset="0"/>
              <a:buNone/>
              <a:defRPr/>
            </a:pPr>
            <a:r>
              <a:rPr lang="en-GB" b="1"/>
              <a:t>Environment/Set</a:t>
            </a:r>
          </a:p>
          <a:p>
            <a:pPr fontAlgn="auto">
              <a:spcBef>
                <a:spcPts val="0"/>
              </a:spcBef>
              <a:spcAft>
                <a:spcPts val="0"/>
              </a:spcAft>
              <a:defRPr/>
            </a:pPr>
            <a:endParaRPr lang="en-GB"/>
          </a:p>
          <a:p>
            <a:pPr marL="171450" indent="-171450" fontAlgn="auto">
              <a:spcBef>
                <a:spcPts val="0"/>
              </a:spcBef>
              <a:spcAft>
                <a:spcPts val="0"/>
              </a:spcAft>
              <a:buFont typeface="Arial" panose="020B0604020202020204" pitchFamily="34" charset="0"/>
              <a:buChar char="•"/>
              <a:defRPr/>
            </a:pPr>
            <a:r>
              <a:rPr lang="en-GB"/>
              <a:t>Allow candidates to get themselves into 4 groups</a:t>
            </a:r>
          </a:p>
          <a:p>
            <a:pPr marL="171450" indent="-171450" fontAlgn="auto">
              <a:spcBef>
                <a:spcPts val="0"/>
              </a:spcBef>
              <a:spcAft>
                <a:spcPts val="0"/>
              </a:spcAft>
              <a:buFont typeface="Arial" panose="020B0604020202020204" pitchFamily="34" charset="0"/>
              <a:buChar char="•"/>
              <a:defRPr/>
            </a:pPr>
            <a:r>
              <a:rPr lang="en-GB"/>
              <a:t>One instructor allocated per group</a:t>
            </a:r>
          </a:p>
          <a:p>
            <a:pPr>
              <a:spcBef>
                <a:spcPct val="0"/>
              </a:spcBef>
            </a:pPr>
            <a:endParaRPr lang="en-AU"/>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0B8F70-887A-4858-A48F-E9F3D33A40CD}" type="slidenum">
              <a:rPr lang="en-AU"/>
              <a:pPr fontAlgn="base">
                <a:spcBef>
                  <a:spcPct val="0"/>
                </a:spcBef>
                <a:spcAft>
                  <a:spcPct val="0"/>
                </a:spcAft>
              </a:pPr>
              <a:t>1</a:t>
            </a:fld>
            <a:endParaRPr lang="en-AU"/>
          </a:p>
        </p:txBody>
      </p:sp>
    </p:spTree>
    <p:extLst>
      <p:ext uri="{BB962C8B-B14F-4D97-AF65-F5344CB8AC3E}">
        <p14:creationId xmlns:p14="http://schemas.microsoft.com/office/powerpoint/2010/main" val="276603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10</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89934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56F158A6-7B51-4149-B0FC-C7C914DA61D9}" type="slidenum">
              <a:rPr lang="en-US">
                <a:latin typeface="Tahoma" pitchFamily="34" charset="0"/>
              </a:rPr>
              <a:pPr eaLnBrk="0" fontAlgn="base" hangingPunct="0">
                <a:spcBef>
                  <a:spcPct val="0"/>
                </a:spcBef>
                <a:spcAft>
                  <a:spcPct val="0"/>
                </a:spcAft>
              </a:pPr>
              <a:t>11</a:t>
            </a:fld>
            <a:endParaRPr lang="en-US">
              <a:latin typeface="Tahoma"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a:t>Start at 12 min- </a:t>
            </a:r>
          </a:p>
          <a:p>
            <a:pPr>
              <a:spcBef>
                <a:spcPct val="0"/>
              </a:spcBef>
            </a:pPr>
            <a:endParaRPr lang="en-US"/>
          </a:p>
          <a:p>
            <a:pPr>
              <a:spcBef>
                <a:spcPct val="0"/>
              </a:spcBef>
            </a:pPr>
            <a:r>
              <a:rPr lang="en-US"/>
              <a:t>Time needed 2 mins for next 2 slides </a:t>
            </a:r>
            <a:r>
              <a:rPr lang="en-GB"/>
              <a:t>(Running time 14 mins at completion)</a:t>
            </a:r>
          </a:p>
          <a:p>
            <a:pPr>
              <a:spcBef>
                <a:spcPct val="0"/>
              </a:spcBef>
            </a:pPr>
            <a:r>
              <a:rPr lang="en-GB"/>
              <a:t>The initial presentation of the case is now relayed to the candidates over the next two slides.</a:t>
            </a:r>
          </a:p>
          <a:p>
            <a:pPr>
              <a:spcBef>
                <a:spcPct val="0"/>
              </a:spcBef>
            </a:pPr>
            <a:r>
              <a:rPr lang="en-GB"/>
              <a:t>This is your typical prehospital notification which is brief but not comprehensive.</a:t>
            </a:r>
          </a:p>
          <a:p>
            <a:pPr>
              <a:spcBef>
                <a:spcPct val="0"/>
              </a:spcBef>
            </a:pPr>
            <a:r>
              <a:rPr lang="en-GB"/>
              <a:t>The groups will now think about how they prepare their environment for this patient reception based on the likely injuries to each area of the primary survey</a:t>
            </a:r>
          </a:p>
          <a:p>
            <a:pPr>
              <a:spcBef>
                <a:spcPct val="0"/>
              </a:spcBef>
            </a:pPr>
            <a:endParaRPr lang="en-GB"/>
          </a:p>
          <a:p>
            <a:pPr>
              <a:spcBef>
                <a:spcPct val="0"/>
              </a:spcBef>
            </a:pPr>
            <a:endParaRPr lang="en-GB"/>
          </a:p>
        </p:txBody>
      </p:sp>
    </p:spTree>
    <p:extLst>
      <p:ext uri="{BB962C8B-B14F-4D97-AF65-F5344CB8AC3E}">
        <p14:creationId xmlns:p14="http://schemas.microsoft.com/office/powerpoint/2010/main" val="134743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74DB5269-D4F4-4375-8DB6-9222717B26BC}" type="slidenum">
              <a:rPr lang="en-US">
                <a:latin typeface="Tahoma" pitchFamily="34" charset="0"/>
              </a:rPr>
              <a:pPr eaLnBrk="0" fontAlgn="base" hangingPunct="0">
                <a:spcBef>
                  <a:spcPct val="0"/>
                </a:spcBef>
                <a:spcAft>
                  <a:spcPct val="0"/>
                </a:spcAft>
              </a:pPr>
              <a:t>12</a:t>
            </a:fld>
            <a:endParaRPr lang="en-US">
              <a:latin typeface="Tahoma"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a:ln/>
        </p:spPr>
        <p:txBody>
          <a:bodyPr>
            <a:normAutofit/>
          </a:bodyPr>
          <a:lstStyle/>
          <a:p>
            <a:pPr>
              <a:spcBef>
                <a:spcPct val="0"/>
              </a:spcBef>
            </a:pPr>
            <a:r>
              <a:rPr lang="en-US" dirty="0"/>
              <a:t>Time 2 mins </a:t>
            </a:r>
            <a:r>
              <a:rPr lang="en-GB" dirty="0"/>
              <a:t>(Running time 14 mins at completion)</a:t>
            </a:r>
          </a:p>
          <a:p>
            <a:pPr>
              <a:spcBef>
                <a:spcPct val="0"/>
              </a:spcBef>
            </a:pPr>
            <a:r>
              <a:rPr lang="en-GB" dirty="0"/>
              <a:t>Activity 2 – prehospital info preparation</a:t>
            </a:r>
          </a:p>
          <a:p>
            <a:pPr>
              <a:spcBef>
                <a:spcPct val="0"/>
              </a:spcBef>
            </a:pPr>
            <a:r>
              <a:rPr lang="en-GB" dirty="0"/>
              <a:t>Candidates will work through this case, using a structured approach, discuss in their groups the likely injuries, preparation for these.</a:t>
            </a:r>
          </a:p>
          <a:p>
            <a:pPr>
              <a:spcBef>
                <a:spcPct val="0"/>
              </a:spcBef>
            </a:pPr>
            <a:endParaRPr lang="en-GB"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Time needed 6 mins for activity </a:t>
            </a:r>
            <a:r>
              <a:rPr lang="en-GB" dirty="0"/>
              <a:t>(Running time 20 mins at completion)</a:t>
            </a:r>
          </a:p>
          <a:p>
            <a:pPr>
              <a:spcBef>
                <a:spcPct val="0"/>
              </a:spcBef>
            </a:pPr>
            <a:endParaRPr lang="en-GB" dirty="0"/>
          </a:p>
          <a:p>
            <a:pPr marL="0" indent="0" fontAlgn="auto">
              <a:spcBef>
                <a:spcPts val="0"/>
              </a:spcBef>
              <a:spcAft>
                <a:spcPts val="0"/>
              </a:spcAft>
              <a:buFont typeface="+mj-lt"/>
              <a:buNone/>
              <a:defRPr/>
            </a:pPr>
            <a:r>
              <a:rPr lang="en-GB" b="1" dirty="0"/>
              <a:t>Allocate groups different starting points. . This ensures all areas are covered well. They have to listen though as the area they allocated next will be different</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Works best going anticlockwise or right to left, so that  Group 4 get A (had D/E) , Group 1 now get B (had A), group 2 get C (had B), , group 3 get D/E/Other (had C), </a:t>
            </a:r>
          </a:p>
          <a:p>
            <a:pPr marL="0" indent="0" fontAlgn="auto">
              <a:spcBef>
                <a:spcPts val="0"/>
              </a:spcBef>
              <a:spcAft>
                <a:spcPts val="0"/>
              </a:spcAft>
              <a:buFont typeface="+mj-lt"/>
              <a:buNone/>
              <a:defRPr/>
            </a:pPr>
            <a:r>
              <a:rPr lang="en-GB" b="1" dirty="0"/>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dirty="0"/>
              <a:t>That is once they have finished E they’ll be dealing with A next.</a:t>
            </a:r>
          </a:p>
          <a:p>
            <a:pPr marL="0" indent="0" fontAlgn="auto">
              <a:spcBef>
                <a:spcPts val="0"/>
              </a:spcBef>
              <a:spcAft>
                <a:spcPts val="0"/>
              </a:spcAft>
              <a:buFont typeface="+mj-lt"/>
              <a:buNone/>
              <a:defRPr/>
            </a:pPr>
            <a:r>
              <a:rPr lang="en-GB" b="1" dirty="0"/>
              <a:t> 1 facilitator per group with 4 slide handout to keep group on track.</a:t>
            </a:r>
          </a:p>
          <a:p>
            <a:pPr>
              <a:spcBef>
                <a:spcPct val="0"/>
              </a:spcBef>
            </a:pPr>
            <a:endParaRPr lang="en-GB" dirty="0"/>
          </a:p>
          <a:p>
            <a:pPr marL="0" indent="0" fontAlgn="auto">
              <a:spcBef>
                <a:spcPts val="0"/>
              </a:spcBef>
              <a:spcAft>
                <a:spcPts val="0"/>
              </a:spcAft>
              <a:buFont typeface="+mj-lt"/>
              <a:buNone/>
              <a:defRPr/>
            </a:pPr>
            <a:r>
              <a:rPr lang="en-GB" b="1" dirty="0"/>
              <a:t> Activity 2 – Preparations </a:t>
            </a:r>
          </a:p>
          <a:p>
            <a:pPr marL="0" indent="0" fontAlgn="auto">
              <a:spcBef>
                <a:spcPts val="0"/>
              </a:spcBef>
              <a:spcAft>
                <a:spcPts val="0"/>
              </a:spcAft>
              <a:buFont typeface="+mj-lt"/>
              <a:buNone/>
              <a:defRPr/>
            </a:pPr>
            <a:r>
              <a:rPr lang="en-GB" b="1" baseline="0" dirty="0"/>
              <a:t>	- groups should list the specific preparations for the likely injury</a:t>
            </a:r>
            <a:endParaRPr lang="en-GB" b="1" dirty="0"/>
          </a:p>
          <a:p>
            <a:pPr marL="171450" indent="-171450" fontAlgn="auto">
              <a:spcBef>
                <a:spcPts val="0"/>
              </a:spcBef>
              <a:spcAft>
                <a:spcPts val="0"/>
              </a:spcAft>
              <a:buFont typeface="Arial" panose="020B0604020202020204" pitchFamily="34" charset="0"/>
              <a:buChar char="•"/>
              <a:defRPr/>
            </a:pPr>
            <a:endParaRPr lang="en-GB" b="1" dirty="0"/>
          </a:p>
          <a:p>
            <a:pPr marL="171450" indent="-171450" fontAlgn="auto">
              <a:spcBef>
                <a:spcPts val="0"/>
              </a:spcBef>
              <a:spcAft>
                <a:spcPts val="0"/>
              </a:spcAft>
              <a:buFont typeface="Arial" panose="020B0604020202020204" pitchFamily="34" charset="0"/>
              <a:buChar char="•"/>
              <a:defRPr/>
            </a:pPr>
            <a:endParaRPr lang="en-GB" b="1" dirty="0"/>
          </a:p>
        </p:txBody>
      </p:sp>
    </p:spTree>
    <p:extLst>
      <p:ext uri="{BB962C8B-B14F-4D97-AF65-F5344CB8AC3E}">
        <p14:creationId xmlns:p14="http://schemas.microsoft.com/office/powerpoint/2010/main" val="287301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13</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b="1"/>
              <a:t>Start at 20 min  </a:t>
            </a:r>
            <a:r>
              <a:rPr lang="en-US" sz="2000"/>
              <a:t>- </a:t>
            </a:r>
            <a:r>
              <a:rPr lang="en-US"/>
              <a:t>Time needed 8 mins for feedback </a:t>
            </a:r>
            <a:r>
              <a:rPr lang="en-GB"/>
              <a:t>(Running time 28 mins at completion)</a:t>
            </a:r>
          </a:p>
          <a:p>
            <a:pPr marL="0" lvl="1" eaLnBrk="0" hangingPunct="0">
              <a:defRPr/>
            </a:pPr>
            <a:endParaRPr lang="en-GB" b="1"/>
          </a:p>
          <a:p>
            <a:pPr lvl="1" eaLnBrk="0" hangingPunct="0">
              <a:defRPr/>
            </a:pPr>
            <a:endParaRPr lang="en-US"/>
          </a:p>
          <a:p>
            <a:pPr fontAlgn="auto">
              <a:spcBef>
                <a:spcPts val="0"/>
              </a:spcBef>
              <a:spcAft>
                <a:spcPts val="0"/>
              </a:spcAft>
              <a:defRPr/>
            </a:pPr>
            <a:r>
              <a:rPr lang="en-GB"/>
              <a:t>A – important to stress that haemoglobin is responsible for 95% oxygen carriage. As trauma patients may be losing haemoglobin, oxygen is imperative to allow dissolved oxygen, PO2, to carry oxygen to the tissues in the absence of haemoglobin. Manipulation of the airway, particularly in the </a:t>
            </a:r>
            <a:r>
              <a:rPr lang="en-GB" err="1"/>
              <a:t>obtunded</a:t>
            </a:r>
            <a:r>
              <a:rPr lang="en-GB"/>
              <a:t> patient, should respect the possibility of an occult or unstable neck injury, and so unnecessary neck movement should be minimised</a:t>
            </a:r>
          </a:p>
        </p:txBody>
      </p:sp>
    </p:spTree>
    <p:extLst>
      <p:ext uri="{BB962C8B-B14F-4D97-AF65-F5344CB8AC3E}">
        <p14:creationId xmlns:p14="http://schemas.microsoft.com/office/powerpoint/2010/main" val="204744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14</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r>
              <a:rPr lang="en-GB"/>
              <a:t>B – with the history of blunt trauma and left chest pain any of these conditions are possible. Preparation for how to clinically detect these conditions, with the aid of chest x-ray, and how to rapidly manage, need to be prepared for.</a:t>
            </a:r>
          </a:p>
          <a:p>
            <a:pPr fontAlgn="auto">
              <a:spcBef>
                <a:spcPts val="0"/>
              </a:spcBef>
              <a:spcAft>
                <a:spcPts val="0"/>
              </a:spcAft>
              <a:defRPr/>
            </a:pPr>
            <a:endParaRPr lang="en-GB"/>
          </a:p>
        </p:txBody>
      </p:sp>
    </p:spTree>
    <p:extLst>
      <p:ext uri="{BB962C8B-B14F-4D97-AF65-F5344CB8AC3E}">
        <p14:creationId xmlns:p14="http://schemas.microsoft.com/office/powerpoint/2010/main" val="424023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15</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C - C – ABC – the focus is on detecting and stopping exsanguinated blood loss. Systematic approach to how to look for areas of declared as well as occult blood loss need to be thought about, as well as the utility of chest x-ray, pelvic x-ray, FAST scan. Areas of active bleeding should be managed with direct compression bandaging, suturing, reduction of fractures, pelvic binding.</a:t>
            </a:r>
          </a:p>
          <a:p>
            <a:pPr fontAlgn="auto">
              <a:spcBef>
                <a:spcPts val="0"/>
              </a:spcBef>
              <a:spcAft>
                <a:spcPts val="0"/>
              </a:spcAft>
              <a:defRPr/>
            </a:pPr>
            <a:r>
              <a:rPr lang="en-GB"/>
              <a:t>Large bore IV access is needed. Circulating blood volume should be maintained, with infusion of </a:t>
            </a:r>
            <a:r>
              <a:rPr lang="en-GB" u="sng"/>
              <a:t>warmed fluid.</a:t>
            </a:r>
          </a:p>
          <a:p>
            <a:pPr fontAlgn="auto">
              <a:spcBef>
                <a:spcPts val="0"/>
              </a:spcBef>
              <a:spcAft>
                <a:spcPts val="0"/>
              </a:spcAft>
              <a:defRPr/>
            </a:pPr>
            <a:r>
              <a:rPr lang="en-GB"/>
              <a:t>The choice of resuscitation fluid is dependent on multiple variables including the presence of shock, estimated starting haemoglobin, the detectable areas of active bleeding and whether there is ongoing bleeding or not, and the response to initial fluid resuscitation. TXA helps decrease clot dissolution which contributes to acute traumatic coagulopathy. MTP is reserved for those requiring large volumes of blood or who are shocked at any stage.</a:t>
            </a:r>
          </a:p>
          <a:p>
            <a:pPr fontAlgn="auto">
              <a:spcBef>
                <a:spcPts val="0"/>
              </a:spcBef>
              <a:spcAft>
                <a:spcPts val="0"/>
              </a:spcAft>
              <a:defRPr/>
            </a:pPr>
            <a:endParaRPr lang="en-GB"/>
          </a:p>
        </p:txBody>
      </p:sp>
    </p:spTree>
    <p:extLst>
      <p:ext uri="{BB962C8B-B14F-4D97-AF65-F5344CB8AC3E}">
        <p14:creationId xmlns:p14="http://schemas.microsoft.com/office/powerpoint/2010/main" val="371935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16</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D- A crude but important neurological assessment is necessary. Progress of neurological status needs to be observed. Factors that aggravate primary brain injury result in secondary brain injury. The major focus is avoiding hypotension and hypoxia. But hypercarbia, hyper/hypoglycaemia, hyperthermia, acidosis, hyponatraemia, seizures all need to be optimised to prevent this occurring.</a:t>
            </a:r>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182030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17</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lvl="1" eaLnBrk="0" hangingPunct="0">
              <a:defRPr/>
            </a:pPr>
            <a:endParaRPr lang="en-US"/>
          </a:p>
          <a:p>
            <a:pPr fontAlgn="auto">
              <a:spcBef>
                <a:spcPts val="0"/>
              </a:spcBef>
              <a:spcAft>
                <a:spcPts val="0"/>
              </a:spcAft>
              <a:defRPr/>
            </a:pPr>
            <a:endParaRPr lang="en-GB"/>
          </a:p>
          <a:p>
            <a:pPr fontAlgn="auto">
              <a:spcBef>
                <a:spcPts val="0"/>
              </a:spcBef>
              <a:spcAft>
                <a:spcPts val="0"/>
              </a:spcAft>
              <a:defRPr/>
            </a:pPr>
            <a:r>
              <a:rPr lang="en-GB"/>
              <a:t>E – exposure and a thorough examination of the posterior aspect and extremities of the patient is critical to not missing injuries. Remembering that heat loss needs to be minimised.</a:t>
            </a:r>
          </a:p>
        </p:txBody>
      </p:sp>
    </p:spTree>
    <p:extLst>
      <p:ext uri="{BB962C8B-B14F-4D97-AF65-F5344CB8AC3E}">
        <p14:creationId xmlns:p14="http://schemas.microsoft.com/office/powerpoint/2010/main" val="325638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18</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Rx - Other actions – the patient’s mechanism of injury and initial descriptions of injuries and vital signs would recommend the presence of trauma team on arrival. As well as this notification of relevant complimentary services such as radiology, Blood Bank, surgical team, anaesthetic and intensive care team would be appropriate depending on the facility.</a:t>
            </a:r>
          </a:p>
        </p:txBody>
      </p:sp>
    </p:spTree>
    <p:extLst>
      <p:ext uri="{BB962C8B-B14F-4D97-AF65-F5344CB8AC3E}">
        <p14:creationId xmlns:p14="http://schemas.microsoft.com/office/powerpoint/2010/main" val="342152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19</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lnSpcReduction="10000"/>
          </a:bodyPr>
          <a:lstStyle/>
          <a:p>
            <a:pPr fontAlgn="auto">
              <a:spcBef>
                <a:spcPts val="0"/>
              </a:spcBef>
              <a:spcAft>
                <a:spcPts val="0"/>
              </a:spcAft>
              <a:defRPr/>
            </a:pPr>
            <a:r>
              <a:rPr lang="en-GB" b="1" dirty="0"/>
              <a:t>Activity 3 – Diagnoses &amp; further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slide </a:t>
            </a:r>
            <a:r>
              <a:rPr lang="en-GB" dirty="0"/>
              <a:t>(Running time 30 mins at completion)</a:t>
            </a:r>
          </a:p>
          <a:p>
            <a:pPr fontAlgn="auto">
              <a:spcBef>
                <a:spcPts val="0"/>
              </a:spcBef>
              <a:spcAft>
                <a:spcPts val="0"/>
              </a:spcAf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Start at 28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slide </a:t>
            </a:r>
            <a:r>
              <a:rPr lang="en-GB" dirty="0"/>
              <a:t>(Running time 30 mins at completion)</a:t>
            </a:r>
          </a:p>
          <a:p>
            <a:pPr fontAlgn="auto">
              <a:spcBef>
                <a:spcPts val="0"/>
              </a:spcBef>
              <a:spcAft>
                <a:spcPts val="0"/>
              </a:spcAft>
              <a:defRPr/>
            </a:pPr>
            <a:endParaRPr lang="en-GB" b="1" dirty="0"/>
          </a:p>
          <a:p>
            <a:pPr fontAlgn="auto">
              <a:spcBef>
                <a:spcPts val="0"/>
              </a:spcBef>
              <a:spcAft>
                <a:spcPts val="0"/>
              </a:spcAft>
              <a:defRPr/>
            </a:pPr>
            <a:r>
              <a:rPr lang="en-GB" b="1" dirty="0"/>
              <a:t>Read the following</a:t>
            </a:r>
          </a:p>
          <a:p>
            <a:pPr fontAlgn="auto">
              <a:spcBef>
                <a:spcPts val="0"/>
              </a:spcBef>
              <a:spcAft>
                <a:spcPts val="0"/>
              </a:spcAft>
              <a:defRPr/>
            </a:pPr>
            <a:r>
              <a:rPr lang="en-GB" b="1" dirty="0"/>
              <a:t>‘Pt now arrives. A number of features of his primary survey have progressed.</a:t>
            </a:r>
          </a:p>
          <a:p>
            <a:pPr fontAlgn="auto">
              <a:spcBef>
                <a:spcPts val="0"/>
              </a:spcBef>
              <a:spcAft>
                <a:spcPts val="0"/>
              </a:spcAft>
              <a:defRPr/>
            </a:pPr>
            <a:r>
              <a:rPr lang="en-GB" b="1" dirty="0"/>
              <a:t>Utilise the next seven minutes to consider his latest primary survey injury status and the associated treatment or intervention required.</a:t>
            </a:r>
          </a:p>
          <a:p>
            <a:pPr fontAlgn="auto">
              <a:spcBef>
                <a:spcPts val="0"/>
              </a:spcBef>
              <a:spcAft>
                <a:spcPts val="0"/>
              </a:spcAft>
              <a:defRPr/>
            </a:pPr>
            <a:r>
              <a:rPr lang="en-GB" b="1" dirty="0"/>
              <a:t>Both areas of activity 3 need to be filled out on the A3 forms for this exercise. You have 7 minutes’</a:t>
            </a:r>
          </a:p>
          <a:p>
            <a:pPr fontAlgn="auto">
              <a:spcBef>
                <a:spcPts val="0"/>
              </a:spcBef>
              <a:spcAft>
                <a:spcPts val="0"/>
              </a:spcAf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7 mins (Time 37 mins at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7 mins for activity </a:t>
            </a:r>
            <a:r>
              <a:rPr lang="en-GB" dirty="0"/>
              <a:t>(Running time 37 mins at completion)</a:t>
            </a:r>
          </a:p>
          <a:p>
            <a:pPr fontAlgn="auto">
              <a:spcBef>
                <a:spcPts val="0"/>
              </a:spcBef>
              <a:spcAft>
                <a:spcPts val="0"/>
              </a:spcAft>
              <a:defRPr/>
            </a:pPr>
            <a:endParaRPr lang="en-GB" dirty="0"/>
          </a:p>
          <a:p>
            <a:pPr marL="0" indent="0" fontAlgn="auto">
              <a:spcBef>
                <a:spcPts val="0"/>
              </a:spcBef>
              <a:spcAft>
                <a:spcPts val="0"/>
              </a:spcAft>
              <a:buFont typeface="+mj-lt"/>
              <a:buNone/>
              <a:defRPr/>
            </a:pPr>
            <a:r>
              <a:rPr lang="en-GB" b="1" dirty="0"/>
              <a:t>Start the groups at different places. This ensures all areas are covered well. </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Works best going anticlockwise or right to left, so that  Group 4 get B (had A) , Group 1 now get C (had B), group 2 get D/E/Other (had C),  group 3 get A (had D/E/Other), </a:t>
            </a:r>
          </a:p>
          <a:p>
            <a:pPr marL="0" indent="0" fontAlgn="auto">
              <a:spcBef>
                <a:spcPts val="0"/>
              </a:spcBef>
              <a:spcAft>
                <a:spcPts val="0"/>
              </a:spcAft>
              <a:buFont typeface="+mj-lt"/>
              <a:buNone/>
              <a:defRPr/>
            </a:pPr>
            <a:r>
              <a:rPr lang="en-GB" b="1" dirty="0"/>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dirty="0"/>
              <a:t>That is once they have finished E they’ll be dealing with A next.</a:t>
            </a:r>
          </a:p>
          <a:p>
            <a:pPr marL="0" indent="0" fontAlgn="auto">
              <a:spcBef>
                <a:spcPts val="0"/>
              </a:spcBef>
              <a:spcAft>
                <a:spcPts val="0"/>
              </a:spcAft>
              <a:buFont typeface="+mj-lt"/>
              <a:buNone/>
              <a:defRPr/>
            </a:pPr>
            <a:r>
              <a:rPr lang="en-GB" b="1" dirty="0"/>
              <a:t> 1 facilitator per group with 4 slide handout to keep group on track.</a:t>
            </a:r>
          </a:p>
          <a:p>
            <a:pPr>
              <a:spcBef>
                <a:spcPct val="0"/>
              </a:spcBef>
            </a:pPr>
            <a:endParaRPr lang="en-GB" dirty="0"/>
          </a:p>
          <a:p>
            <a:pPr fontAlgn="auto">
              <a:spcBef>
                <a:spcPts val="0"/>
              </a:spcBef>
              <a:spcAft>
                <a:spcPts val="0"/>
              </a:spcAft>
              <a:defRPr/>
            </a:pPr>
            <a:endParaRPr lang="en-GB" b="1" dirty="0"/>
          </a:p>
        </p:txBody>
      </p:sp>
    </p:spTree>
    <p:extLst>
      <p:ext uri="{BB962C8B-B14F-4D97-AF65-F5344CB8AC3E}">
        <p14:creationId xmlns:p14="http://schemas.microsoft.com/office/powerpoint/2010/main" val="290829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B527D0FC-1D3B-450E-9F34-83750DD95087}" type="slidenum">
              <a:rPr lang="en-US">
                <a:latin typeface="Tahoma" pitchFamily="34" charset="0"/>
              </a:rPr>
              <a:pPr eaLnBrk="0" fontAlgn="base" hangingPunct="0">
                <a:spcBef>
                  <a:spcPct val="0"/>
                </a:spcBef>
                <a:spcAft>
                  <a:spcPct val="0"/>
                </a:spcAft>
              </a:pPr>
              <a:t>2</a:t>
            </a:fld>
            <a:endParaRPr lang="en-US">
              <a:latin typeface="Tahoma"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lstStyle/>
          <a:p>
            <a:pPr fontAlgn="auto">
              <a:spcBef>
                <a:spcPts val="0"/>
              </a:spcBef>
              <a:spcAft>
                <a:spcPts val="0"/>
              </a:spcAft>
              <a:defRPr/>
            </a:pPr>
            <a:r>
              <a:rPr lang="en-GB"/>
              <a:t>Read as on slide</a:t>
            </a:r>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2379780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20</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lnSpcReduction="10000"/>
          </a:bodyPr>
          <a:lstStyle/>
          <a:p>
            <a:pPr fontAlgn="auto">
              <a:spcBef>
                <a:spcPts val="0"/>
              </a:spcBef>
              <a:spcAft>
                <a:spcPts val="0"/>
              </a:spcAft>
              <a:defRPr/>
            </a:pPr>
            <a:r>
              <a:rPr lang="en-GB" b="1"/>
              <a:t>Activity 3 – Diagnoses &amp; further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slide </a:t>
            </a:r>
            <a:r>
              <a:rPr lang="en-GB"/>
              <a:t>(Running time 30 mins at completion)</a:t>
            </a:r>
          </a:p>
          <a:p>
            <a:pPr fontAlgn="auto">
              <a:spcBef>
                <a:spcPts val="0"/>
              </a:spcBef>
              <a:spcAft>
                <a:spcPts val="0"/>
              </a:spcAf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Start at 28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slide </a:t>
            </a:r>
            <a:r>
              <a:rPr lang="en-GB"/>
              <a:t>(Running time 30 mins at completion)</a:t>
            </a:r>
          </a:p>
          <a:p>
            <a:pPr fontAlgn="auto">
              <a:spcBef>
                <a:spcPts val="0"/>
              </a:spcBef>
              <a:spcAft>
                <a:spcPts val="0"/>
              </a:spcAft>
              <a:defRPr/>
            </a:pPr>
            <a:endParaRPr lang="en-GB" b="1"/>
          </a:p>
          <a:p>
            <a:pPr fontAlgn="auto">
              <a:spcBef>
                <a:spcPts val="0"/>
              </a:spcBef>
              <a:spcAft>
                <a:spcPts val="0"/>
              </a:spcAft>
              <a:defRPr/>
            </a:pPr>
            <a:r>
              <a:rPr lang="en-GB" b="1"/>
              <a:t>Read the following</a:t>
            </a:r>
          </a:p>
          <a:p>
            <a:pPr fontAlgn="auto">
              <a:spcBef>
                <a:spcPts val="0"/>
              </a:spcBef>
              <a:spcAft>
                <a:spcPts val="0"/>
              </a:spcAft>
              <a:defRPr/>
            </a:pPr>
            <a:r>
              <a:rPr lang="en-GB" b="1"/>
              <a:t>‘Pt now arrives. A number of features of his primary survey have progressed.</a:t>
            </a:r>
          </a:p>
          <a:p>
            <a:pPr fontAlgn="auto">
              <a:spcBef>
                <a:spcPts val="0"/>
              </a:spcBef>
              <a:spcAft>
                <a:spcPts val="0"/>
              </a:spcAft>
              <a:defRPr/>
            </a:pPr>
            <a:r>
              <a:rPr lang="en-GB" b="1"/>
              <a:t>Utilise the next seven minutes to consider his latest primary survey injury status and the associated treatment or intervention required.</a:t>
            </a:r>
          </a:p>
          <a:p>
            <a:pPr fontAlgn="auto">
              <a:spcBef>
                <a:spcPts val="0"/>
              </a:spcBef>
              <a:spcAft>
                <a:spcPts val="0"/>
              </a:spcAft>
              <a:defRPr/>
            </a:pPr>
            <a:r>
              <a:rPr lang="en-GB" b="1"/>
              <a:t>Both areas of activity 3 need to be filled out on the A3 forms for this exercise. You have 7 minutes’</a:t>
            </a:r>
          </a:p>
          <a:p>
            <a:pPr fontAlgn="auto">
              <a:spcBef>
                <a:spcPts val="0"/>
              </a:spcBef>
              <a:spcAft>
                <a:spcPts val="0"/>
              </a:spcAf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Time 7 mins (Time 37 mins at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7 mins for activity </a:t>
            </a:r>
            <a:r>
              <a:rPr lang="en-GB"/>
              <a:t>(Running time 37 mins at completion)</a:t>
            </a:r>
          </a:p>
          <a:p>
            <a:pPr fontAlgn="auto">
              <a:spcBef>
                <a:spcPts val="0"/>
              </a:spcBef>
              <a:spcAft>
                <a:spcPts val="0"/>
              </a:spcAft>
              <a:defRPr/>
            </a:pPr>
            <a:endParaRPr lang="en-GB"/>
          </a:p>
          <a:p>
            <a:pPr marL="0" indent="0" fontAlgn="auto">
              <a:spcBef>
                <a:spcPts val="0"/>
              </a:spcBef>
              <a:spcAft>
                <a:spcPts val="0"/>
              </a:spcAft>
              <a:buFont typeface="+mj-lt"/>
              <a:buNone/>
              <a:defRPr/>
            </a:pPr>
            <a:r>
              <a:rPr lang="en-GB" b="1"/>
              <a:t>Start the groups at different places. This ensures all areas are covered well. </a:t>
            </a:r>
          </a:p>
          <a:p>
            <a:pPr marL="0" indent="0" fontAlgn="auto">
              <a:spcBef>
                <a:spcPts val="0"/>
              </a:spcBef>
              <a:spcAft>
                <a:spcPts val="0"/>
              </a:spcAft>
              <a:buFont typeface="+mj-lt"/>
              <a:buNone/>
              <a:defRPr/>
            </a:pPr>
            <a:r>
              <a:rPr lang="en-GB" b="1"/>
              <a:t>They should try and get through all goals but will be responsible for reporting back on the one they started on.</a:t>
            </a:r>
          </a:p>
          <a:p>
            <a:pPr marL="0" indent="0" fontAlgn="auto">
              <a:spcBef>
                <a:spcPts val="0"/>
              </a:spcBef>
              <a:spcAft>
                <a:spcPts val="0"/>
              </a:spcAft>
              <a:buFont typeface="+mj-lt"/>
              <a:buNone/>
              <a:defRPr/>
            </a:pPr>
            <a:r>
              <a:rPr lang="en-GB" b="1"/>
              <a:t>Works best going anticlockwise or right to left, so that  Group 4 get B (had A) , Group 1 now get C (had B), group 2 get D/E/Other (had C),  group 3 get A (had D/E/Other), </a:t>
            </a:r>
          </a:p>
          <a:p>
            <a:pPr marL="0" indent="0" fontAlgn="auto">
              <a:spcBef>
                <a:spcPts val="0"/>
              </a:spcBef>
              <a:spcAft>
                <a:spcPts val="0"/>
              </a:spcAft>
              <a:buFont typeface="+mj-lt"/>
              <a:buNone/>
              <a:defRPr/>
            </a:pPr>
            <a:r>
              <a:rPr lang="en-GB" b="1"/>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a:t>That is once they have finished E they’ll be dealing with A next.</a:t>
            </a:r>
          </a:p>
          <a:p>
            <a:pPr marL="0" indent="0" fontAlgn="auto">
              <a:spcBef>
                <a:spcPts val="0"/>
              </a:spcBef>
              <a:spcAft>
                <a:spcPts val="0"/>
              </a:spcAft>
              <a:buFont typeface="+mj-lt"/>
              <a:buNone/>
              <a:defRPr/>
            </a:pPr>
            <a:r>
              <a:rPr lang="en-GB" b="1"/>
              <a:t> 1 facilitator per group with 4 slide handout to keep group on track.</a:t>
            </a:r>
          </a:p>
          <a:p>
            <a:pPr>
              <a:spcBef>
                <a:spcPct val="0"/>
              </a:spcBef>
            </a:pPr>
            <a:endParaRPr lang="en-GB"/>
          </a:p>
          <a:p>
            <a:pPr fontAlgn="auto">
              <a:spcBef>
                <a:spcPts val="0"/>
              </a:spcBef>
              <a:spcAft>
                <a:spcPts val="0"/>
              </a:spcAft>
              <a:defRPr/>
            </a:pPr>
            <a:endParaRPr lang="en-GB" b="1"/>
          </a:p>
        </p:txBody>
      </p:sp>
    </p:spTree>
    <p:extLst>
      <p:ext uri="{BB962C8B-B14F-4D97-AF65-F5344CB8AC3E}">
        <p14:creationId xmlns:p14="http://schemas.microsoft.com/office/powerpoint/2010/main" val="145449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21</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Activity 3 – Diagnoses &amp; further Actions ‘Lets start with A’ -</a:t>
            </a:r>
          </a:p>
          <a:p>
            <a:pPr>
              <a:spcBef>
                <a:spcPct val="0"/>
              </a:spcBef>
            </a:pPr>
            <a:r>
              <a:rPr lang="en-GB"/>
              <a:t>Refresher whilst group give answers over next 2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39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121377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22</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 – likely issues</a:t>
            </a:r>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2735093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23</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a:t>A – likely intervention. Talk about MILS with intubation. Avoidance of</a:t>
            </a:r>
            <a:r>
              <a:rPr lang="en-GB" b="1" baseline="0"/>
              <a:t> NPA with facial fractures but not if no evidence of such.</a:t>
            </a:r>
            <a:endParaRPr lang="en-GB" b="1"/>
          </a:p>
          <a:p>
            <a:pPr>
              <a:spcBef>
                <a:spcPct val="0"/>
              </a:spcBef>
            </a:pPr>
            <a:endParaRPr lang="en-US" baseline="0">
              <a:latin typeface="Tahoma" pitchFamily="34" charset="0"/>
            </a:endParaRPr>
          </a:p>
        </p:txBody>
      </p:sp>
    </p:spTree>
    <p:extLst>
      <p:ext uri="{BB962C8B-B14F-4D97-AF65-F5344CB8AC3E}">
        <p14:creationId xmlns:p14="http://schemas.microsoft.com/office/powerpoint/2010/main" val="3391043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24</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Activity 3 – Diagnoses &amp; further Actions. ‘Lets talk about B’</a:t>
            </a:r>
          </a:p>
          <a:p>
            <a:pPr>
              <a:spcBef>
                <a:spcPct val="0"/>
              </a:spcBef>
            </a:pPr>
            <a:r>
              <a:rPr lang="en-GB"/>
              <a:t>Refresher whilst group give answers over next 2 slides</a:t>
            </a:r>
          </a:p>
          <a:p>
            <a:pPr>
              <a:spcBef>
                <a:spcPct val="0"/>
              </a:spcBef>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41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2488819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25</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B – likely </a:t>
            </a:r>
            <a:r>
              <a:rPr lang="en-GB" b="1" err="1"/>
              <a:t>DDx</a:t>
            </a:r>
            <a:r>
              <a:rPr lang="en-GB" b="1"/>
              <a:t> for decreased A/E</a:t>
            </a:r>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1688524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26</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a:t>B – indications for ICC. CXR before if </a:t>
            </a:r>
            <a:r>
              <a:rPr lang="en-GB" b="1" err="1"/>
              <a:t>sats</a:t>
            </a:r>
            <a:r>
              <a:rPr lang="en-GB" b="1"/>
              <a:t> &gt; 90% and not shocked or tension </a:t>
            </a:r>
            <a:r>
              <a:rPr lang="en-GB" b="1" err="1"/>
              <a:t>Ptx</a:t>
            </a:r>
            <a:r>
              <a:rPr lang="en-GB" b="1"/>
              <a:t>. CXR may reveal contusion or traumatic diaphragmatic hernia that doesn’t need ICC.</a:t>
            </a:r>
          </a:p>
          <a:p>
            <a:pPr marL="0" marR="0" lvl="0" indent="0" algn="l" defTabSz="914400" rtl="0" eaLnBrk="1" fontAlgn="base" latinLnBrk="0" hangingPunct="1">
              <a:lnSpc>
                <a:spcPct val="100000"/>
              </a:lnSpc>
              <a:spcBef>
                <a:spcPct val="0"/>
              </a:spcBef>
              <a:spcAft>
                <a:spcPct val="0"/>
              </a:spcAft>
              <a:buClrTx/>
              <a:buSzTx/>
              <a:buFontTx/>
              <a:buNone/>
              <a:tabLst/>
              <a:defRPr/>
            </a:pPr>
            <a:r>
              <a:rPr lang="en-GB" b="1"/>
              <a:t>If A needs intubation, what is timing for ICC ? Before or after intubation. With preparation for tension</a:t>
            </a:r>
            <a:r>
              <a:rPr lang="en-GB" b="1" baseline="0"/>
              <a:t> </a:t>
            </a:r>
            <a:r>
              <a:rPr lang="en-GB" b="1" baseline="0" err="1"/>
              <a:t>Ptx</a:t>
            </a:r>
            <a:r>
              <a:rPr lang="en-GB" b="1"/>
              <a:t>, better to do once intubated.</a:t>
            </a:r>
          </a:p>
          <a:p>
            <a:pPr>
              <a:spcBef>
                <a:spcPct val="0"/>
              </a:spcBef>
            </a:pPr>
            <a:endParaRPr lang="en-US" baseline="0">
              <a:latin typeface="Tahoma" pitchFamily="34" charset="0"/>
            </a:endParaRPr>
          </a:p>
        </p:txBody>
      </p:sp>
    </p:spTree>
    <p:extLst>
      <p:ext uri="{BB962C8B-B14F-4D97-AF65-F5344CB8AC3E}">
        <p14:creationId xmlns:p14="http://schemas.microsoft.com/office/powerpoint/2010/main" val="612866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CXR </a:t>
            </a:r>
            <a:r>
              <a:rPr lang="en-US" err="1"/>
              <a:t>DDx</a:t>
            </a:r>
            <a:r>
              <a:rPr lang="en-US"/>
              <a:t> for decreased air entry – not all need ICC</a:t>
            </a:r>
          </a:p>
          <a:p>
            <a:r>
              <a:rPr lang="en-US"/>
              <a:t>Pneumothorax</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27</a:t>
            </a:fld>
            <a:endParaRPr lang="en-AU"/>
          </a:p>
        </p:txBody>
      </p:sp>
    </p:spTree>
    <p:extLst>
      <p:ext uri="{BB962C8B-B14F-4D97-AF65-F5344CB8AC3E}">
        <p14:creationId xmlns:p14="http://schemas.microsoft.com/office/powerpoint/2010/main" val="2363034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CXR </a:t>
            </a:r>
            <a:r>
              <a:rPr lang="en-US" err="1"/>
              <a:t>DDx</a:t>
            </a:r>
            <a:r>
              <a:rPr lang="en-US"/>
              <a:t> for decreased air entry – not all need ICC</a:t>
            </a:r>
          </a:p>
          <a:p>
            <a:r>
              <a:rPr lang="en-US"/>
              <a:t>Lung contusion</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28</a:t>
            </a:fld>
            <a:endParaRPr lang="en-AU"/>
          </a:p>
        </p:txBody>
      </p:sp>
    </p:spTree>
    <p:extLst>
      <p:ext uri="{BB962C8B-B14F-4D97-AF65-F5344CB8AC3E}">
        <p14:creationId xmlns:p14="http://schemas.microsoft.com/office/powerpoint/2010/main" val="770593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CXR </a:t>
            </a:r>
            <a:r>
              <a:rPr lang="en-US" err="1"/>
              <a:t>DDx</a:t>
            </a:r>
            <a:r>
              <a:rPr lang="en-US"/>
              <a:t> for decreased air entry – not all need ICC</a:t>
            </a:r>
          </a:p>
          <a:p>
            <a:r>
              <a:rPr lang="en-US"/>
              <a:t>Traumatic diaphragmatic hernia</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29</a:t>
            </a:fld>
            <a:endParaRPr lang="en-AU"/>
          </a:p>
        </p:txBody>
      </p:sp>
    </p:spTree>
    <p:extLst>
      <p:ext uri="{BB962C8B-B14F-4D97-AF65-F5344CB8AC3E}">
        <p14:creationId xmlns:p14="http://schemas.microsoft.com/office/powerpoint/2010/main" val="275775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B527D0FC-1D3B-450E-9F34-83750DD95087}" type="slidenum">
              <a:rPr lang="en-US">
                <a:latin typeface="Tahoma" pitchFamily="34" charset="0"/>
              </a:rPr>
              <a:pPr eaLnBrk="0" fontAlgn="base" hangingPunct="0">
                <a:spcBef>
                  <a:spcPct val="0"/>
                </a:spcBef>
                <a:spcAft>
                  <a:spcPct val="0"/>
                </a:spcAft>
              </a:pPr>
              <a:t>3</a:t>
            </a:fld>
            <a:endParaRPr lang="en-US">
              <a:latin typeface="Tahoma"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lstStyle/>
          <a:p>
            <a:pPr fontAlgn="auto">
              <a:spcBef>
                <a:spcPts val="0"/>
              </a:spcBef>
              <a:spcAft>
                <a:spcPts val="0"/>
              </a:spcAft>
              <a:defRPr/>
            </a:pPr>
            <a:r>
              <a:rPr lang="en-GB"/>
              <a:t> Read as 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Time 03mins (Time 03 mins at completion)</a:t>
            </a:r>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1667913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30</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Start at 41 mins</a:t>
            </a:r>
          </a:p>
          <a:p>
            <a:pPr fontAlgn="auto">
              <a:spcBef>
                <a:spcPts val="0"/>
              </a:spcBef>
              <a:spcAft>
                <a:spcPts val="0"/>
              </a:spcAft>
              <a:defRPr/>
            </a:pPr>
            <a:endParaRPr lang="en-GB" b="1"/>
          </a:p>
          <a:p>
            <a:pPr fontAlgn="auto">
              <a:spcBef>
                <a:spcPts val="0"/>
              </a:spcBef>
              <a:spcAft>
                <a:spcPts val="0"/>
              </a:spcAft>
              <a:defRPr/>
            </a:pPr>
            <a:r>
              <a:rPr lang="en-GB" b="1"/>
              <a:t>Activity 3 – Diagnoses &amp; further Actions. ‘Lets talk about C’</a:t>
            </a:r>
          </a:p>
          <a:p>
            <a:pPr>
              <a:spcBef>
                <a:spcPct val="0"/>
              </a:spcBef>
            </a:pPr>
            <a:r>
              <a:rPr lang="en-GB"/>
              <a:t>Refresher whilst group give answers over next 2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43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102140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31</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 – likely </a:t>
            </a:r>
            <a:r>
              <a:rPr lang="en-GB" b="1" err="1"/>
              <a:t>Dx</a:t>
            </a:r>
            <a:r>
              <a:rPr lang="en-GB" b="1"/>
              <a:t> if tachycardia = bleeding. If BP low = significant bleeding. Need to search for blood loss.</a:t>
            </a:r>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562438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32</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 – Note output from ICC. Bind pelvis and </a:t>
            </a:r>
            <a:r>
              <a:rPr lang="en-GB" b="1" err="1"/>
              <a:t>Xray</a:t>
            </a:r>
            <a:r>
              <a:rPr lang="en-GB" b="1"/>
              <a:t> to ensure no fracture or position with binder satisfactory.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CXR and Pelvic </a:t>
            </a:r>
            <a:r>
              <a:rPr lang="en-GB" b="1" err="1"/>
              <a:t>Xray</a:t>
            </a:r>
            <a:r>
              <a:rPr lang="en-GB" b="1"/>
              <a:t> if NAD helpful for excluding these areas as sources for significant blood loss.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FAST scan in accredited hands detects blood in abdomen – if blood present then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need surgeon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resus with blood, TXA and consider MTP,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a:t>
            </a:r>
            <a:r>
              <a:rPr lang="en-GB" b="1" err="1"/>
              <a:t>pt</a:t>
            </a:r>
            <a:r>
              <a:rPr lang="en-GB" b="1"/>
              <a:t> needs advanced imaging (CT </a:t>
            </a:r>
            <a:r>
              <a:rPr lang="en-GB" b="1" err="1"/>
              <a:t>abdo</a:t>
            </a:r>
            <a:r>
              <a:rPr lang="en-GB" b="1"/>
              <a:t>).</a:t>
            </a:r>
          </a:p>
          <a:p>
            <a:pPr>
              <a:spcBef>
                <a:spcPct val="0"/>
              </a:spcBef>
            </a:pPr>
            <a:endParaRPr lang="en-US" baseline="0">
              <a:latin typeface="Tahoma" pitchFamily="34" charset="0"/>
            </a:endParaRPr>
          </a:p>
        </p:txBody>
      </p:sp>
    </p:spTree>
    <p:extLst>
      <p:ext uri="{BB962C8B-B14F-4D97-AF65-F5344CB8AC3E}">
        <p14:creationId xmlns:p14="http://schemas.microsoft.com/office/powerpoint/2010/main" val="1719941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Xray</a:t>
            </a:r>
            <a:r>
              <a:rPr lang="en-US"/>
              <a:t> with pelvic binder in place</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33</a:t>
            </a:fld>
            <a:endParaRPr lang="en-AU"/>
          </a:p>
        </p:txBody>
      </p:sp>
    </p:spTree>
    <p:extLst>
      <p:ext uri="{BB962C8B-B14F-4D97-AF65-F5344CB8AC3E}">
        <p14:creationId xmlns:p14="http://schemas.microsoft.com/office/powerpoint/2010/main" val="4239013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 minute for these 2 fluid resus slides – remind them re early use of blood, activate MTP when 20 mls/kg fluid and ongoing shock/bleeding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Now Advocating Tourniquets, direct pressure and early tranexamic acid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Minimal Volume resuscitation</a:t>
            </a:r>
          </a:p>
          <a:p>
            <a:endParaRPr lang="en-US" dirty="0"/>
          </a:p>
        </p:txBody>
      </p:sp>
      <p:sp>
        <p:nvSpPr>
          <p:cNvPr id="4" name="Slide Number Placeholder 3"/>
          <p:cNvSpPr>
            <a:spLocks noGrp="1"/>
          </p:cNvSpPr>
          <p:nvPr>
            <p:ph type="sldNum" sz="quarter" idx="10"/>
          </p:nvPr>
        </p:nvSpPr>
        <p:spPr/>
        <p:txBody>
          <a:bodyPr/>
          <a:lstStyle/>
          <a:p>
            <a:pPr>
              <a:defRPr/>
            </a:pPr>
            <a:fld id="{BC5B8467-5FC1-443C-8BD7-954A81BA57DB}" type="slidenum">
              <a:rPr lang="en-AU" smtClean="0">
                <a:solidFill>
                  <a:prstClr val="black"/>
                </a:solidFill>
              </a:rPr>
              <a:pPr>
                <a:defRPr/>
              </a:pPr>
              <a:t>34</a:t>
            </a:fld>
            <a:endParaRPr lang="en-AU">
              <a:solidFill>
                <a:prstClr val="black"/>
              </a:solidFill>
            </a:endParaRPr>
          </a:p>
        </p:txBody>
      </p:sp>
    </p:spTree>
    <p:extLst>
      <p:ext uri="{BB962C8B-B14F-4D97-AF65-F5344CB8AC3E}">
        <p14:creationId xmlns:p14="http://schemas.microsoft.com/office/powerpoint/2010/main" val="3116470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36</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dirty="0"/>
              <a:t>Activity 3 – Diagnoses &amp; further Actions. ‘Lets talk about D’</a:t>
            </a:r>
          </a:p>
          <a:p>
            <a:pPr>
              <a:spcBef>
                <a:spcPct val="0"/>
              </a:spcBef>
            </a:pPr>
            <a:r>
              <a:rPr lang="en-GB" dirty="0"/>
              <a:t>Refresher whilst group give answers over next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and next 2 slides </a:t>
            </a:r>
            <a:r>
              <a:rPr lang="en-GB" dirty="0"/>
              <a:t>(Running time 46 mins at completion)</a:t>
            </a:r>
          </a:p>
          <a:p>
            <a:pPr fontAlgn="auto">
              <a:spcBef>
                <a:spcPts val="0"/>
              </a:spcBef>
              <a:spcAft>
                <a:spcPts val="0"/>
              </a:spcAft>
              <a:defRPr/>
            </a:pPr>
            <a:endParaRPr lang="en-GB" b="1" dirty="0"/>
          </a:p>
        </p:txBody>
      </p:sp>
    </p:spTree>
    <p:extLst>
      <p:ext uri="{BB962C8B-B14F-4D97-AF65-F5344CB8AC3E}">
        <p14:creationId xmlns:p14="http://schemas.microsoft.com/office/powerpoint/2010/main" val="2392054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37</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D  – Decreased GCS and signs raised ICP – severe head injury</a:t>
            </a: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228028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38</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baseline="0">
                <a:latin typeface="Tahoma" pitchFamily="34" charset="0"/>
              </a:rPr>
              <a:t>D – management – secondary brain protection principles. Best outcome for D is to ensure A, B and particularly C stable. Safe intubation, hyperventilation to PCO2 30-35 is most HD stable way to decrease raised ICP – rapid effect within mins. HTS also better if trying to avoid hypotension and diuresis, but takes 20-30 mins to have effect.</a:t>
            </a:r>
          </a:p>
        </p:txBody>
      </p:sp>
    </p:spTree>
    <p:extLst>
      <p:ext uri="{BB962C8B-B14F-4D97-AF65-F5344CB8AC3E}">
        <p14:creationId xmlns:p14="http://schemas.microsoft.com/office/powerpoint/2010/main" val="1404120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39</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dirty="0"/>
              <a:t>Activity 3 – Diagnoses &amp; further Actions. ‘Lets talk about E and Rx’</a:t>
            </a:r>
          </a:p>
          <a:p>
            <a:pPr>
              <a:spcBef>
                <a:spcPct val="0"/>
              </a:spcBef>
            </a:pPr>
            <a:r>
              <a:rPr lang="en-GB" dirty="0"/>
              <a:t>Refresher whilst group give answers over next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and next 2 slides </a:t>
            </a:r>
            <a:r>
              <a:rPr lang="en-GB" dirty="0"/>
              <a:t>(Running time 48 mins at completion)</a:t>
            </a:r>
          </a:p>
          <a:p>
            <a:pPr fontAlgn="auto">
              <a:spcBef>
                <a:spcPts val="0"/>
              </a:spcBef>
              <a:spcAft>
                <a:spcPts val="0"/>
              </a:spcAft>
              <a:defRPr/>
            </a:pPr>
            <a:endParaRPr lang="en-GB" b="1" dirty="0"/>
          </a:p>
        </p:txBody>
      </p:sp>
    </p:spTree>
    <p:extLst>
      <p:ext uri="{BB962C8B-B14F-4D97-AF65-F5344CB8AC3E}">
        <p14:creationId xmlns:p14="http://schemas.microsoft.com/office/powerpoint/2010/main" val="2240010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40</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E – keep warm, check BSL, log roll for occult injury.</a:t>
            </a:r>
          </a:p>
          <a:p>
            <a:pPr>
              <a:spcBef>
                <a:spcPct val="0"/>
              </a:spcBef>
            </a:pPr>
            <a:endParaRPr lang="en-GB"/>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62459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74DB5269-D4F4-4375-8DB6-9222717B26BC}" type="slidenum">
              <a:rPr lang="en-US">
                <a:latin typeface="Tahoma" pitchFamily="34" charset="0"/>
              </a:rPr>
              <a:pPr eaLnBrk="0" fontAlgn="base" hangingPunct="0">
                <a:spcBef>
                  <a:spcPct val="0"/>
                </a:spcBef>
                <a:spcAft>
                  <a:spcPct val="0"/>
                </a:spcAft>
              </a:pPr>
              <a:t>4</a:t>
            </a:fld>
            <a:endParaRPr lang="en-US">
              <a:latin typeface="Tahoma"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a:ln/>
        </p:spPr>
        <p:txBody>
          <a:bodyPr>
            <a:normAutofit fontScale="92500" lnSpcReduction="10000"/>
          </a:bodyPr>
          <a:lstStyle/>
          <a:p>
            <a:pPr lvl="1" fontAlgn="auto">
              <a:spcBef>
                <a:spcPts val="0"/>
              </a:spcBef>
              <a:spcAft>
                <a:spcPts val="0"/>
              </a:spcAft>
              <a:defRPr/>
            </a:pPr>
            <a:r>
              <a:rPr lang="en-GB" b="1" dirty="0"/>
              <a:t>Activity 1 – Goals of the Primary</a:t>
            </a:r>
            <a:r>
              <a:rPr lang="en-GB" b="1" baseline="0" dirty="0"/>
              <a:t> Survey</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needed 04 mins (Running time 7 mins at completion)</a:t>
            </a:r>
          </a:p>
          <a:p>
            <a:pPr fontAlgn="auto">
              <a:spcBef>
                <a:spcPts val="0"/>
              </a:spcBef>
              <a:spcAft>
                <a:spcPts val="0"/>
              </a:spcAft>
              <a:defRPr/>
            </a:pPr>
            <a:endParaRPr lang="en-GB" dirty="0"/>
          </a:p>
          <a:p>
            <a:pPr fontAlgn="auto">
              <a:spcBef>
                <a:spcPts val="0"/>
              </a:spcBef>
              <a:spcAft>
                <a:spcPts val="0"/>
              </a:spcAft>
              <a:defRPr/>
            </a:pPr>
            <a:r>
              <a:rPr lang="en-GB" dirty="0"/>
              <a:t>4 min breakout</a:t>
            </a:r>
          </a:p>
          <a:p>
            <a:pPr fontAlgn="auto">
              <a:spcBef>
                <a:spcPts val="0"/>
              </a:spcBef>
              <a:spcAft>
                <a:spcPts val="0"/>
              </a:spcAft>
              <a:defRPr/>
            </a:pPr>
            <a:r>
              <a:rPr lang="en-GB" dirty="0"/>
              <a:t>Small group activity</a:t>
            </a:r>
          </a:p>
          <a:p>
            <a:pPr fontAlgn="auto">
              <a:spcBef>
                <a:spcPts val="0"/>
              </a:spcBef>
              <a:spcAft>
                <a:spcPts val="0"/>
              </a:spcAft>
              <a:defRPr/>
            </a:pPr>
            <a:endParaRPr lang="en-GB" b="1" dirty="0"/>
          </a:p>
          <a:p>
            <a:pPr fontAlgn="auto">
              <a:spcBef>
                <a:spcPts val="0"/>
              </a:spcBef>
              <a:spcAft>
                <a:spcPts val="0"/>
              </a:spcAft>
              <a:defRPr/>
            </a:pPr>
            <a:r>
              <a:rPr lang="en-GB" b="1" dirty="0"/>
              <a:t>Handout proforma – Activity 1</a:t>
            </a:r>
          </a:p>
          <a:p>
            <a:pPr fontAlgn="auto">
              <a:spcBef>
                <a:spcPts val="0"/>
              </a:spcBef>
              <a:spcAft>
                <a:spcPts val="0"/>
              </a:spcAft>
              <a:defRPr/>
            </a:pPr>
            <a:endParaRPr lang="en-GB" dirty="0"/>
          </a:p>
          <a:p>
            <a:pPr fontAlgn="auto">
              <a:spcBef>
                <a:spcPts val="0"/>
              </a:spcBef>
              <a:spcAft>
                <a:spcPts val="0"/>
              </a:spcAft>
              <a:defRPr/>
            </a:pPr>
            <a:r>
              <a:rPr lang="en-GB" b="1" dirty="0"/>
              <a:t>Tell the groups to write on the A3</a:t>
            </a:r>
          </a:p>
          <a:p>
            <a:pPr fontAlgn="auto">
              <a:spcBef>
                <a:spcPts val="0"/>
              </a:spcBef>
              <a:spcAft>
                <a:spcPts val="0"/>
              </a:spcAft>
              <a:defRPr/>
            </a:pPr>
            <a:endParaRPr lang="en-GB" b="1" dirty="0"/>
          </a:p>
          <a:p>
            <a:pPr marL="0" indent="0" fontAlgn="auto">
              <a:spcBef>
                <a:spcPts val="0"/>
              </a:spcBef>
              <a:spcAft>
                <a:spcPts val="0"/>
              </a:spcAft>
              <a:buFont typeface="+mj-lt"/>
              <a:buNone/>
              <a:defRPr/>
            </a:pPr>
            <a:r>
              <a:rPr lang="en-GB" b="1" dirty="0"/>
              <a:t>Read the following</a:t>
            </a:r>
          </a:p>
          <a:p>
            <a:pPr marL="0" indent="0" fontAlgn="auto">
              <a:spcBef>
                <a:spcPts val="0"/>
              </a:spcBef>
              <a:spcAft>
                <a:spcPts val="0"/>
              </a:spcAft>
              <a:buFont typeface="+mj-lt"/>
              <a:buNone/>
              <a:defRPr/>
            </a:pPr>
            <a:r>
              <a:rPr lang="en-GB" b="1" dirty="0"/>
              <a:t>‘List the goals of each component of the structured approach of the primary survey’</a:t>
            </a:r>
          </a:p>
          <a:p>
            <a:pPr marL="0" indent="0" fontAlgn="auto">
              <a:spcBef>
                <a:spcPts val="0"/>
              </a:spcBef>
              <a:spcAft>
                <a:spcPts val="0"/>
              </a:spcAft>
              <a:buFont typeface="+mj-lt"/>
              <a:buNone/>
              <a:defRPr/>
            </a:pPr>
            <a:r>
              <a:rPr lang="en-GB" b="1" dirty="0"/>
              <a:t>A facilitator is allocated to assist</a:t>
            </a:r>
          </a:p>
          <a:p>
            <a:pPr marL="0" indent="0" fontAlgn="auto">
              <a:spcBef>
                <a:spcPts val="0"/>
              </a:spcBef>
              <a:spcAft>
                <a:spcPts val="0"/>
              </a:spcAft>
              <a:buFont typeface="+mj-lt"/>
              <a:buNone/>
              <a:defRPr/>
            </a:pPr>
            <a:endParaRPr lang="en-GB" b="1" dirty="0"/>
          </a:p>
          <a:p>
            <a:pPr marL="0" indent="0" fontAlgn="auto">
              <a:spcBef>
                <a:spcPts val="0"/>
              </a:spcBef>
              <a:spcAft>
                <a:spcPts val="0"/>
              </a:spcAft>
              <a:buFont typeface="+mj-lt"/>
              <a:buNone/>
              <a:defRPr/>
            </a:pPr>
            <a:r>
              <a:rPr lang="en-GB" b="1" dirty="0"/>
              <a:t>Start the groups at different places. This ensures all areas are covered well. They have to listen though as the area they are allocated next will be different</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Allocate 1</a:t>
            </a:r>
            <a:r>
              <a:rPr lang="en-GB" b="1" baseline="30000" dirty="0"/>
              <a:t>st</a:t>
            </a:r>
            <a:r>
              <a:rPr lang="en-GB" b="1" dirty="0"/>
              <a:t> group start with A, 2</a:t>
            </a:r>
            <a:r>
              <a:rPr lang="en-GB" b="1" baseline="30000" dirty="0"/>
              <a:t>nd</a:t>
            </a:r>
            <a:r>
              <a:rPr lang="en-GB" b="1" dirty="0"/>
              <a:t> Group B, 3</a:t>
            </a:r>
            <a:r>
              <a:rPr lang="en-GB" b="1" baseline="30000" dirty="0"/>
              <a:t>rd</a:t>
            </a:r>
            <a:r>
              <a:rPr lang="en-GB" b="1" dirty="0"/>
              <a:t> group C, 4</a:t>
            </a:r>
            <a:r>
              <a:rPr lang="en-GB" b="1" baseline="30000" dirty="0"/>
              <a:t>th</a:t>
            </a:r>
            <a:r>
              <a:rPr lang="en-GB" b="1" dirty="0"/>
              <a:t> group D/E/Other. 1 facilitator per group with 4 slide handout to keep group on track.</a:t>
            </a:r>
          </a:p>
          <a:p>
            <a:pPr fontAlgn="auto">
              <a:spcBef>
                <a:spcPts val="0"/>
              </a:spcBef>
              <a:spcAft>
                <a:spcPts val="0"/>
              </a:spcAft>
              <a:defRPr/>
            </a:pPr>
            <a:endParaRPr lang="en-GB"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t>Activity 1</a:t>
            </a:r>
            <a:r>
              <a:rPr lang="en-GB" b="1" baseline="0" dirty="0"/>
              <a:t> – Primary Survey Goals</a:t>
            </a:r>
            <a:endParaRPr lang="en-GB" b="1" dirty="0"/>
          </a:p>
          <a:p>
            <a:pPr marL="685800" lvl="1" indent="-228600" fontAlgn="auto">
              <a:spcBef>
                <a:spcPts val="0"/>
              </a:spcBef>
              <a:spcAft>
                <a:spcPts val="0"/>
              </a:spcAft>
              <a:buFont typeface="Arial" panose="020B0604020202020204" pitchFamily="34" charset="0"/>
              <a:buChar char="•"/>
              <a:defRPr/>
            </a:pPr>
            <a:r>
              <a:rPr lang="en-GB" b="1" dirty="0"/>
              <a:t>Review the goals of each component of the structured approach</a:t>
            </a:r>
          </a:p>
          <a:p>
            <a:pPr marL="685800" lvl="1" indent="-228600" fontAlgn="auto">
              <a:spcBef>
                <a:spcPts val="0"/>
              </a:spcBef>
              <a:spcAft>
                <a:spcPts val="0"/>
              </a:spcAft>
              <a:buFont typeface="Arial" panose="020B0604020202020204" pitchFamily="34" charset="0"/>
              <a:buChar char="•"/>
              <a:defRPr/>
            </a:pPr>
            <a:r>
              <a:rPr lang="en-GB" b="1" i="1" baseline="0" dirty="0"/>
              <a:t>This section is not about specific diagnoses – but rather the broad physiologic goals</a:t>
            </a:r>
          </a:p>
          <a:p>
            <a:pPr marL="0" indent="0" eaLnBrk="0" hangingPunct="0">
              <a:buFontTx/>
              <a:buNone/>
              <a:defRPr/>
            </a:pPr>
            <a:endParaRPr lang="en-US" dirty="0"/>
          </a:p>
          <a:p>
            <a:pPr marL="171450" indent="-171450" fontAlgn="auto">
              <a:spcBef>
                <a:spcPts val="0"/>
              </a:spcBef>
              <a:spcAft>
                <a:spcPts val="0"/>
              </a:spcAft>
              <a:buFont typeface="Arial" panose="020B0604020202020204" pitchFamily="34" charset="0"/>
              <a:buChar char="•"/>
              <a:defRPr/>
            </a:pPr>
            <a:endParaRPr lang="en-GB" b="1" dirty="0"/>
          </a:p>
          <a:p>
            <a:pPr marL="171450" indent="-171450" eaLnBrk="0" hangingPunct="0">
              <a:buFontTx/>
              <a:buChar char="-"/>
              <a:defRPr/>
            </a:pPr>
            <a:r>
              <a:rPr lang="en-US" dirty="0"/>
              <a:t>Bring groups</a:t>
            </a:r>
            <a:r>
              <a:rPr lang="en-US" baseline="0" dirty="0"/>
              <a:t> back together for plenary discussion with the next slide</a:t>
            </a:r>
          </a:p>
          <a:p>
            <a:pPr marL="0" indent="0" fontAlgn="auto">
              <a:spcBef>
                <a:spcPts val="0"/>
              </a:spcBef>
              <a:spcAft>
                <a:spcPts val="0"/>
              </a:spcAft>
              <a:buFont typeface="+mj-lt"/>
              <a:buNone/>
              <a:defRPr/>
            </a:pPr>
            <a:endParaRPr lang="en-GB" b="1" dirty="0"/>
          </a:p>
        </p:txBody>
      </p:sp>
    </p:spTree>
    <p:extLst>
      <p:ext uri="{BB962C8B-B14F-4D97-AF65-F5344CB8AC3E}">
        <p14:creationId xmlns:p14="http://schemas.microsoft.com/office/powerpoint/2010/main" val="3391706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41</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a:latin typeface="Tahoma" pitchFamily="34" charset="0"/>
              </a:rPr>
              <a:t>Pt needs CT Abdo, CTB, CT </a:t>
            </a:r>
            <a:r>
              <a:rPr lang="en-US" baseline="0" dirty="0" err="1">
                <a:latin typeface="Tahoma" pitchFamily="34" charset="0"/>
              </a:rPr>
              <a:t>Cx</a:t>
            </a:r>
            <a:r>
              <a:rPr lang="en-US" baseline="0" dirty="0">
                <a:latin typeface="Tahoma" pitchFamily="34" charset="0"/>
              </a:rPr>
              <a:t> spine</a:t>
            </a:r>
          </a:p>
          <a:p>
            <a:pPr>
              <a:spcBef>
                <a:spcPct val="0"/>
              </a:spcBef>
            </a:pPr>
            <a:r>
              <a:rPr lang="en-US" baseline="0" dirty="0">
                <a:latin typeface="Tahoma" pitchFamily="34" charset="0"/>
              </a:rPr>
              <a:t>Concerns re radiation dose with WBCT</a:t>
            </a:r>
          </a:p>
          <a:p>
            <a:pPr>
              <a:spcBef>
                <a:spcPct val="0"/>
              </a:spcBef>
            </a:pPr>
            <a:r>
              <a:rPr lang="en-US" baseline="0" dirty="0">
                <a:latin typeface="Tahoma" pitchFamily="34" charset="0"/>
              </a:rPr>
              <a:t>Need surgical and Neurosurgical attendance</a:t>
            </a:r>
          </a:p>
        </p:txBody>
      </p:sp>
    </p:spTree>
    <p:extLst>
      <p:ext uri="{BB962C8B-B14F-4D97-AF65-F5344CB8AC3E}">
        <p14:creationId xmlns:p14="http://schemas.microsoft.com/office/powerpoint/2010/main" val="1335783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42</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dirty="0"/>
              <a:t>Start at 48 min </a:t>
            </a:r>
            <a:r>
              <a:rPr lang="en-GB" dirty="0"/>
              <a:t>Time 4 mins (Time 52 mins at completion of next 4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t>Eventual findings</a:t>
            </a:r>
          </a:p>
          <a:p>
            <a:pPr>
              <a:spcBef>
                <a:spcPct val="0"/>
              </a:spcBef>
            </a:pPr>
            <a:r>
              <a:rPr lang="en-US" dirty="0">
                <a:latin typeface="Tahoma" pitchFamily="34" charset="0"/>
              </a:rPr>
              <a:t>Review the treatment options – but do not dwell upon these</a:t>
            </a:r>
          </a:p>
          <a:p>
            <a:pPr>
              <a:spcBef>
                <a:spcPct val="0"/>
              </a:spcBef>
            </a:pPr>
            <a:endParaRPr lang="en-US" dirty="0">
              <a:latin typeface="Tahoma" pitchFamily="34" charset="0"/>
            </a:endParaRPr>
          </a:p>
          <a:p>
            <a:pPr>
              <a:spcBef>
                <a:spcPct val="0"/>
              </a:spcBef>
            </a:pPr>
            <a:r>
              <a:rPr lang="en-US" dirty="0">
                <a:latin typeface="Tahoma" pitchFamily="34" charset="0"/>
              </a:rPr>
              <a:t>The important point of all management options is that emergent paediatric trauma surgery should be available.</a:t>
            </a:r>
          </a:p>
          <a:p>
            <a:pPr>
              <a:spcBef>
                <a:spcPct val="0"/>
              </a:spcBef>
            </a:pPr>
            <a:endParaRPr lang="en-US" baseline="0" dirty="0">
              <a:latin typeface="Tahoma" pitchFamily="34" charset="0"/>
            </a:endParaRPr>
          </a:p>
          <a:p>
            <a:pPr>
              <a:spcBef>
                <a:spcPct val="0"/>
              </a:spcBef>
            </a:pPr>
            <a:r>
              <a:rPr lang="en-US" baseline="0" dirty="0">
                <a:latin typeface="Tahoma" pitchFamily="34" charset="0"/>
              </a:rPr>
              <a:t>Text 5e Section 15.4 Page 172</a:t>
            </a:r>
          </a:p>
          <a:p>
            <a:pPr>
              <a:spcBef>
                <a:spcPct val="0"/>
              </a:spcBef>
            </a:pPr>
            <a:r>
              <a:rPr lang="en-US" baseline="0" dirty="0">
                <a:latin typeface="Tahoma" pitchFamily="34" charset="0"/>
              </a:rPr>
              <a:t>What are the pre-requisite conditions for conservative management?</a:t>
            </a:r>
          </a:p>
          <a:p>
            <a:pPr marL="171450" indent="-171450">
              <a:spcBef>
                <a:spcPct val="0"/>
              </a:spcBef>
              <a:buFontTx/>
              <a:buChar char="-"/>
            </a:pPr>
            <a:r>
              <a:rPr lang="en-US" baseline="0" dirty="0">
                <a:latin typeface="Tahoma" pitchFamily="34" charset="0"/>
              </a:rPr>
              <a:t>Frequent monitoring</a:t>
            </a:r>
          </a:p>
          <a:p>
            <a:pPr marL="171450" indent="-171450">
              <a:spcBef>
                <a:spcPct val="0"/>
              </a:spcBef>
              <a:buFontTx/>
              <a:buChar char="-"/>
            </a:pPr>
            <a:r>
              <a:rPr lang="en-US" baseline="0" dirty="0">
                <a:latin typeface="Tahoma" pitchFamily="34" charset="0"/>
              </a:rPr>
              <a:t>Blood bank service including coagulation factors</a:t>
            </a:r>
          </a:p>
          <a:p>
            <a:pPr marL="171450" indent="-171450">
              <a:spcBef>
                <a:spcPct val="0"/>
              </a:spcBef>
              <a:buFontTx/>
              <a:buChar char="-"/>
            </a:pPr>
            <a:r>
              <a:rPr lang="en-US" baseline="0" dirty="0">
                <a:latin typeface="Tahoma" pitchFamily="34" charset="0"/>
              </a:rPr>
              <a:t>Accurate fluid management</a:t>
            </a:r>
          </a:p>
          <a:p>
            <a:pPr marL="171450" indent="-171450">
              <a:spcBef>
                <a:spcPct val="0"/>
              </a:spcBef>
              <a:buFontTx/>
              <a:buChar char="-"/>
            </a:pPr>
            <a:r>
              <a:rPr lang="en-US" baseline="0" dirty="0">
                <a:latin typeface="Tahoma" pitchFamily="34" charset="0"/>
              </a:rPr>
              <a:t>Emergent paediatric surgery immediately available</a:t>
            </a:r>
          </a:p>
          <a:p>
            <a:pPr marL="171450" indent="-171450">
              <a:spcBef>
                <a:spcPct val="0"/>
              </a:spcBef>
              <a:buFontTx/>
              <a:buChar char="-"/>
            </a:pPr>
            <a:endParaRPr lang="en-US" baseline="0" dirty="0">
              <a:latin typeface="Tahoma" pitchFamily="34" charset="0"/>
            </a:endParaRPr>
          </a:p>
          <a:p>
            <a:pPr>
              <a:spcBef>
                <a:spcPct val="0"/>
              </a:spcBef>
            </a:pPr>
            <a:r>
              <a:rPr lang="en-US" baseline="0" dirty="0">
                <a:latin typeface="Tahoma" pitchFamily="34" charset="0"/>
              </a:rPr>
              <a:t>What are the indications for immediate laparotomy?</a:t>
            </a:r>
          </a:p>
          <a:p>
            <a:pPr marL="171450" indent="-171450">
              <a:spcBef>
                <a:spcPct val="0"/>
              </a:spcBef>
              <a:buFontTx/>
              <a:buChar char="-"/>
            </a:pPr>
            <a:r>
              <a:rPr lang="en-US" baseline="0" dirty="0">
                <a:latin typeface="Tahoma" pitchFamily="34" charset="0"/>
              </a:rPr>
              <a:t>Perforated viscous</a:t>
            </a:r>
          </a:p>
          <a:p>
            <a:pPr marL="171450" indent="-171450">
              <a:spcBef>
                <a:spcPct val="0"/>
              </a:spcBef>
              <a:buFontTx/>
              <a:buChar char="-"/>
            </a:pPr>
            <a:r>
              <a:rPr lang="en-US" baseline="0" dirty="0">
                <a:latin typeface="Tahoma" pitchFamily="34" charset="0"/>
              </a:rPr>
              <a:t>Penetrating injuries</a:t>
            </a:r>
          </a:p>
          <a:p>
            <a:pPr marL="171450" indent="-171450">
              <a:spcBef>
                <a:spcPct val="0"/>
              </a:spcBef>
              <a:buFontTx/>
              <a:buChar char="-"/>
            </a:pPr>
            <a:r>
              <a:rPr lang="en-US" baseline="0" dirty="0">
                <a:latin typeface="Tahoma" pitchFamily="34" charset="0"/>
              </a:rPr>
              <a:t>Refractory shock with clinical suspicion of intra-abdominal haemorrhage</a:t>
            </a:r>
          </a:p>
          <a:p>
            <a:pPr>
              <a:spcBef>
                <a:spcPct val="0"/>
              </a:spcBef>
            </a:pPr>
            <a:endParaRPr lang="en-US" dirty="0">
              <a:latin typeface="Tahoma" pitchFamily="34" charset="0"/>
            </a:endParaRPr>
          </a:p>
        </p:txBody>
      </p:sp>
    </p:spTree>
    <p:extLst>
      <p:ext uri="{BB962C8B-B14F-4D97-AF65-F5344CB8AC3E}">
        <p14:creationId xmlns:p14="http://schemas.microsoft.com/office/powerpoint/2010/main" val="3743527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7B39B-393B-4D29-9DF5-A8DF92E6629C}" type="slidenum">
              <a:rPr lang="en-AU"/>
              <a:pPr fontAlgn="base">
                <a:spcBef>
                  <a:spcPct val="0"/>
                </a:spcBef>
                <a:spcAft>
                  <a:spcPct val="0"/>
                </a:spcAft>
              </a:pPr>
              <a:t>43</a:t>
            </a:fld>
            <a:endParaRPr lang="en-AU"/>
          </a:p>
        </p:txBody>
      </p:sp>
    </p:spTree>
    <p:extLst>
      <p:ext uri="{BB962C8B-B14F-4D97-AF65-F5344CB8AC3E}">
        <p14:creationId xmlns:p14="http://schemas.microsoft.com/office/powerpoint/2010/main" val="2901860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9D920BBA-0DC7-4E5D-B823-CAF777E78F78}" type="slidenum">
              <a:rPr lang="en-US">
                <a:latin typeface="Tahoma" pitchFamily="34" charset="0"/>
              </a:rPr>
              <a:pPr eaLnBrk="0" fontAlgn="base" hangingPunct="0">
                <a:spcBef>
                  <a:spcPct val="0"/>
                </a:spcBef>
                <a:spcAft>
                  <a:spcPct val="0"/>
                </a:spcAft>
              </a:pPr>
              <a:t>45</a:t>
            </a:fld>
            <a:endParaRPr lang="en-US">
              <a:latin typeface="Tahoma"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GB"/>
          </a:p>
          <a:p>
            <a:pPr>
              <a:spcBef>
                <a:spcPct val="0"/>
              </a:spcBef>
            </a:pPr>
            <a:endParaRPr lang="en-GB"/>
          </a:p>
          <a:p>
            <a:pPr>
              <a:spcBef>
                <a:spcPct val="0"/>
              </a:spcBef>
            </a:pPr>
            <a:r>
              <a:rPr lang="en-GB"/>
              <a:t>A prompting slide to remind the candidates of the </a:t>
            </a:r>
            <a:r>
              <a:rPr lang="en-GB" i="1"/>
              <a:t>differences</a:t>
            </a:r>
            <a:r>
              <a:rPr lang="en-GB" i="0"/>
              <a:t> in resuscitation of the traumatic patient v the ill patient </a:t>
            </a:r>
          </a:p>
          <a:p>
            <a:pPr>
              <a:spcBef>
                <a:spcPct val="0"/>
              </a:spcBef>
            </a:pPr>
            <a:r>
              <a:rPr lang="en-GB" i="0"/>
              <a:t>- control of catastrophic haemorrhage, care of the cervical spine, need for x 2 </a:t>
            </a:r>
            <a:r>
              <a:rPr lang="en-GB" i="0" err="1"/>
              <a:t>Ivs</a:t>
            </a:r>
            <a:r>
              <a:rPr lang="en-GB" i="0"/>
              <a:t>, early blood products in major haemorrhage, analgesia… </a:t>
            </a:r>
          </a:p>
          <a:p>
            <a:pPr>
              <a:spcBef>
                <a:spcPct val="0"/>
              </a:spcBef>
            </a:pPr>
            <a:endParaRPr lang="en-GB"/>
          </a:p>
        </p:txBody>
      </p:sp>
    </p:spTree>
    <p:extLst>
      <p:ext uri="{BB962C8B-B14F-4D97-AF65-F5344CB8AC3E}">
        <p14:creationId xmlns:p14="http://schemas.microsoft.com/office/powerpoint/2010/main" val="257680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5</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1"/>
              <a:t>Start at 7 min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13410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6</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295378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7</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17086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8</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53723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9</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a:t>Time needed 5mins to complete this exercise </a:t>
            </a:r>
            <a:r>
              <a:rPr lang="en-GB" dirty="0"/>
              <a:t>(Running time 12 mins at completion)</a:t>
            </a:r>
            <a:endParaRPr lang="en-US" dirty="0"/>
          </a:p>
          <a:p>
            <a:pPr marL="628650" lvl="1" indent="-171450" eaLnBrk="0" hangingPunct="0">
              <a:buFontTx/>
              <a:buChar char="-"/>
              <a:defRPr/>
            </a:pPr>
            <a:r>
              <a:rPr lang="en-US" dirty="0"/>
              <a:t>As per slide</a:t>
            </a:r>
          </a:p>
          <a:p>
            <a:pPr marL="628650" lvl="1" indent="-171450" eaLnBrk="0" hangingPunct="0">
              <a:buFontTx/>
              <a:buChar char="-"/>
              <a:defRPr/>
            </a:pPr>
            <a:r>
              <a:rPr lang="en-US" dirty="0"/>
              <a:t>Each group has a representative speak loudly and clearly</a:t>
            </a:r>
          </a:p>
          <a:p>
            <a:pPr marL="628650" lvl="1" indent="-171450" eaLnBrk="0" hangingPunct="0">
              <a:buFontTx/>
              <a:buChar char="-"/>
              <a:defRPr/>
            </a:pPr>
            <a:r>
              <a:rPr lang="en-US" dirty="0"/>
              <a:t>After group has presented display ’correct response’</a:t>
            </a:r>
          </a:p>
          <a:p>
            <a:pPr marL="171450" indent="-171450" fontAlgn="auto">
              <a:spcBef>
                <a:spcPts val="0"/>
              </a:spcBef>
              <a:spcAft>
                <a:spcPts val="0"/>
              </a:spcAft>
              <a:buFontTx/>
              <a:buChar char="-"/>
              <a:defRPr/>
            </a:pPr>
            <a:endParaRPr lang="en-GB" dirty="0"/>
          </a:p>
        </p:txBody>
      </p:sp>
    </p:spTree>
    <p:extLst>
      <p:ext uri="{BB962C8B-B14F-4D97-AF65-F5344CB8AC3E}">
        <p14:creationId xmlns:p14="http://schemas.microsoft.com/office/powerpoint/2010/main" val="3925364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Intr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Picture Placeholder 12"/>
          <p:cNvSpPr>
            <a:spLocks noGrp="1"/>
          </p:cNvSpPr>
          <p:nvPr>
            <p:ph type="pic" sz="quarter" idx="11"/>
          </p:nvPr>
        </p:nvSpPr>
        <p:spPr>
          <a:xfrm>
            <a:off x="-18662" y="1914331"/>
            <a:ext cx="3064358" cy="2305822"/>
          </a:xfrm>
        </p:spPr>
        <p:txBody>
          <a:bodyPr rtlCol="0">
            <a:normAutofit/>
          </a:bodyPr>
          <a:lstStyle/>
          <a:p>
            <a:pPr lvl="0"/>
            <a:r>
              <a:rPr lang="en-US" noProof="0"/>
              <a:t>Click icon to add picture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6392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12410F-139C-42AB-8F0A-7519259D4C1B}" type="datetimeFigureOut">
              <a:rPr lang="en-US"/>
              <a:pPr>
                <a:defRPr/>
              </a:pPr>
              <a:t>10/14/24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E4294B8-5EAB-4CD1-BC3A-5D1D43E91696}"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B4832-FFE3-4E82-A392-D43BC347292E}" type="datetimeFigureOut">
              <a:rPr lang="en-US"/>
              <a:pPr>
                <a:defRPr/>
              </a:pPr>
              <a:t>10/14/24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2E5445-1320-4D0D-93BD-0147156D4263}"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53D47-22FF-496F-B59A-C971122A6271}" type="datetimeFigureOut">
              <a:rPr lang="en-US"/>
              <a:pPr>
                <a:defRPr/>
              </a:pPr>
              <a:t>10/14/24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74EF49-FAF0-4CEE-84C6-83C7A434270A}"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9A3B95C-0856-4670-9291-F1FBA3D4F20D}" type="datetimeFigureOut">
              <a:rPr lang="en-US"/>
              <a:pPr>
                <a:defRPr/>
              </a:pPr>
              <a:t>10/14/24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33A8F1-5D82-4526-8224-75D39447B7AC}"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EB86E0-7912-4098-8A66-3A7C2A50BAFC}" type="datetimeFigureOut">
              <a:rPr lang="en-US"/>
              <a:pPr>
                <a:defRPr/>
              </a:pPr>
              <a:t>10/14/24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9B1FB74-9099-4C6A-8766-1795F8260BED}"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E4EA31-07E6-4AC9-B7C6-448B40CC10F9}" type="datetimeFigureOut">
              <a:rPr lang="en-US"/>
              <a:pPr>
                <a:defRPr/>
              </a:pPr>
              <a:t>10/14/24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514080-2CDA-45A1-8C45-6A75CEFF7214}"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p>
        </p:txBody>
      </p:sp>
      <p:sp>
        <p:nvSpPr>
          <p:cNvPr id="3" name="Content Placeholder 2"/>
          <p:cNvSpPr>
            <a:spLocks noGrp="1"/>
          </p:cNvSpPr>
          <p:nvPr>
            <p:ph idx="1"/>
          </p:nvPr>
        </p:nvSpPr>
        <p:spPr/>
        <p:txBody>
          <a:bodyPr/>
          <a:lstStyle>
            <a:lvl1pPr>
              <a:buNone/>
              <a:defRPr/>
            </a:lvl1pPr>
            <a:lvl2pPr>
              <a:buNone/>
              <a:defRPr/>
            </a:lvl2pPr>
            <a:lvl3pPr>
              <a:buNone/>
              <a:defRPr/>
            </a:lvl3pPr>
          </a:lstStyle>
          <a:p>
            <a:pPr lvl="0"/>
            <a:r>
              <a:rPr lang="en-US"/>
              <a:t>Click to edit Master text styles</a:t>
            </a:r>
          </a:p>
          <a:p>
            <a:pPr lvl="1"/>
            <a:r>
              <a:rPr lang="en-US"/>
              <a:t>Second level</a:t>
            </a:r>
          </a:p>
          <a:p>
            <a:pPr lvl="2"/>
            <a:r>
              <a:rPr lang="en-US"/>
              <a:t>Third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A8E1A83-C97A-4F46-B8F9-53938963B329}" type="datetimeFigureOut">
              <a:rPr lang="en-US"/>
              <a:pPr>
                <a:defRPr/>
              </a:pPr>
              <a:t>10/14/24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4B8B382-1DAB-436B-BC45-86EE066EA808}"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buNone/>
              <a:defRPr sz="2800"/>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buNone/>
              <a:defRPr sz="2800"/>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3388" y="440310"/>
            <a:ext cx="6709166" cy="13255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buNone/>
              <a:defRPr sz="2400"/>
            </a:lvl1pPr>
            <a:lvl2pPr>
              <a:buNone/>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buNone/>
              <a:defRPr sz="2400"/>
            </a:lvl1pPr>
            <a:lvl2pPr>
              <a:buNone/>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asic%20with%20gree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828675" y="439738"/>
            <a:ext cx="6708775" cy="1325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28675" y="1919288"/>
            <a:ext cx="7858125" cy="420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AU"/>
          </a:p>
          <a:p>
            <a:pPr lvl="0"/>
            <a:r>
              <a:rPr lang="en-AU"/>
              <a:t>Click to edit Master text styles</a:t>
            </a:r>
          </a:p>
          <a:p>
            <a:pPr lvl="1"/>
            <a:r>
              <a:rPr lang="en-AU"/>
              <a:t>Second level</a:t>
            </a:r>
          </a:p>
          <a:p>
            <a:pPr lvl="2"/>
            <a:r>
              <a:rPr lang="en-AU"/>
              <a:t>Third level</a:t>
            </a:r>
          </a:p>
        </p:txBody>
      </p:sp>
      <p:sp>
        <p:nvSpPr>
          <p:cNvPr id="5" name="TextBox 4"/>
          <p:cNvSpPr txBox="1"/>
          <p:nvPr/>
        </p:nvSpPr>
        <p:spPr>
          <a:xfrm>
            <a:off x="4973638" y="6556375"/>
            <a:ext cx="3740150" cy="369888"/>
          </a:xfrm>
          <a:prstGeom prst="rect">
            <a:avLst/>
          </a:prstGeom>
          <a:noFill/>
        </p:spPr>
        <p:txBody>
          <a:bodyPr>
            <a:spAutoFit/>
          </a:bodyPr>
          <a:lstStyle/>
          <a:p>
            <a:pPr algn="ctr" fontAlgn="auto">
              <a:spcBef>
                <a:spcPts val="0"/>
              </a:spcBef>
              <a:spcAft>
                <a:spcPts val="0"/>
              </a:spcAft>
              <a:defRPr/>
            </a:pPr>
            <a:r>
              <a:rPr lang="en-AU">
                <a:solidFill>
                  <a:schemeClr val="bg1"/>
                </a:solidFill>
                <a:latin typeface="+mn-lt"/>
                <a:cs typeface="+mn-cs"/>
              </a:rPr>
              <a:t>Seriously Injured Child</a:t>
            </a:r>
          </a:p>
        </p:txBody>
      </p:sp>
    </p:spTree>
  </p:cSld>
  <p:clrMap bg1="lt1" tx1="dk1" bg2="lt2" tx2="dk2" accent1="accent1" accent2="accent2" accent3="accent3" accent4="accent4" accent5="accent5" accent6="accent6" hlink="hlink" folHlink="folHlink"/>
  <p:sldLayoutIdLst>
    <p:sldLayoutId id="2147483694" r:id="rId1"/>
    <p:sldLayoutId id="2147483683" r:id="rId2"/>
    <p:sldLayoutId id="2147483695" r:id="rId3"/>
    <p:sldLayoutId id="2147483684" r:id="rId4"/>
    <p:sldLayoutId id="2147483685" r:id="rId5"/>
    <p:sldLayoutId id="2147483686" r:id="rId6"/>
    <p:sldLayoutId id="2147483687" r:id="rId7"/>
    <p:sldLayoutId id="2147483688" r:id="rId8"/>
    <p:sldLayoutId id="2147483689" r:id="rId9"/>
    <p:sldLayoutId id="2147483702" r:id="rId10"/>
  </p:sldLayoutIdLst>
  <p:transition>
    <p:fade/>
  </p:transition>
  <p:txStyles>
    <p:titleStyle>
      <a:lvl1pPr algn="l" defTabSz="457200" rtl="0" fontAlgn="base">
        <a:spcBef>
          <a:spcPct val="0"/>
        </a:spcBef>
        <a:spcAft>
          <a:spcPct val="0"/>
        </a:spcAft>
        <a:defRPr sz="4800" kern="1200">
          <a:solidFill>
            <a:schemeClr val="tx1"/>
          </a:solidFill>
          <a:latin typeface="+mj-lt"/>
          <a:ea typeface="+mj-ea"/>
          <a:cs typeface="+mj-cs"/>
        </a:defRPr>
      </a:lvl1pPr>
      <a:lvl2pPr algn="l" defTabSz="457200" rtl="0" fontAlgn="base">
        <a:spcBef>
          <a:spcPct val="0"/>
        </a:spcBef>
        <a:spcAft>
          <a:spcPct val="0"/>
        </a:spcAft>
        <a:defRPr sz="4800">
          <a:solidFill>
            <a:schemeClr val="tx1"/>
          </a:solidFill>
          <a:latin typeface="Calibri" pitchFamily="34" charset="0"/>
        </a:defRPr>
      </a:lvl2pPr>
      <a:lvl3pPr algn="l" defTabSz="457200" rtl="0" fontAlgn="base">
        <a:spcBef>
          <a:spcPct val="0"/>
        </a:spcBef>
        <a:spcAft>
          <a:spcPct val="0"/>
        </a:spcAft>
        <a:defRPr sz="4800">
          <a:solidFill>
            <a:schemeClr val="tx1"/>
          </a:solidFill>
          <a:latin typeface="Calibri" pitchFamily="34" charset="0"/>
        </a:defRPr>
      </a:lvl3pPr>
      <a:lvl4pPr algn="l" defTabSz="457200" rtl="0" fontAlgn="base">
        <a:spcBef>
          <a:spcPct val="0"/>
        </a:spcBef>
        <a:spcAft>
          <a:spcPct val="0"/>
        </a:spcAft>
        <a:defRPr sz="4800">
          <a:solidFill>
            <a:schemeClr val="tx1"/>
          </a:solidFill>
          <a:latin typeface="Calibri" pitchFamily="34" charset="0"/>
        </a:defRPr>
      </a:lvl4pPr>
      <a:lvl5pPr algn="l" defTabSz="457200" rtl="0" fontAlgn="base">
        <a:spcBef>
          <a:spcPct val="0"/>
        </a:spcBef>
        <a:spcAft>
          <a:spcPct val="0"/>
        </a:spcAft>
        <a:defRPr sz="4800">
          <a:solidFill>
            <a:schemeClr val="tx1"/>
          </a:solidFill>
          <a:latin typeface="Calibri" pitchFamily="34" charset="0"/>
        </a:defRPr>
      </a:lvl5pPr>
      <a:lvl6pPr marL="457200" algn="l" defTabSz="457200" rtl="0" fontAlgn="base">
        <a:spcBef>
          <a:spcPct val="0"/>
        </a:spcBef>
        <a:spcAft>
          <a:spcPct val="0"/>
        </a:spcAft>
        <a:defRPr sz="4800">
          <a:solidFill>
            <a:schemeClr val="tx1"/>
          </a:solidFill>
          <a:latin typeface="Calibri" pitchFamily="34" charset="0"/>
        </a:defRPr>
      </a:lvl6pPr>
      <a:lvl7pPr marL="914400" algn="l" defTabSz="457200" rtl="0" fontAlgn="base">
        <a:spcBef>
          <a:spcPct val="0"/>
        </a:spcBef>
        <a:spcAft>
          <a:spcPct val="0"/>
        </a:spcAft>
        <a:defRPr sz="4800">
          <a:solidFill>
            <a:schemeClr val="tx1"/>
          </a:solidFill>
          <a:latin typeface="Calibri" pitchFamily="34" charset="0"/>
        </a:defRPr>
      </a:lvl7pPr>
      <a:lvl8pPr marL="1371600" algn="l" defTabSz="457200" rtl="0" fontAlgn="base">
        <a:spcBef>
          <a:spcPct val="0"/>
        </a:spcBef>
        <a:spcAft>
          <a:spcPct val="0"/>
        </a:spcAft>
        <a:defRPr sz="4800">
          <a:solidFill>
            <a:schemeClr val="tx1"/>
          </a:solidFill>
          <a:latin typeface="Calibri" pitchFamily="34" charset="0"/>
        </a:defRPr>
      </a:lvl8pPr>
      <a:lvl9pPr marL="1828800" algn="l"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asic%20just%20logo.jpg"/>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7011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0" r:id="rId4"/>
    <p:sldLayoutId id="2147483699" r:id="rId5"/>
    <p:sldLayoutId id="2147483691" r:id="rId6"/>
    <p:sldLayoutId id="2147483700" r:id="rId7"/>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Basic%20with%20green.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565150"/>
            <a:ext cx="69834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076" name="Text Placeholder 2"/>
          <p:cNvSpPr>
            <a:spLocks noGrp="1"/>
          </p:cNvSpPr>
          <p:nvPr>
            <p:ph type="body" idx="1"/>
          </p:nvPr>
        </p:nvSpPr>
        <p:spPr bwMode="auto">
          <a:xfrm>
            <a:off x="457200" y="1958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2" r:id="rId1"/>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B31101E-DE73-48C1-BC77-66AF3F66BC99}" type="datetimeFigureOut">
              <a:rPr lang="en-US"/>
              <a:pPr>
                <a:defRPr/>
              </a:pPr>
              <a:t>10/14/24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DB8EB8C-77D5-40B9-9A56-D752836EF3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701" r:id="rId2"/>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2.tiff"/><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6.jpeg"/><Relationship Id="rId4" Type="http://schemas.openxmlformats.org/officeDocument/2006/relationships/image" Target="../media/image16.jpeg"/><Relationship Id="rId9" Type="http://schemas.openxmlformats.org/officeDocument/2006/relationships/image" Target="../media/image20.tiff"/></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275" y="4527550"/>
            <a:ext cx="5927725" cy="2209800"/>
          </a:xfrm>
        </p:spPr>
        <p:txBody>
          <a:bodyPr rtlCol="0">
            <a:normAutofit fontScale="92500"/>
          </a:bodyPr>
          <a:lstStyle/>
          <a:p>
            <a:pPr fontAlgn="auto">
              <a:spcAft>
                <a:spcPts val="0"/>
              </a:spcAft>
              <a:buFont typeface="Arial"/>
              <a:buNone/>
              <a:defRPr/>
            </a:pPr>
            <a:r>
              <a:rPr lang="en-AU" sz="4800"/>
              <a:t>Review of the</a:t>
            </a:r>
          </a:p>
          <a:p>
            <a:pPr fontAlgn="auto">
              <a:spcAft>
                <a:spcPts val="0"/>
              </a:spcAft>
              <a:buFont typeface="Arial"/>
              <a:buNone/>
              <a:defRPr/>
            </a:pPr>
            <a:r>
              <a:rPr lang="en-AU" sz="5200"/>
              <a:t>Seriously Injured Child</a:t>
            </a:r>
          </a:p>
        </p:txBody>
      </p:sp>
      <p:pic>
        <p:nvPicPr>
          <p:cNvPr id="13315" name="Picture Placeholder 5" descr="Secondary survey hotspot.jpg"/>
          <p:cNvPicPr>
            <a:picLocks noGrp="1" noChangeAspect="1"/>
          </p:cNvPicPr>
          <p:nvPr>
            <p:ph type="pic" sz="quarter" idx="11"/>
          </p:nvPr>
        </p:nvPicPr>
        <p:blipFill>
          <a:blip r:embed="rId3"/>
          <a:srcRect l="5244" r="5244"/>
          <a:stretch>
            <a:fillRect/>
          </a:stretch>
        </p:blipFill>
        <p:spPr>
          <a:xfrm>
            <a:off x="-19050" y="1914525"/>
            <a:ext cx="3065463" cy="2305050"/>
          </a:xfrm>
        </p:spPr>
      </p:pic>
      <p:sp>
        <p:nvSpPr>
          <p:cNvPr id="2" name="TextBox 1">
            <a:extLst>
              <a:ext uri="{FF2B5EF4-FFF2-40B4-BE49-F238E27FC236}">
                <a16:creationId xmlns:a16="http://schemas.microsoft.com/office/drawing/2014/main" id="{A5780CFF-BD21-7E02-B932-02498E304042}"/>
              </a:ext>
            </a:extLst>
          </p:cNvPr>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latin typeface="+mn-lt"/>
              </a:rPr>
              <a:t>7</a:t>
            </a:r>
            <a:r>
              <a:rPr lang="en-AU" sz="4000" baseline="30000" dirty="0">
                <a:solidFill>
                  <a:schemeClr val="bg1"/>
                </a:solidFill>
                <a:latin typeface="+mn-lt"/>
              </a:rPr>
              <a:t>th</a:t>
            </a:r>
            <a:r>
              <a:rPr lang="en-AU" sz="4000" dirty="0">
                <a:solidFill>
                  <a:schemeClr val="bg1"/>
                </a:solidFill>
                <a:latin typeface="+mn-lt"/>
              </a:rPr>
              <a:t> edition</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other threats to life &amp; limb</a:t>
                      </a:r>
                    </a:p>
                    <a:p>
                      <a:pPr marL="0" indent="0" fontAlgn="auto">
                        <a:spcBef>
                          <a:spcPts val="0"/>
                        </a:spcBef>
                        <a:spcAft>
                          <a:spcPts val="0"/>
                        </a:spcAft>
                        <a:buFont typeface="Arial"/>
                        <a:buNone/>
                        <a:defRPr/>
                      </a:pPr>
                      <a:r>
                        <a:rPr lang="en-US" sz="1800">
                          <a:ea typeface="ＭＳ Ｐゴシック" pitchFamily="34" charset="-128"/>
                        </a:rPr>
                        <a:t>Extremities, exposure but maintain environment &amp; </a:t>
                      </a:r>
                      <a:r>
                        <a:rPr lang="en-US" sz="1800" err="1">
                          <a:ea typeface="ＭＳ Ｐゴシック" pitchFamily="34" charset="-128"/>
                        </a:rPr>
                        <a:t>euglycaemia</a:t>
                      </a:r>
                      <a:endParaRPr lang="en-US" sz="1800">
                        <a:ea typeface="ＭＳ Ｐゴシック" pitchFamily="34" charset="-128"/>
                      </a:endParaRPr>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Expedite definitive treatment, transfer</a:t>
                      </a:r>
                    </a:p>
                    <a:p>
                      <a:pPr marL="0" indent="0" fontAlgn="auto">
                        <a:spcBef>
                          <a:spcPts val="0"/>
                        </a:spcBef>
                        <a:spcAft>
                          <a:spcPts val="0"/>
                        </a:spcAft>
                        <a:buFont typeface="Arial"/>
                        <a:buNone/>
                        <a:defRPr/>
                      </a:pPr>
                      <a:r>
                        <a:rPr lang="en-GB" sz="1800">
                          <a:ea typeface="ＭＳ Ｐゴシック" pitchFamily="34" charset="-128"/>
                        </a:rPr>
                        <a:t>Limit suffering</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335765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28675" y="46038"/>
            <a:ext cx="6708775" cy="1325562"/>
          </a:xfrm>
        </p:spPr>
        <p:txBody>
          <a:bodyPr anchor="t"/>
          <a:lstStyle/>
          <a:p>
            <a:r>
              <a:rPr lang="en-GB" b="1">
                <a:ea typeface="ＭＳ Ｐゴシック" pitchFamily="34" charset="-128"/>
              </a:rPr>
              <a:t>Paul’s case</a:t>
            </a:r>
            <a:endParaRPr lang="en-US" b="1">
              <a:ea typeface="ＭＳ Ｐゴシック" pitchFamily="34" charset="-128"/>
            </a:endParaRPr>
          </a:p>
        </p:txBody>
      </p:sp>
      <p:sp>
        <p:nvSpPr>
          <p:cNvPr id="15363" name="Rectangle 3"/>
          <p:cNvSpPr>
            <a:spLocks noGrp="1" noChangeArrowheads="1"/>
          </p:cNvSpPr>
          <p:nvPr>
            <p:ph idx="1"/>
          </p:nvPr>
        </p:nvSpPr>
        <p:spPr>
          <a:xfrm>
            <a:off x="657225" y="1089880"/>
            <a:ext cx="7858125" cy="3741055"/>
          </a:xfrm>
        </p:spPr>
        <p:txBody>
          <a:bodyPr/>
          <a:lstStyle/>
          <a:p>
            <a:pPr marL="0" lvl="1" indent="0">
              <a:lnSpc>
                <a:spcPct val="120000"/>
              </a:lnSpc>
              <a:spcBef>
                <a:spcPct val="0"/>
              </a:spcBef>
            </a:pPr>
            <a:r>
              <a:rPr lang="en-GB" sz="2800">
                <a:ea typeface="ＭＳ Ｐゴシック" pitchFamily="34" charset="-128"/>
              </a:rPr>
              <a:t>Paul is a 13 year old boy (40kg) who was climbing a tree in his own garden, which overhung the street.  </a:t>
            </a:r>
          </a:p>
          <a:p>
            <a:pPr marL="0" indent="0">
              <a:lnSpc>
                <a:spcPct val="120000"/>
              </a:lnSpc>
              <a:spcBef>
                <a:spcPts val="1200"/>
              </a:spcBef>
            </a:pPr>
            <a:r>
              <a:rPr lang="en-GB" sz="2800">
                <a:ea typeface="ＭＳ Ｐゴシック" pitchFamily="34" charset="-128"/>
              </a:rPr>
              <a:t>His mother was out shopping and on her return, she found that he had </a:t>
            </a:r>
            <a:r>
              <a:rPr lang="en-GB" sz="2800" u="sng">
                <a:ea typeface="ＭＳ Ｐゴシック" pitchFamily="34" charset="-128"/>
              </a:rPr>
              <a:t>fallen from the tree</a:t>
            </a:r>
            <a:r>
              <a:rPr lang="en-GB" sz="2800">
                <a:ea typeface="ＭＳ Ｐゴシック" pitchFamily="34" charset="-128"/>
              </a:rPr>
              <a:t>, onto a low garden wall, and then onto the pavement. </a:t>
            </a:r>
          </a:p>
          <a:p>
            <a:pPr marL="0" indent="0">
              <a:lnSpc>
                <a:spcPct val="120000"/>
              </a:lnSpc>
              <a:spcBef>
                <a:spcPts val="1200"/>
              </a:spcBef>
            </a:pPr>
            <a:r>
              <a:rPr lang="en-GB" sz="2800">
                <a:ea typeface="ＭＳ Ｐゴシック" pitchFamily="34" charset="-128"/>
              </a:rPr>
              <a:t>He </a:t>
            </a:r>
            <a:r>
              <a:rPr lang="en-GB" sz="2800" u="sng">
                <a:ea typeface="ＭＳ Ｐゴシック" pitchFamily="34" charset="-128"/>
              </a:rPr>
              <a:t>could not stand up </a:t>
            </a:r>
            <a:r>
              <a:rPr lang="en-GB" sz="2800">
                <a:ea typeface="ＭＳ Ｐゴシック" pitchFamily="34" charset="-128"/>
              </a:rPr>
              <a:t>and she called an ambulance.</a:t>
            </a:r>
          </a:p>
          <a:p>
            <a:pPr marL="0" indent="0">
              <a:lnSpc>
                <a:spcPct val="120000"/>
              </a:lnSpc>
              <a:spcBef>
                <a:spcPts val="1200"/>
              </a:spcBef>
            </a:pPr>
            <a:endParaRPr lang="en-GB" sz="2600">
              <a:ea typeface="ＭＳ Ｐゴシック" pitchFamily="34" charset="-128"/>
            </a:endParaRPr>
          </a:p>
        </p:txBody>
      </p:sp>
      <p:pic>
        <p:nvPicPr>
          <p:cNvPr id="4" name="Picture 2" descr="C:\Users\Aurora Medical\Desktop\NSWAS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621084"/>
            <a:ext cx="4082902" cy="229407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29030" name="Rectangle 6"/>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5390" name="Text Box 24"/>
          <p:cNvSpPr txBox="1">
            <a:spLocks noChangeArrowheads="1"/>
          </p:cNvSpPr>
          <p:nvPr/>
        </p:nvSpPr>
        <p:spPr bwMode="auto">
          <a:xfrm>
            <a:off x="3724993" y="278098"/>
            <a:ext cx="5113337" cy="1739964"/>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lnSpc>
                <a:spcPct val="80000"/>
              </a:lnSpc>
              <a:spcBef>
                <a:spcPts val="0"/>
              </a:spcBef>
              <a:spcAft>
                <a:spcPts val="0"/>
              </a:spcAft>
              <a:defRPr/>
            </a:pPr>
            <a:r>
              <a:rPr lang="en-GB" sz="4400" b="1">
                <a:latin typeface="+mj-lt"/>
              </a:rPr>
              <a:t>Activity 2:</a:t>
            </a:r>
          </a:p>
          <a:p>
            <a:pPr algn="l" eaLnBrk="1" fontAlgn="auto" hangingPunct="1">
              <a:lnSpc>
                <a:spcPct val="80000"/>
              </a:lnSpc>
              <a:spcBef>
                <a:spcPts val="0"/>
              </a:spcBef>
              <a:spcAft>
                <a:spcPts val="0"/>
              </a:spcAft>
              <a:defRPr/>
            </a:pPr>
            <a:r>
              <a:rPr lang="en-GB" sz="4400" b="1">
                <a:latin typeface="+mj-lt"/>
              </a:rPr>
              <a:t>En route</a:t>
            </a:r>
          </a:p>
          <a:p>
            <a:pPr algn="l" eaLnBrk="1" fontAlgn="auto" hangingPunct="1">
              <a:lnSpc>
                <a:spcPct val="80000"/>
              </a:lnSpc>
              <a:spcBef>
                <a:spcPts val="0"/>
              </a:spcBef>
              <a:spcAft>
                <a:spcPts val="0"/>
              </a:spcAft>
              <a:defRPr/>
            </a:pPr>
            <a:r>
              <a:rPr lang="en-GB" sz="4400" b="1">
                <a:latin typeface="+mj-lt"/>
              </a:rPr>
              <a:t>Paul 13yo, 40Kg</a:t>
            </a:r>
          </a:p>
        </p:txBody>
      </p:sp>
      <p:sp>
        <p:nvSpPr>
          <p:cNvPr id="129049" name="Text Box 25"/>
          <p:cNvSpPr txBox="1">
            <a:spLocks noChangeArrowheads="1"/>
          </p:cNvSpPr>
          <p:nvPr/>
        </p:nvSpPr>
        <p:spPr bwMode="auto">
          <a:xfrm>
            <a:off x="3724993" y="2068434"/>
            <a:ext cx="5371382" cy="4491101"/>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a:lnSpc>
                <a:spcPct val="110000"/>
              </a:lnSpc>
              <a:spcBef>
                <a:spcPts val="1200"/>
              </a:spcBef>
            </a:pPr>
            <a:r>
              <a:rPr lang="en-GB">
                <a:latin typeface="+mn-lt"/>
                <a:ea typeface="ＭＳ Ｐゴシック" pitchFamily="34" charset="-128"/>
              </a:rPr>
              <a:t>In pain, bruised left forehead</a:t>
            </a:r>
          </a:p>
          <a:p>
            <a:pPr algn="l">
              <a:lnSpc>
                <a:spcPct val="110000"/>
              </a:lnSpc>
              <a:spcBef>
                <a:spcPts val="1200"/>
              </a:spcBef>
            </a:pPr>
            <a:r>
              <a:rPr lang="en-GB">
                <a:latin typeface="+mn-lt"/>
                <a:ea typeface="ＭＳ Ｐゴシック" pitchFamily="34" charset="-128"/>
              </a:rPr>
              <a:t>with left chest and abdominal pain</a:t>
            </a:r>
          </a:p>
          <a:p>
            <a:pPr algn="l">
              <a:lnSpc>
                <a:spcPct val="110000"/>
              </a:lnSpc>
              <a:spcBef>
                <a:spcPts val="1200"/>
              </a:spcBef>
            </a:pPr>
            <a:r>
              <a:rPr lang="en-GB">
                <a:latin typeface="+mn-lt"/>
                <a:ea typeface="ＭＳ Ｐゴシック" pitchFamily="34" charset="-128"/>
              </a:rPr>
              <a:t>RR ~38/min, Sp0</a:t>
            </a:r>
            <a:r>
              <a:rPr lang="en-GB" baseline="-25000">
                <a:latin typeface="+mn-lt"/>
                <a:ea typeface="ＭＳ Ｐゴシック" pitchFamily="34" charset="-128"/>
              </a:rPr>
              <a:t>2</a:t>
            </a:r>
            <a:r>
              <a:rPr lang="en-GB">
                <a:latin typeface="+mn-lt"/>
                <a:ea typeface="ＭＳ Ｐゴシック" pitchFamily="34" charset="-128"/>
              </a:rPr>
              <a:t> 98%</a:t>
            </a:r>
          </a:p>
          <a:p>
            <a:pPr algn="l">
              <a:lnSpc>
                <a:spcPct val="110000"/>
              </a:lnSpc>
              <a:spcBef>
                <a:spcPts val="1200"/>
              </a:spcBef>
            </a:pPr>
            <a:r>
              <a:rPr lang="en-GB">
                <a:latin typeface="+mn-lt"/>
                <a:ea typeface="ＭＳ Ｐゴシック" pitchFamily="34" charset="-128"/>
              </a:rPr>
              <a:t>HR 140/min, BP 140/75</a:t>
            </a:r>
          </a:p>
          <a:p>
            <a:pPr algn="l">
              <a:lnSpc>
                <a:spcPct val="110000"/>
              </a:lnSpc>
              <a:spcBef>
                <a:spcPts val="1200"/>
              </a:spcBef>
            </a:pPr>
            <a:r>
              <a:rPr lang="en-GB">
                <a:latin typeface="+mn-lt"/>
                <a:ea typeface="ＭＳ Ｐゴシック" pitchFamily="34" charset="-128"/>
              </a:rPr>
              <a:t>CRT 3 sec, GCS 14, given IN fentanyl</a:t>
            </a:r>
          </a:p>
          <a:p>
            <a:pPr algn="l">
              <a:lnSpc>
                <a:spcPct val="110000"/>
              </a:lnSpc>
              <a:spcBef>
                <a:spcPts val="1200"/>
              </a:spcBef>
            </a:pPr>
            <a:r>
              <a:rPr lang="en-GB" sz="3200" i="1">
                <a:latin typeface="+mn-lt"/>
                <a:ea typeface="ＭＳ Ｐゴシック" pitchFamily="34" charset="-128"/>
              </a:rPr>
              <a:t>What preparation is needed to address his potential injuries? </a:t>
            </a:r>
            <a:br>
              <a:rPr lang="en-GB" sz="3200" i="1">
                <a:latin typeface="+mn-lt"/>
                <a:ea typeface="ＭＳ Ｐゴシック" pitchFamily="34" charset="-128"/>
              </a:rPr>
            </a:br>
            <a:r>
              <a:rPr lang="en-GB" sz="3200" i="1">
                <a:latin typeface="+mn-lt"/>
                <a:ea typeface="ＭＳ Ｐゴシック" pitchFamily="34" charset="-128"/>
              </a:rPr>
              <a:t>6</a:t>
            </a:r>
            <a:r>
              <a:rPr lang="en-GB" i="1">
                <a:latin typeface="+mn-lt"/>
                <a:ea typeface="ＭＳ Ｐゴシック" pitchFamily="34" charset="-128"/>
              </a:rPr>
              <a:t> mins</a:t>
            </a:r>
          </a:p>
        </p:txBody>
      </p:sp>
      <p:pic>
        <p:nvPicPr>
          <p:cNvPr id="16416" name="Picture 7" descr="C-spine hotspo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6088" y="24826"/>
            <a:ext cx="2990398" cy="2018636"/>
          </a:xfrm>
          <a:prstGeom prst="rect">
            <a:avLst/>
          </a:prstGeom>
          <a:noFill/>
          <a:ln w="9525">
            <a:noFill/>
            <a:miter lim="800000"/>
            <a:headEnd/>
            <a:tailEnd/>
          </a:ln>
        </p:spPr>
      </p:pic>
      <p:graphicFrame>
        <p:nvGraphicFramePr>
          <p:cNvPr id="8" name="Group 123"/>
          <p:cNvGraphicFramePr>
            <a:graphicFrameLocks noGrp="1"/>
          </p:cNvGraphicFramePr>
          <p:nvPr/>
        </p:nvGraphicFramePr>
        <p:xfrm>
          <a:off x="446088" y="2247656"/>
          <a:ext cx="3024187" cy="4493195"/>
        </p:xfrm>
        <a:graphic>
          <a:graphicData uri="http://schemas.openxmlformats.org/drawingml/2006/table">
            <a:tbl>
              <a:tblPr/>
              <a:tblGrid>
                <a:gridCol w="1152525">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692117">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4000" b="1" i="0" u="none" strike="noStrike" cap="none" normalizeH="0" baseline="0">
                          <a:ln>
                            <a:noFill/>
                          </a:ln>
                          <a:solidFill>
                            <a:schemeClr val="bg1"/>
                          </a:solidFill>
                          <a:effectLst/>
                          <a:latin typeface="+mj-lt"/>
                        </a:rPr>
                        <a:t>Prep</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8329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Rx</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702865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endParaRPr lang="en-AU"/>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endParaRPr lang="en-AU"/>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199692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endParaRPr lang="en-AU"/>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411067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a:ea typeface="ＭＳ Ｐゴシック" pitchFamily="34" charset="-128"/>
                        </a:rPr>
                        <a:t>IVC x2, warmed IV crystalloid 10 mL/kg +/- 10 mL/kg O -ve blood, tranexamic</a:t>
                      </a:r>
                      <a:r>
                        <a:rPr lang="en-AU" sz="2000" baseline="0">
                          <a:ea typeface="ＭＳ Ｐゴシック" pitchFamily="34" charset="-128"/>
                        </a:rPr>
                        <a:t> acid, massive transfusion protocol, ?FAST, pelvic X-ray</a:t>
                      </a:r>
                      <a:endParaRPr lang="en-US" sz="200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6105307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a:ea typeface="ＭＳ Ｐゴシック" pitchFamily="34" charset="-128"/>
                        </a:rPr>
                        <a:t>IVC x2, warmed IV crystalloid 10 mL/kg +/- 10 mL/kg O-ve blood, tranexamic</a:t>
                      </a:r>
                      <a:r>
                        <a:rPr lang="en-AU" sz="2000" baseline="0">
                          <a:ea typeface="ＭＳ Ｐゴシック" pitchFamily="34" charset="-128"/>
                        </a:rPr>
                        <a:t> acid, massive transfusion protocol, ?FAST, pelvic X-ray</a:t>
                      </a:r>
                      <a:endParaRPr lang="en-US" sz="200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7640496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nvGraphicFramePr>
        <p:xfrm>
          <a:off x="522288" y="1397000"/>
          <a:ext cx="8411960" cy="5218602"/>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dirty="0">
                          <a:ea typeface="ＭＳ Ｐゴシック" pitchFamily="34" charset="-128"/>
                        </a:rPr>
                        <a:t>IVC x2, warmed IV crystalloid 10 mL/kg +/- 10 mL/kg O-ve blood, tranexamic</a:t>
                      </a:r>
                      <a:r>
                        <a:rPr lang="en-AU" sz="2000" baseline="0" dirty="0">
                          <a:ea typeface="ＭＳ Ｐゴシック" pitchFamily="34" charset="-128"/>
                        </a:rPr>
                        <a:t> acid, massive transfusion protocol, ?FAST, pelvic X-ray</a:t>
                      </a:r>
                      <a:endParaRPr lang="en-US" sz="2000" dirty="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pPr marL="0" indent="0">
                        <a:lnSpc>
                          <a:spcPct val="90000"/>
                        </a:lnSpc>
                        <a:spcBef>
                          <a:spcPct val="0"/>
                        </a:spcBef>
                      </a:pPr>
                      <a:r>
                        <a:rPr lang="en-AU" sz="2000">
                          <a:ea typeface="ＭＳ Ｐゴシック" pitchFamily="34" charset="-128"/>
                        </a:rPr>
                        <a:t>Extremity review, exposure – log roll to assess posterior and thoracolumbar spine</a:t>
                      </a:r>
                    </a:p>
                    <a:p>
                      <a:pPr marL="0" indent="0">
                        <a:lnSpc>
                          <a:spcPct val="90000"/>
                        </a:lnSpc>
                        <a:spcBef>
                          <a:spcPct val="0"/>
                        </a:spcBef>
                      </a:pPr>
                      <a:r>
                        <a:rPr lang="en-US" sz="2000">
                          <a:ea typeface="ＭＳ Ｐゴシック" pitchFamily="34" charset="-128"/>
                        </a:rPr>
                        <a:t>Environment </a:t>
                      </a:r>
                      <a:r>
                        <a:rPr lang="en-AU" sz="2000">
                          <a:ea typeface="ＭＳ Ｐゴシック" pitchFamily="34" charset="-128"/>
                        </a:rPr>
                        <a:t>–</a:t>
                      </a:r>
                      <a:r>
                        <a:rPr lang="en-US" sz="2000">
                          <a:ea typeface="ＭＳ Ｐゴシック" pitchFamily="34" charset="-128"/>
                        </a:rPr>
                        <a:t> keep warm &amp; check BGL</a:t>
                      </a:r>
                      <a:endParaRPr lang="en-AU" sz="2000">
                        <a:ea typeface="ＭＳ Ｐゴシック" pitchFamily="34" charset="-128"/>
                      </a:endParaRPr>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20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388461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nvGraphicFramePr>
        <p:xfrm>
          <a:off x="522288" y="1397000"/>
          <a:ext cx="8411960" cy="5218602"/>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dirty="0">
                          <a:ea typeface="ＭＳ Ｐゴシック" pitchFamily="34" charset="-128"/>
                        </a:rPr>
                        <a:t>IVC x2, warmed IV crystalloid 10 mL/kg +/- 10 mL/kg O-ve blood, tranexamic</a:t>
                      </a:r>
                      <a:r>
                        <a:rPr lang="en-AU" sz="2000" baseline="0" dirty="0">
                          <a:ea typeface="ＭＳ Ｐゴシック" pitchFamily="34" charset="-128"/>
                        </a:rPr>
                        <a:t> acid, massive transfusion protocol, ?FAST, pelvic X-ray</a:t>
                      </a:r>
                      <a:endParaRPr lang="en-US" sz="2000" dirty="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pPr marL="0" indent="0">
                        <a:lnSpc>
                          <a:spcPct val="90000"/>
                        </a:lnSpc>
                        <a:spcBef>
                          <a:spcPct val="0"/>
                        </a:spcBef>
                      </a:pPr>
                      <a:r>
                        <a:rPr lang="en-AU" sz="2000">
                          <a:ea typeface="ＭＳ Ｐゴシック" pitchFamily="34" charset="-128"/>
                        </a:rPr>
                        <a:t>Extremity review, exposure – log roll to assess posterior and thoracolumbar spine</a:t>
                      </a:r>
                    </a:p>
                    <a:p>
                      <a:pPr marL="0" indent="0">
                        <a:lnSpc>
                          <a:spcPct val="90000"/>
                        </a:lnSpc>
                        <a:spcBef>
                          <a:spcPct val="0"/>
                        </a:spcBef>
                      </a:pPr>
                      <a:r>
                        <a:rPr lang="en-US" sz="2000">
                          <a:ea typeface="ＭＳ Ｐゴシック" pitchFamily="34" charset="-128"/>
                        </a:rPr>
                        <a:t>Environment </a:t>
                      </a:r>
                      <a:r>
                        <a:rPr lang="en-AU" sz="2000">
                          <a:ea typeface="ＭＳ Ｐゴシック" pitchFamily="34" charset="-128"/>
                        </a:rPr>
                        <a:t>–</a:t>
                      </a:r>
                      <a:r>
                        <a:rPr lang="en-US" sz="2000">
                          <a:ea typeface="ＭＳ Ｐゴシック" pitchFamily="34" charset="-128"/>
                        </a:rPr>
                        <a:t> keep warm &amp; check BGL</a:t>
                      </a:r>
                      <a:endParaRPr lang="en-AU" sz="2000">
                        <a:ea typeface="ＭＳ Ｐゴシック" pitchFamily="34" charset="-128"/>
                      </a:endParaRPr>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a typeface="ＭＳ Ｐゴシック" pitchFamily="34" charset="-128"/>
                        </a:rPr>
                        <a:t>Trauma page, blood, trauma imaging, consider analgesia, O-ve blood, Notify surgeon, anaesthetist, telemedicine, inter-facility transfer?</a:t>
                      </a:r>
                      <a:endParaRPr lang="en-AU" sz="20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0028484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677295" y="146743"/>
            <a:ext cx="5064125" cy="1077218"/>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3200" b="1">
                <a:latin typeface="+mj-lt"/>
                <a:cs typeface="+mn-cs"/>
              </a:rPr>
              <a:t>Activity 3:</a:t>
            </a:r>
            <a:br>
              <a:rPr lang="en-GB" sz="3200" b="1">
                <a:latin typeface="+mj-lt"/>
                <a:cs typeface="+mn-cs"/>
              </a:rPr>
            </a:br>
            <a:r>
              <a:rPr lang="en-GB" sz="3200" b="1">
                <a:latin typeface="+mj-lt"/>
                <a:cs typeface="+mn-cs"/>
              </a:rPr>
              <a:t>Progress on arrival (7min)</a:t>
            </a:r>
          </a:p>
        </p:txBody>
      </p:sp>
      <p:graphicFrame>
        <p:nvGraphicFramePr>
          <p:cNvPr id="2" name="Table 1"/>
          <p:cNvGraphicFramePr>
            <a:graphicFrameLocks noGrp="1"/>
          </p:cNvGraphicFramePr>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Nil</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2" name="Group 123">
            <a:extLst>
              <a:ext uri="{FF2B5EF4-FFF2-40B4-BE49-F238E27FC236}">
                <a16:creationId xmlns:a16="http://schemas.microsoft.com/office/drawing/2014/main" id="{4937E861-D5F9-7B43-8F0E-3C8DF9FA64A3}"/>
              </a:ext>
            </a:extLst>
          </p:cNvPr>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3" name="Table 12">
            <a:extLst>
              <a:ext uri="{FF2B5EF4-FFF2-40B4-BE49-F238E27FC236}">
                <a16:creationId xmlns:a16="http://schemas.microsoft.com/office/drawing/2014/main" id="{A0242FE4-5634-CE4F-AD40-057A4FDC5AB0}"/>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4" name="Picture 13" descr="C-spine hotspot.jpg">
            <a:extLst>
              <a:ext uri="{FF2B5EF4-FFF2-40B4-BE49-F238E27FC236}">
                <a16:creationId xmlns:a16="http://schemas.microsoft.com/office/drawing/2014/main" id="{EE781D0F-093F-0040-8692-33263A51C5D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34865893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ChangeArrowheads="1"/>
          </p:cNvSpPr>
          <p:nvPr/>
        </p:nvSpPr>
        <p:spPr bwMode="auto">
          <a:xfrm flipV="1">
            <a:off x="8261350" y="5794375"/>
            <a:ext cx="622300" cy="790575"/>
          </a:xfrm>
          <a:prstGeom prst="rect">
            <a:avLst/>
          </a:prstGeom>
          <a:noFill/>
          <a:ln>
            <a:noFill/>
          </a:ln>
        </p:spPr>
        <p:txBody>
          <a:bodyPr wrap="none" anchor="ctr"/>
          <a:lstStyle/>
          <a:p>
            <a:pPr algn="ctr" fontAlgn="auto">
              <a:spcBef>
                <a:spcPts val="0"/>
              </a:spcBef>
              <a:spcAft>
                <a:spcPts val="0"/>
              </a:spcAft>
              <a:defRPr/>
            </a:pPr>
            <a:endParaRPr lang="en-GB">
              <a:latin typeface="+mj-lt"/>
              <a:cs typeface="+mn-cs"/>
            </a:endParaRPr>
          </a:p>
        </p:txBody>
      </p:sp>
      <p:sp>
        <p:nvSpPr>
          <p:cNvPr id="14339" name="Title 4"/>
          <p:cNvSpPr>
            <a:spLocks noGrp="1"/>
          </p:cNvSpPr>
          <p:nvPr>
            <p:ph type="title"/>
          </p:nvPr>
        </p:nvSpPr>
        <p:spPr>
          <a:xfrm>
            <a:off x="828675" y="427038"/>
            <a:ext cx="6708775" cy="1325562"/>
          </a:xfrm>
        </p:spPr>
        <p:txBody>
          <a:bodyPr anchor="t"/>
          <a:lstStyle/>
          <a:p>
            <a:r>
              <a:rPr lang="en-GB" b="1">
                <a:ea typeface="ＭＳ Ｐゴシック" pitchFamily="34" charset="-128"/>
              </a:rPr>
              <a:t>Learning outcomes</a:t>
            </a:r>
          </a:p>
        </p:txBody>
      </p:sp>
      <p:sp>
        <p:nvSpPr>
          <p:cNvPr id="14340" name="Rectangle 2054"/>
          <p:cNvSpPr>
            <a:spLocks noGrp="1" noChangeArrowheads="1"/>
          </p:cNvSpPr>
          <p:nvPr>
            <p:ph idx="1"/>
          </p:nvPr>
        </p:nvSpPr>
        <p:spPr>
          <a:xfrm>
            <a:off x="403225" y="1785938"/>
            <a:ext cx="7858125" cy="4206875"/>
          </a:xfrm>
        </p:spPr>
        <p:txBody>
          <a:bodyPr/>
          <a:lstStyle/>
          <a:p>
            <a:r>
              <a:rPr lang="en-US" sz="3200">
                <a:ea typeface="ＭＳ Ｐゴシック" pitchFamily="34" charset="-128"/>
              </a:rPr>
              <a:t>Demonstrate an understanding of:</a:t>
            </a:r>
          </a:p>
          <a:p>
            <a:pPr marL="171450" lvl="1" indent="0"/>
            <a:endParaRPr lang="en-US">
              <a:ea typeface="ＭＳ Ｐゴシック" pitchFamily="34" charset="-128"/>
              <a:cs typeface="Arial" pitchFamily="34" charset="0"/>
            </a:endParaRPr>
          </a:p>
          <a:p>
            <a:pPr marL="171450" lvl="1" indent="0"/>
            <a:r>
              <a:rPr lang="en-US">
                <a:ea typeface="ＭＳ Ｐゴシック" pitchFamily="34" charset="-128"/>
                <a:cs typeface="Arial" pitchFamily="34" charset="0"/>
              </a:rPr>
              <a:t>the </a:t>
            </a:r>
            <a:r>
              <a:rPr lang="en-US" b="1">
                <a:ea typeface="ＭＳ Ｐゴシック" pitchFamily="34" charset="-128"/>
                <a:cs typeface="Arial" pitchFamily="34" charset="0"/>
              </a:rPr>
              <a:t>structured approach </a:t>
            </a:r>
            <a:r>
              <a:rPr lang="en-US">
                <a:ea typeface="ＭＳ Ｐゴシック" pitchFamily="34" charset="-128"/>
                <a:cs typeface="Arial" pitchFamily="34" charset="0"/>
              </a:rPr>
              <a:t>to the seriously </a:t>
            </a:r>
            <a:r>
              <a:rPr lang="en-US" b="1">
                <a:ea typeface="ＭＳ Ｐゴシック" pitchFamily="34" charset="-128"/>
                <a:cs typeface="Arial" pitchFamily="34" charset="0"/>
              </a:rPr>
              <a:t>injured</a:t>
            </a:r>
            <a:r>
              <a:rPr lang="en-US">
                <a:ea typeface="ＭＳ Ｐゴシック" pitchFamily="34" charset="-128"/>
                <a:cs typeface="Arial" pitchFamily="34" charset="0"/>
              </a:rPr>
              <a:t> child</a:t>
            </a:r>
          </a:p>
          <a:p>
            <a:pPr marL="171450" lvl="1" indent="0"/>
            <a:endParaRPr lang="en-US">
              <a:ea typeface="ＭＳ Ｐゴシック" pitchFamily="34" charset="-128"/>
              <a:cs typeface="Arial" pitchFamily="34" charset="0"/>
            </a:endParaRPr>
          </a:p>
          <a:p>
            <a:pPr marL="171450" lvl="1" indent="0"/>
            <a:r>
              <a:rPr lang="en-US">
                <a:ea typeface="ＭＳ Ｐゴシック" pitchFamily="34" charset="-128"/>
                <a:cs typeface="Arial" pitchFamily="34" charset="0"/>
              </a:rPr>
              <a:t>the identification and treatment of</a:t>
            </a:r>
            <a:r>
              <a:rPr lang="en-US" b="1">
                <a:ea typeface="ＭＳ Ｐゴシック" pitchFamily="34" charset="-128"/>
                <a:cs typeface="Arial" pitchFamily="34" charset="0"/>
              </a:rPr>
              <a:t> life-threatening injuries </a:t>
            </a:r>
            <a:r>
              <a:rPr lang="en-US">
                <a:ea typeface="ＭＳ Ｐゴシック" pitchFamily="34" charset="-128"/>
                <a:cs typeface="Arial" pitchFamily="34" charset="0"/>
              </a:rPr>
              <a:t>in a child</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623530" y="120045"/>
            <a:ext cx="5520469" cy="1569660"/>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3200" b="1">
                <a:latin typeface="+mj-lt"/>
                <a:cs typeface="+mn-cs"/>
              </a:rPr>
              <a:t>Activity 3:</a:t>
            </a:r>
          </a:p>
          <a:p>
            <a:pPr algn="l" eaLnBrk="1" fontAlgn="auto" hangingPunct="1">
              <a:spcBef>
                <a:spcPts val="0"/>
              </a:spcBef>
              <a:spcAft>
                <a:spcPts val="0"/>
              </a:spcAft>
              <a:defRPr/>
            </a:pPr>
            <a:r>
              <a:rPr lang="en-GB" sz="3200" b="1">
                <a:latin typeface="+mj-lt"/>
                <a:cs typeface="+mn-cs"/>
              </a:rPr>
              <a:t>What are the diagnoses</a:t>
            </a:r>
          </a:p>
          <a:p>
            <a:pPr algn="l" eaLnBrk="1" fontAlgn="auto" hangingPunct="1">
              <a:spcBef>
                <a:spcPts val="0"/>
              </a:spcBef>
              <a:spcAft>
                <a:spcPts val="0"/>
              </a:spcAft>
              <a:defRPr/>
            </a:pPr>
            <a:r>
              <a:rPr lang="en-GB" sz="3200" b="1">
                <a:latin typeface="+mj-lt"/>
                <a:cs typeface="+mn-cs"/>
              </a:rPr>
              <a:t> and treatment/investigations?</a:t>
            </a:r>
          </a:p>
        </p:txBody>
      </p:sp>
      <p:graphicFrame>
        <p:nvGraphicFramePr>
          <p:cNvPr id="9" name="Group 123"/>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2" name="Table 1"/>
          <p:cNvGraphicFramePr>
            <a:graphicFrameLocks noGrp="1"/>
          </p:cNvGraphicFramePr>
          <p:nvPr/>
        </p:nvGraphicFramePr>
        <p:xfrm>
          <a:off x="3776787" y="1711569"/>
          <a:ext cx="5064126" cy="482049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494235">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Nil</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7A8E333B-7FB5-C341-B4C0-3940F5D944D3}"/>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1" name="Picture 10" descr="C-spine hotspot.jpg">
            <a:extLst>
              <a:ext uri="{FF2B5EF4-FFF2-40B4-BE49-F238E27FC236}">
                <a16:creationId xmlns:a16="http://schemas.microsoft.com/office/drawing/2014/main" id="{8CFC69CA-0E2F-B54A-A9A7-6FFFBE2DB6C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38190343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7" y="372751"/>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A</a:t>
            </a:r>
          </a:p>
        </p:txBody>
      </p:sp>
      <p:graphicFrame>
        <p:nvGraphicFramePr>
          <p:cNvPr id="9" name="Table 8"/>
          <p:cNvGraphicFramePr>
            <a:graphicFrameLocks noGrp="1"/>
          </p:cNvGraphicFramePr>
          <p:nvPr/>
        </p:nvGraphicFramePr>
        <p:xfrm>
          <a:off x="3776787" y="1579418"/>
          <a:ext cx="5064126" cy="4972010"/>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14492">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14492">
                <a:tc>
                  <a:txBody>
                    <a:bodyPr/>
                    <a:lstStyle/>
                    <a:p>
                      <a:pPr algn="ctr"/>
                      <a:r>
                        <a:rPr lang="en-US" sz="2800" b="1"/>
                        <a:t>A</a:t>
                      </a:r>
                    </a:p>
                  </a:txBody>
                  <a:tcPr/>
                </a:tc>
                <a:tc>
                  <a:txBody>
                    <a:bodyPr/>
                    <a:lstStyle/>
                    <a:p>
                      <a:r>
                        <a:rPr lang="en-GB" sz="1800" b="1">
                          <a:latin typeface="+mn-lt"/>
                          <a:cs typeface="+mn-cs"/>
                        </a:rPr>
                        <a:t>groaning, gurgling secretions</a:t>
                      </a:r>
                      <a:endParaRPr lang="en-US" sz="1800" b="1"/>
                    </a:p>
                  </a:txBody>
                  <a:tcPr/>
                </a:tc>
                <a:extLst>
                  <a:ext uri="{0D108BD9-81ED-4DB2-BD59-A6C34878D82A}">
                    <a16:rowId xmlns:a16="http://schemas.microsoft.com/office/drawing/2014/main" val="10001"/>
                  </a:ext>
                </a:extLst>
              </a:tr>
              <a:tr h="1035375">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5375">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14492">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14492">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pic>
        <p:nvPicPr>
          <p:cNvPr id="11" name="Picture 10" descr="C-spine hotspot.jpg">
            <a:extLst>
              <a:ext uri="{FF2B5EF4-FFF2-40B4-BE49-F238E27FC236}">
                <a16:creationId xmlns:a16="http://schemas.microsoft.com/office/drawing/2014/main" id="{DBC228AB-165D-489C-87F5-5BC7F2EEC8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graphicFrame>
        <p:nvGraphicFramePr>
          <p:cNvPr id="15" name="Group 123">
            <a:extLst>
              <a:ext uri="{FF2B5EF4-FFF2-40B4-BE49-F238E27FC236}">
                <a16:creationId xmlns:a16="http://schemas.microsoft.com/office/drawing/2014/main" id="{D7186DFD-CF8E-D541-ACA3-90CD08256CF0}"/>
              </a:ext>
            </a:extLst>
          </p:cNvPr>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6" name="Table 15">
            <a:extLst>
              <a:ext uri="{FF2B5EF4-FFF2-40B4-BE49-F238E27FC236}">
                <a16:creationId xmlns:a16="http://schemas.microsoft.com/office/drawing/2014/main" id="{11B63E8E-6BF6-2843-A07A-15F9B3E8164C}"/>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spTree>
    <p:extLst>
      <p:ext uri="{BB962C8B-B14F-4D97-AF65-F5344CB8AC3E}">
        <p14:creationId xmlns:p14="http://schemas.microsoft.com/office/powerpoint/2010/main" val="122020588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3" name="Table 2"/>
          <p:cNvGraphicFramePr>
            <a:graphicFrameLocks noGrp="1"/>
          </p:cNvGraphicFramePr>
          <p:nvPr/>
        </p:nvGraphicFramePr>
        <p:xfrm>
          <a:off x="620712" y="1396996"/>
          <a:ext cx="8200158" cy="529776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b="1"/>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1" kern="1200">
                          <a:solidFill>
                            <a:schemeClr val="dk1"/>
                          </a:solidFill>
                          <a:latin typeface="+mn-lt"/>
                          <a:ea typeface="ＭＳ Ｐゴシック" pitchFamily="34" charset="-128"/>
                          <a:cs typeface="+mn-cs"/>
                        </a:rPr>
                        <a:t>Airway threatened, may become obstructed secondary to diminished LOC (closed head</a:t>
                      </a:r>
                      <a:r>
                        <a:rPr lang="en-GB" sz="2400" b="1" kern="1200" baseline="0">
                          <a:solidFill>
                            <a:schemeClr val="dk1"/>
                          </a:solidFill>
                          <a:latin typeface="+mn-lt"/>
                          <a:ea typeface="ＭＳ Ｐゴシック" pitchFamily="34" charset="-128"/>
                          <a:cs typeface="+mn-cs"/>
                        </a:rPr>
                        <a:t> injury</a:t>
                      </a:r>
                      <a:r>
                        <a:rPr lang="en-GB" sz="2400" b="1" kern="1200">
                          <a:solidFill>
                            <a:schemeClr val="dk1"/>
                          </a:solidFill>
                          <a:latin typeface="+mn-lt"/>
                          <a:ea typeface="ＭＳ Ｐゴシック" pitchFamily="34" charset="-128"/>
                          <a:cs typeface="+mn-cs"/>
                        </a:rPr>
                        <a:t>, opiates, shock)</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491947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34829" y="308425"/>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nvGraphicFramePr>
        <p:xfrm>
          <a:off x="620712" y="1396996"/>
          <a:ext cx="8200158" cy="493200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b="1"/>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kern="1200" cap="none" normalizeH="0" baseline="0">
                          <a:ln>
                            <a:noFill/>
                          </a:ln>
                          <a:solidFill>
                            <a:schemeClr val="tx1"/>
                          </a:solidFill>
                          <a:effectLst/>
                          <a:latin typeface="+mn-lt"/>
                          <a:ea typeface="+mn-ea"/>
                          <a:cs typeface="+mn-cs"/>
                        </a:rPr>
                        <a:t>HFO NRB, suction, OPA ? NPA maintain </a:t>
                      </a:r>
                      <a:r>
                        <a:rPr kumimoji="0" lang="en-GB" sz="2400" b="1" i="0" u="none" strike="noStrike" kern="1200" cap="none" normalizeH="0" baseline="0" err="1">
                          <a:ln>
                            <a:noFill/>
                          </a:ln>
                          <a:solidFill>
                            <a:schemeClr val="tx1"/>
                          </a:solidFill>
                          <a:effectLst/>
                          <a:latin typeface="+mn-lt"/>
                          <a:ea typeface="+mn-ea"/>
                          <a:cs typeface="+mn-cs"/>
                        </a:rPr>
                        <a:t>cspine</a:t>
                      </a:r>
                      <a:r>
                        <a:rPr kumimoji="0" lang="en-GB" sz="2400" b="1" i="0" u="none" strike="noStrike" kern="1200" cap="none" normalizeH="0" baseline="0">
                          <a:ln>
                            <a:noFill/>
                          </a:ln>
                          <a:solidFill>
                            <a:schemeClr val="tx1"/>
                          </a:solidFill>
                          <a:effectLst/>
                          <a:latin typeface="+mn-lt"/>
                          <a:ea typeface="+mn-ea"/>
                          <a:cs typeface="+mn-cs"/>
                        </a:rPr>
                        <a:t>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7" name="Picture 6" descr="C-spine hotspot.jpg">
            <a:extLst>
              <a:ext uri="{FF2B5EF4-FFF2-40B4-BE49-F238E27FC236}">
                <a16:creationId xmlns:a16="http://schemas.microsoft.com/office/drawing/2014/main" id="{41C45E89-0BD0-401E-9DEC-B820D0C05F9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19432725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327390"/>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B</a:t>
            </a:r>
          </a:p>
        </p:txBody>
      </p:sp>
      <p:graphicFrame>
        <p:nvGraphicFramePr>
          <p:cNvPr id="9" name="Table 8"/>
          <p:cNvGraphicFramePr>
            <a:graphicFrameLocks noGrp="1"/>
          </p:cNvGraphicFramePr>
          <p:nvPr/>
        </p:nvGraphicFramePr>
        <p:xfrm>
          <a:off x="3776786" y="1476374"/>
          <a:ext cx="5064127"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80">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b="1"/>
                        <a:t>B</a:t>
                      </a:r>
                    </a:p>
                  </a:txBody>
                  <a:tcPr/>
                </a:tc>
                <a:tc>
                  <a:txBody>
                    <a:bodyPr/>
                    <a:lstStyle/>
                    <a:p>
                      <a:pPr algn="l" eaLnBrk="1" fontAlgn="auto" hangingPunct="1">
                        <a:lnSpc>
                          <a:spcPct val="120000"/>
                        </a:lnSpc>
                        <a:spcBef>
                          <a:spcPts val="0"/>
                        </a:spcBef>
                        <a:spcAft>
                          <a:spcPts val="0"/>
                        </a:spcAft>
                        <a:defRPr/>
                      </a:pPr>
                      <a:r>
                        <a:rPr lang="en-GB" sz="1800" b="1">
                          <a:latin typeface="+mn-lt"/>
                        </a:rPr>
                        <a:t>Sp0</a:t>
                      </a:r>
                      <a:r>
                        <a:rPr lang="en-GB" sz="1800" b="1" baseline="-25000">
                          <a:latin typeface="+mn-lt"/>
                        </a:rPr>
                        <a:t>2</a:t>
                      </a:r>
                      <a:r>
                        <a:rPr lang="en-GB" sz="1800" b="1">
                          <a:latin typeface="+mn-lt"/>
                        </a:rPr>
                        <a:t> 94% non-rebreather bag</a:t>
                      </a:r>
                      <a:r>
                        <a:rPr lang="en-GB" sz="1800" b="1" baseline="-25000">
                          <a:latin typeface="+mn-lt"/>
                        </a:rPr>
                        <a:t>,</a:t>
                      </a:r>
                      <a:r>
                        <a:rPr lang="en-GB" sz="1800" b="1">
                          <a:latin typeface="+mn-lt"/>
                        </a:rPr>
                        <a:t> RR 40/min</a:t>
                      </a:r>
                      <a:r>
                        <a:rPr lang="en-GB" sz="1800" b="1" baseline="-25000">
                          <a:latin typeface="+mn-lt"/>
                        </a:rPr>
                        <a:t> </a:t>
                      </a:r>
                      <a:br>
                        <a:rPr lang="en-GB" sz="1800" b="1" baseline="-25000">
                          <a:latin typeface="+mn-lt"/>
                        </a:rPr>
                      </a:br>
                      <a:r>
                        <a:rPr lang="en-GB" sz="1800" b="1">
                          <a:latin typeface="+mn-lt"/>
                          <a:cs typeface="+mn-cs"/>
                        </a:rPr>
                        <a:t>Decreased A/E, left chest, </a:t>
                      </a:r>
                      <a:r>
                        <a:rPr lang="en-GB" sz="1800" b="1" err="1">
                          <a:latin typeface="+mn-lt"/>
                          <a:cs typeface="+mn-cs"/>
                        </a:rPr>
                        <a:t>hyperresonant</a:t>
                      </a:r>
                      <a:r>
                        <a:rPr lang="en-GB" sz="1800" b="1">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0" name="Group 123">
            <a:extLst>
              <a:ext uri="{FF2B5EF4-FFF2-40B4-BE49-F238E27FC236}">
                <a16:creationId xmlns:a16="http://schemas.microsoft.com/office/drawing/2014/main" id="{7C8476B7-FE8A-CD4E-A46C-B677979D3328}"/>
              </a:ext>
            </a:extLst>
          </p:cNvPr>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DC4373D0-4364-634A-8726-E45A19C6A86F}"/>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3" name="Picture 12" descr="C-spine hotspot.jpg">
            <a:extLst>
              <a:ext uri="{FF2B5EF4-FFF2-40B4-BE49-F238E27FC236}">
                <a16:creationId xmlns:a16="http://schemas.microsoft.com/office/drawing/2014/main" id="{680FF33E-13EC-0D41-B513-647C6158AAC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26948588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nvGraphicFramePr>
        <p:xfrm>
          <a:off x="620712" y="1340785"/>
          <a:ext cx="8200158" cy="529776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(CHI, opiates, shock)</a:t>
                      </a:r>
                    </a:p>
                  </a:txBody>
                  <a:tcPr/>
                </a:tc>
                <a:extLst>
                  <a:ext uri="{0D108BD9-81ED-4DB2-BD59-A6C34878D82A}">
                    <a16:rowId xmlns:a16="http://schemas.microsoft.com/office/drawing/2014/main" val="10001"/>
                  </a:ext>
                </a:extLst>
              </a:tr>
              <a:tr h="821808">
                <a:tc>
                  <a:txBody>
                    <a:bodyPr/>
                    <a:lstStyle/>
                    <a:p>
                      <a:pPr algn="ctr"/>
                      <a:r>
                        <a:rPr lang="en-US" sz="2800" b="1"/>
                        <a:t>B</a:t>
                      </a:r>
                    </a:p>
                  </a:txBody>
                  <a:tcPr/>
                </a:tc>
                <a:tc>
                  <a:txBody>
                    <a:bodyPr/>
                    <a:lstStyle/>
                    <a:p>
                      <a:pPr marL="0" indent="0" fontAlgn="auto">
                        <a:lnSpc>
                          <a:spcPct val="90000"/>
                        </a:lnSpc>
                        <a:spcBef>
                          <a:spcPts val="0"/>
                        </a:spcBef>
                        <a:spcAft>
                          <a:spcPts val="0"/>
                        </a:spcAft>
                        <a:buFont typeface="Arial"/>
                        <a:buNone/>
                        <a:defRPr/>
                      </a:pPr>
                      <a:r>
                        <a:rPr lang="en-GB" sz="2000" b="1">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2000" b="1">
                          <a:ea typeface="ＭＳ Ｐゴシック" pitchFamily="34" charset="-128"/>
                        </a:rPr>
                        <a:t>Massive </a:t>
                      </a:r>
                      <a:r>
                        <a:rPr lang="en-GB" sz="2000" b="1" err="1">
                          <a:ea typeface="ＭＳ Ｐゴシック" pitchFamily="34" charset="-128"/>
                        </a:rPr>
                        <a:t>haemothorax</a:t>
                      </a:r>
                      <a:endParaRPr lang="en-GB" sz="2000" b="1">
                        <a:ea typeface="ＭＳ Ｐゴシック" pitchFamily="34" charset="-128"/>
                      </a:endParaRPr>
                    </a:p>
                    <a:p>
                      <a:pPr marL="0" indent="0" fontAlgn="auto">
                        <a:lnSpc>
                          <a:spcPct val="90000"/>
                        </a:lnSpc>
                        <a:spcBef>
                          <a:spcPts val="0"/>
                        </a:spcBef>
                        <a:spcAft>
                          <a:spcPts val="0"/>
                        </a:spcAft>
                        <a:buFont typeface="Arial"/>
                        <a:buNone/>
                        <a:defRPr/>
                      </a:pPr>
                      <a:r>
                        <a:rPr lang="en-GB" sz="2000" b="1">
                          <a:ea typeface="ＭＳ Ｐゴシック" pitchFamily="34" charset="-128"/>
                        </a:rPr>
                        <a:t>Flail chest &amp; pulmonary contusions</a:t>
                      </a:r>
                    </a:p>
                    <a:p>
                      <a:pPr marL="0" indent="0" fontAlgn="auto">
                        <a:lnSpc>
                          <a:spcPct val="90000"/>
                        </a:lnSpc>
                        <a:spcBef>
                          <a:spcPts val="0"/>
                        </a:spcBef>
                        <a:spcAft>
                          <a:spcPts val="0"/>
                        </a:spcAft>
                        <a:buFont typeface="Arial"/>
                        <a:buNone/>
                        <a:defRPr/>
                      </a:pPr>
                      <a:r>
                        <a:rPr lang="en-GB" sz="2000" b="1">
                          <a:ea typeface="ＭＳ Ｐゴシック" pitchFamily="34" charset="-128"/>
                        </a:rPr>
                        <a:t>? Diaphragmatic hernia</a:t>
                      </a:r>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1021273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92436"/>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nvGraphicFramePr>
        <p:xfrm>
          <a:off x="620712" y="1396996"/>
          <a:ext cx="8200158" cy="49308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immobilisation  – BVM, prepare for RSI</a:t>
                      </a:r>
                    </a:p>
                  </a:txBody>
                  <a:tcPr/>
                </a:tc>
                <a:extLst>
                  <a:ext uri="{0D108BD9-81ED-4DB2-BD59-A6C34878D82A}">
                    <a16:rowId xmlns:a16="http://schemas.microsoft.com/office/drawing/2014/main" val="10001"/>
                  </a:ext>
                </a:extLst>
              </a:tr>
              <a:tr h="821808">
                <a:tc>
                  <a:txBody>
                    <a:bodyPr/>
                    <a:lstStyle/>
                    <a:p>
                      <a:pPr algn="ctr"/>
                      <a:r>
                        <a:rPr lang="en-US" sz="2800" b="1"/>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normalizeH="0" baseline="0">
                          <a:ln>
                            <a:noFill/>
                          </a:ln>
                          <a:solidFill>
                            <a:schemeClr val="tx1"/>
                          </a:solidFill>
                          <a:effectLst/>
                          <a:latin typeface="+mn-lt"/>
                          <a:ea typeface="+mn-ea"/>
                          <a:cs typeface="+mn-cs"/>
                        </a:rPr>
                        <a:t>Left ICC – before or after RSI? CXR before/after?</a:t>
                      </a:r>
                    </a:p>
                    <a:p>
                      <a:endParaRPr lang="en-US" b="1"/>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8E2C16F5-E763-4013-9A45-A58134C888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286550454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14F4D31-88FE-4244-99C3-35F352E0AB7E}"/>
              </a:ext>
            </a:extLst>
          </p:cNvPr>
          <p:cNvPicPr>
            <a:picLocks noChangeAspect="1"/>
          </p:cNvPicPr>
          <p:nvPr/>
        </p:nvPicPr>
        <p:blipFill>
          <a:blip r:embed="rId3"/>
          <a:stretch>
            <a:fillRect/>
          </a:stretch>
        </p:blipFill>
        <p:spPr>
          <a:xfrm>
            <a:off x="1315194" y="0"/>
            <a:ext cx="6258510" cy="6869097"/>
          </a:xfrm>
          <a:prstGeom prst="rect">
            <a:avLst/>
          </a:prstGeom>
        </p:spPr>
      </p:pic>
    </p:spTree>
    <p:extLst>
      <p:ext uri="{BB962C8B-B14F-4D97-AF65-F5344CB8AC3E}">
        <p14:creationId xmlns:p14="http://schemas.microsoft.com/office/powerpoint/2010/main" val="220309145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D432C8-2A48-A747-8D88-BC7C3E894CB9}"/>
              </a:ext>
            </a:extLst>
          </p:cNvPr>
          <p:cNvPicPr>
            <a:picLocks noChangeAspect="1"/>
          </p:cNvPicPr>
          <p:nvPr/>
        </p:nvPicPr>
        <p:blipFill>
          <a:blip r:embed="rId3"/>
          <a:stretch>
            <a:fillRect/>
          </a:stretch>
        </p:blipFill>
        <p:spPr>
          <a:xfrm>
            <a:off x="204080" y="13096"/>
            <a:ext cx="8775519" cy="6844904"/>
          </a:xfrm>
          <a:prstGeom prst="rect">
            <a:avLst/>
          </a:prstGeom>
        </p:spPr>
      </p:pic>
    </p:spTree>
    <p:extLst>
      <p:ext uri="{BB962C8B-B14F-4D97-AF65-F5344CB8AC3E}">
        <p14:creationId xmlns:p14="http://schemas.microsoft.com/office/powerpoint/2010/main" val="423274110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D5A8CC-62CC-0945-8BF7-5E5FB4CBFCCD}"/>
              </a:ext>
            </a:extLst>
          </p:cNvPr>
          <p:cNvSpPr/>
          <p:nvPr/>
        </p:nvSpPr>
        <p:spPr>
          <a:xfrm>
            <a:off x="0" y="5961743"/>
            <a:ext cx="9144000" cy="914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5" name="Picture 4">
            <a:extLst>
              <a:ext uri="{FF2B5EF4-FFF2-40B4-BE49-F238E27FC236}">
                <a16:creationId xmlns:a16="http://schemas.microsoft.com/office/drawing/2014/main" id="{89E07E0B-BC07-7EFE-FA0B-DDAD9FBED2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406" y="305554"/>
            <a:ext cx="8329188" cy="6246892"/>
          </a:xfrm>
          <a:prstGeom prst="rect">
            <a:avLst/>
          </a:prstGeom>
          <a:noFill/>
          <a:ln>
            <a:noFill/>
          </a:ln>
        </p:spPr>
      </p:pic>
    </p:spTree>
    <p:extLst>
      <p:ext uri="{BB962C8B-B14F-4D97-AF65-F5344CB8AC3E}">
        <p14:creationId xmlns:p14="http://schemas.microsoft.com/office/powerpoint/2010/main" val="14695631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ChangeArrowheads="1"/>
          </p:cNvSpPr>
          <p:nvPr/>
        </p:nvSpPr>
        <p:spPr bwMode="auto">
          <a:xfrm flipV="1">
            <a:off x="8261350" y="5794375"/>
            <a:ext cx="622300" cy="790575"/>
          </a:xfrm>
          <a:prstGeom prst="rect">
            <a:avLst/>
          </a:prstGeom>
          <a:noFill/>
          <a:ln>
            <a:noFill/>
          </a:ln>
        </p:spPr>
        <p:txBody>
          <a:bodyPr wrap="none" anchor="ctr"/>
          <a:lstStyle/>
          <a:p>
            <a:pPr algn="ctr" fontAlgn="auto">
              <a:spcBef>
                <a:spcPts val="0"/>
              </a:spcBef>
              <a:spcAft>
                <a:spcPts val="0"/>
              </a:spcAft>
              <a:defRPr/>
            </a:pPr>
            <a:endParaRPr lang="en-GB">
              <a:latin typeface="+mj-lt"/>
              <a:cs typeface="+mn-cs"/>
            </a:endParaRPr>
          </a:p>
        </p:txBody>
      </p:sp>
      <p:sp>
        <p:nvSpPr>
          <p:cNvPr id="14339" name="Title 4"/>
          <p:cNvSpPr>
            <a:spLocks noGrp="1"/>
          </p:cNvSpPr>
          <p:nvPr>
            <p:ph type="title"/>
          </p:nvPr>
        </p:nvSpPr>
        <p:spPr>
          <a:xfrm>
            <a:off x="828675" y="427038"/>
            <a:ext cx="6708775" cy="1325562"/>
          </a:xfrm>
        </p:spPr>
        <p:txBody>
          <a:bodyPr anchor="t"/>
          <a:lstStyle/>
          <a:p>
            <a:r>
              <a:rPr lang="en-GB" b="1">
                <a:ea typeface="ＭＳ Ｐゴシック" pitchFamily="34" charset="-128"/>
              </a:rPr>
              <a:t>Format</a:t>
            </a:r>
          </a:p>
        </p:txBody>
      </p:sp>
      <p:sp>
        <p:nvSpPr>
          <p:cNvPr id="14340" name="Rectangle 2054"/>
          <p:cNvSpPr>
            <a:spLocks noGrp="1" noChangeArrowheads="1"/>
          </p:cNvSpPr>
          <p:nvPr>
            <p:ph idx="1"/>
          </p:nvPr>
        </p:nvSpPr>
        <p:spPr>
          <a:xfrm>
            <a:off x="542925" y="1587500"/>
            <a:ext cx="7858125" cy="4206875"/>
          </a:xfrm>
        </p:spPr>
        <p:txBody>
          <a:bodyPr/>
          <a:lstStyle/>
          <a:p>
            <a:pPr marL="171450" lvl="1" indent="0"/>
            <a:r>
              <a:rPr lang="en-US">
                <a:ea typeface="ＭＳ Ｐゴシック" pitchFamily="34" charset="-128"/>
                <a:cs typeface="Arial" pitchFamily="34" charset="0"/>
              </a:rPr>
              <a:t>3 activities</a:t>
            </a:r>
            <a:br>
              <a:rPr lang="en-US">
                <a:ea typeface="ＭＳ Ｐゴシック" pitchFamily="34" charset="-128"/>
                <a:cs typeface="Arial" pitchFamily="34" charset="0"/>
              </a:rPr>
            </a:br>
            <a:endParaRPr lang="en-US">
              <a:ea typeface="ＭＳ Ｐゴシック" pitchFamily="34" charset="-128"/>
              <a:cs typeface="Arial" pitchFamily="34" charset="0"/>
            </a:endParaRPr>
          </a:p>
          <a:p>
            <a:pPr lvl="2" indent="-514350">
              <a:buFont typeface="+mj-lt"/>
              <a:buAutoNum type="arabicPeriod"/>
            </a:pPr>
            <a:r>
              <a:rPr lang="en-US">
                <a:ea typeface="ＭＳ Ｐゴシック" pitchFamily="34" charset="-128"/>
                <a:cs typeface="Arial" pitchFamily="34" charset="0"/>
              </a:rPr>
              <a:t>General aims of trauma primary survey</a:t>
            </a:r>
          </a:p>
          <a:p>
            <a:pPr lvl="2" indent="-514350">
              <a:buFont typeface="+mj-lt"/>
              <a:buAutoNum type="arabicPeriod"/>
            </a:pPr>
            <a:r>
              <a:rPr lang="en-US">
                <a:ea typeface="ＭＳ Ｐゴシック" pitchFamily="34" charset="-128"/>
                <a:cs typeface="Arial" pitchFamily="34" charset="0"/>
              </a:rPr>
              <a:t>Preparation for life threatening injury and initial actions  based on ambulance triage</a:t>
            </a:r>
          </a:p>
          <a:p>
            <a:pPr lvl="2" indent="-514350">
              <a:buFont typeface="+mj-lt"/>
              <a:buAutoNum type="arabicPeriod"/>
            </a:pPr>
            <a:r>
              <a:rPr lang="en-US">
                <a:ea typeface="ＭＳ Ｐゴシック" pitchFamily="34" charset="-128"/>
                <a:cs typeface="Arial" pitchFamily="34" charset="0"/>
              </a:rPr>
              <a:t>Primary survey  findings </a:t>
            </a:r>
            <a:r>
              <a:rPr lang="en-AU">
                <a:ea typeface="ＭＳ Ｐゴシック" pitchFamily="34" charset="-128"/>
              </a:rPr>
              <a:t>–</a:t>
            </a:r>
            <a:r>
              <a:rPr lang="en-US">
                <a:ea typeface="ＭＳ Ｐゴシック" pitchFamily="34" charset="-128"/>
                <a:cs typeface="Arial" pitchFamily="34" charset="0"/>
              </a:rPr>
              <a:t> likely diagnoses</a:t>
            </a:r>
            <a:br>
              <a:rPr lang="en-US">
                <a:ea typeface="ＭＳ Ｐゴシック" pitchFamily="34" charset="-128"/>
                <a:cs typeface="Arial" pitchFamily="34" charset="0"/>
              </a:rPr>
            </a:br>
            <a:r>
              <a:rPr lang="en-US">
                <a:ea typeface="ＭＳ Ｐゴシック" pitchFamily="34" charset="-128"/>
                <a:cs typeface="Arial" pitchFamily="34" charset="0"/>
              </a:rPr>
              <a:t>Specific investigation and treatment for likely diagnoses</a:t>
            </a:r>
          </a:p>
        </p:txBody>
      </p:sp>
    </p:spTree>
    <p:extLst>
      <p:ext uri="{BB962C8B-B14F-4D97-AF65-F5344CB8AC3E}">
        <p14:creationId xmlns:p14="http://schemas.microsoft.com/office/powerpoint/2010/main" val="19207961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C</a:t>
            </a:r>
          </a:p>
        </p:txBody>
      </p:sp>
      <p:graphicFrame>
        <p:nvGraphicFramePr>
          <p:cNvPr id="11" name="Table 10"/>
          <p:cNvGraphicFramePr>
            <a:graphicFrameLocks noGrp="1"/>
          </p:cNvGraphicFramePr>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b="1"/>
                        <a:t>C</a:t>
                      </a:r>
                    </a:p>
                  </a:txBody>
                  <a:tcPr/>
                </a:tc>
                <a:tc>
                  <a:txBody>
                    <a:bodyPr/>
                    <a:lstStyle/>
                    <a:p>
                      <a:pPr algn="l" eaLnBrk="1" fontAlgn="auto" hangingPunct="1">
                        <a:lnSpc>
                          <a:spcPct val="120000"/>
                        </a:lnSpc>
                        <a:spcBef>
                          <a:spcPts val="0"/>
                        </a:spcBef>
                        <a:spcAft>
                          <a:spcPts val="0"/>
                        </a:spcAft>
                        <a:defRPr/>
                      </a:pPr>
                      <a:r>
                        <a:rPr lang="en-GB" sz="1800" b="1">
                          <a:latin typeface="+mn-lt"/>
                          <a:cs typeface="+mn-cs"/>
                        </a:rPr>
                        <a:t>Pale, cold &amp; clammy</a:t>
                      </a:r>
                      <a:r>
                        <a:rPr lang="en-GB" sz="1800" b="1" baseline="0">
                          <a:latin typeface="+mn-lt"/>
                          <a:cs typeface="+mn-cs"/>
                        </a:rPr>
                        <a:t> </a:t>
                      </a:r>
                      <a:br>
                        <a:rPr lang="en-GB" sz="1800" b="1" baseline="0">
                          <a:latin typeface="+mn-lt"/>
                          <a:cs typeface="+mn-cs"/>
                        </a:rPr>
                      </a:br>
                      <a:r>
                        <a:rPr lang="en-GB" sz="1800" b="1">
                          <a:latin typeface="+mn-lt"/>
                          <a:cs typeface="+mn-cs"/>
                        </a:rPr>
                        <a:t>pulse </a:t>
                      </a:r>
                      <a:r>
                        <a:rPr lang="en-GB" sz="1800" b="1" err="1">
                          <a:latin typeface="+mn-lt"/>
                          <a:cs typeface="+mn-cs"/>
                        </a:rPr>
                        <a:t>thready</a:t>
                      </a:r>
                      <a:r>
                        <a:rPr lang="en-GB" sz="1800" b="1">
                          <a:latin typeface="+mn-lt"/>
                          <a:cs typeface="+mn-cs"/>
                        </a:rPr>
                        <a:t>, HR 155/min</a:t>
                      </a:r>
                    </a:p>
                    <a:p>
                      <a:pPr algn="l" eaLnBrk="1" fontAlgn="auto" hangingPunct="1">
                        <a:lnSpc>
                          <a:spcPct val="120000"/>
                        </a:lnSpc>
                        <a:spcBef>
                          <a:spcPts val="0"/>
                        </a:spcBef>
                        <a:spcAft>
                          <a:spcPts val="0"/>
                        </a:spcAft>
                        <a:defRPr/>
                      </a:pPr>
                      <a:r>
                        <a:rPr lang="en-GB" sz="1800" b="1">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3" name="Group 123">
            <a:extLst>
              <a:ext uri="{FF2B5EF4-FFF2-40B4-BE49-F238E27FC236}">
                <a16:creationId xmlns:a16="http://schemas.microsoft.com/office/drawing/2014/main" id="{DD9F9431-6589-A44A-95B5-FBCFAD0EC76E}"/>
              </a:ext>
            </a:extLst>
          </p:cNvPr>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232691A3-F5A9-8D44-8164-A69D92AB7278}"/>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5" name="Picture 14" descr="C-spine hotspot.jpg">
            <a:extLst>
              <a:ext uri="{FF2B5EF4-FFF2-40B4-BE49-F238E27FC236}">
                <a16:creationId xmlns:a16="http://schemas.microsoft.com/office/drawing/2014/main" id="{5E6BA8A1-7774-A045-B311-63611F60FA9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350083387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nvGraphicFramePr>
        <p:xfrm>
          <a:off x="620712" y="1396996"/>
          <a:ext cx="8200158" cy="556524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p>
                    <a:p>
                      <a:endParaRPr lang="en-US"/>
                    </a:p>
                  </a:txBody>
                  <a:tcPr/>
                </a:tc>
                <a:extLst>
                  <a:ext uri="{0D108BD9-81ED-4DB2-BD59-A6C34878D82A}">
                    <a16:rowId xmlns:a16="http://schemas.microsoft.com/office/drawing/2014/main" val="10002"/>
                  </a:ext>
                </a:extLst>
              </a:tr>
              <a:tr h="821808">
                <a:tc>
                  <a:txBody>
                    <a:bodyPr/>
                    <a:lstStyle/>
                    <a:p>
                      <a:pPr algn="ctr"/>
                      <a:r>
                        <a:rPr lang="en-US" sz="2800" b="1"/>
                        <a:t>C</a:t>
                      </a:r>
                    </a:p>
                  </a:txBody>
                  <a:tcPr/>
                </a:tc>
                <a:tc>
                  <a:txBody>
                    <a:bodyPr/>
                    <a:lstStyle/>
                    <a:p>
                      <a:pPr marL="0" indent="0" fontAlgn="auto">
                        <a:lnSpc>
                          <a:spcPct val="90000"/>
                        </a:lnSpc>
                        <a:spcBef>
                          <a:spcPts val="0"/>
                        </a:spcBef>
                        <a:spcAft>
                          <a:spcPts val="0"/>
                        </a:spcAft>
                        <a:buFont typeface="Arial"/>
                        <a:buNone/>
                        <a:defRPr/>
                      </a:pPr>
                      <a:r>
                        <a:rPr lang="en-US" sz="1800" b="1">
                          <a:ea typeface="ＭＳ Ｐゴシック" pitchFamily="34" charset="-128"/>
                        </a:rPr>
                        <a:t>Intra peritoneal </a:t>
                      </a:r>
                      <a:r>
                        <a:rPr lang="en-US" sz="1800" b="1" err="1">
                          <a:ea typeface="ＭＳ Ｐゴシック" pitchFamily="34" charset="-128"/>
                        </a:rPr>
                        <a:t>haemorrhage</a:t>
                      </a:r>
                      <a:r>
                        <a:rPr lang="en-US" sz="1800" b="1">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b="1">
                          <a:ea typeface="ＭＳ Ｐゴシック" pitchFamily="34" charset="-128"/>
                        </a:rPr>
                        <a:t>Retro-peritoneal </a:t>
                      </a:r>
                      <a:r>
                        <a:rPr lang="en-US" sz="1800" b="1" err="1">
                          <a:ea typeface="ＭＳ Ｐゴシック" pitchFamily="34" charset="-128"/>
                        </a:rPr>
                        <a:t>haemorrhage</a:t>
                      </a:r>
                      <a:r>
                        <a:rPr lang="en-US" sz="1800" b="1">
                          <a:ea typeface="ＭＳ Ｐゴシック" pitchFamily="34" charset="-128"/>
                        </a:rPr>
                        <a:t> – pelvis +/- kidney</a:t>
                      </a:r>
                    </a:p>
                    <a:p>
                      <a:pPr marL="0" indent="0" fontAlgn="auto">
                        <a:lnSpc>
                          <a:spcPct val="90000"/>
                        </a:lnSpc>
                        <a:spcBef>
                          <a:spcPts val="0"/>
                        </a:spcBef>
                        <a:spcAft>
                          <a:spcPts val="0"/>
                        </a:spcAft>
                        <a:defRPr/>
                      </a:pPr>
                      <a:r>
                        <a:rPr lang="en-US" sz="1800" b="1">
                          <a:ea typeface="ＭＳ Ｐゴシック" pitchFamily="34" charset="-128"/>
                        </a:rPr>
                        <a:t>Cardiac </a:t>
                      </a:r>
                      <a:r>
                        <a:rPr lang="en-US" sz="1800" b="1" err="1">
                          <a:ea typeface="ＭＳ Ｐゴシック" pitchFamily="34" charset="-128"/>
                        </a:rPr>
                        <a:t>tamponade</a:t>
                      </a:r>
                      <a:r>
                        <a:rPr lang="en-US" sz="1800" b="1">
                          <a:ea typeface="ＭＳ Ｐゴシック" pitchFamily="34" charset="-128"/>
                        </a:rPr>
                        <a:t>/contusion. BP 90 systolic = large blood loss</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3823133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87160"/>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nvGraphicFramePr>
        <p:xfrm>
          <a:off x="620712" y="1396996"/>
          <a:ext cx="8200158" cy="49308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Left ICC – before or after RSI?  CXR before/after?</a:t>
                      </a:r>
                    </a:p>
                    <a:p>
                      <a:endParaRPr lang="en-US"/>
                    </a:p>
                  </a:txBody>
                  <a:tcPr/>
                </a:tc>
                <a:extLst>
                  <a:ext uri="{0D108BD9-81ED-4DB2-BD59-A6C34878D82A}">
                    <a16:rowId xmlns:a16="http://schemas.microsoft.com/office/drawing/2014/main" val="10002"/>
                  </a:ext>
                </a:extLst>
              </a:tr>
              <a:tr h="821808">
                <a:tc>
                  <a:txBody>
                    <a:bodyPr/>
                    <a:lstStyle/>
                    <a:p>
                      <a:pPr algn="ctr"/>
                      <a:r>
                        <a:rPr lang="en-US" sz="2800" b="1"/>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Pelvic binder + </a:t>
                      </a:r>
                      <a:r>
                        <a:rPr kumimoji="0" lang="en-GB" sz="1800" b="1" i="0" u="none" strike="noStrike" kern="1200" cap="none" normalizeH="0" baseline="0" err="1">
                          <a:ln>
                            <a:noFill/>
                          </a:ln>
                          <a:solidFill>
                            <a:schemeClr val="tx1"/>
                          </a:solidFill>
                          <a:effectLst/>
                          <a:latin typeface="+mn-lt"/>
                          <a:ea typeface="+mn-ea"/>
                          <a:cs typeface="+mn-cs"/>
                        </a:rPr>
                        <a:t>Xray</a:t>
                      </a:r>
                      <a:r>
                        <a:rPr kumimoji="0" lang="en-GB" sz="1800" b="1" i="0" u="none" strike="noStrike" kern="1200" cap="none" normalizeH="0" baseline="0">
                          <a:ln>
                            <a:noFill/>
                          </a:ln>
                          <a:solidFill>
                            <a:schemeClr val="tx1"/>
                          </a:solidFill>
                          <a:effectLst/>
                          <a:latin typeface="+mn-lt"/>
                          <a:ea typeface="+mn-ea"/>
                          <a:cs typeface="+mn-cs"/>
                        </a:rPr>
                        <a:t>. ?FAST. 10mL/kg warmed blood, 10mL/kg crystalloid until available. Tranexamic acid. Surgeon needed</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86376204-2D63-41B0-B511-AEB4B2F86DC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158363090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574143-637D-B74E-8DC6-DAF5977D560C}"/>
              </a:ext>
            </a:extLst>
          </p:cNvPr>
          <p:cNvPicPr>
            <a:picLocks noChangeAspect="1"/>
          </p:cNvPicPr>
          <p:nvPr/>
        </p:nvPicPr>
        <p:blipFill>
          <a:blip r:embed="rId3"/>
          <a:stretch>
            <a:fillRect/>
          </a:stretch>
        </p:blipFill>
        <p:spPr>
          <a:xfrm>
            <a:off x="1013792" y="861722"/>
            <a:ext cx="6639339" cy="5399930"/>
          </a:xfrm>
          <a:prstGeom prst="rect">
            <a:avLst/>
          </a:prstGeom>
        </p:spPr>
      </p:pic>
      <p:pic>
        <p:nvPicPr>
          <p:cNvPr id="3" name="Picture 2">
            <a:extLst>
              <a:ext uri="{FF2B5EF4-FFF2-40B4-BE49-F238E27FC236}">
                <a16:creationId xmlns:a16="http://schemas.microsoft.com/office/drawing/2014/main" id="{A980B5B9-D34C-AC46-BF17-3DD95CB90D84}"/>
              </a:ext>
            </a:extLst>
          </p:cNvPr>
          <p:cNvPicPr>
            <a:picLocks noChangeAspect="1"/>
          </p:cNvPicPr>
          <p:nvPr/>
        </p:nvPicPr>
        <p:blipFill>
          <a:blip r:embed="rId4"/>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0CD2C6-C53E-DA41-8ECA-DE71E0610335}"/>
              </a:ext>
            </a:extLst>
          </p:cNvPr>
          <p:cNvPicPr>
            <a:picLocks noChangeAspect="1"/>
          </p:cNvPicPr>
          <p:nvPr/>
        </p:nvPicPr>
        <p:blipFill>
          <a:blip r:embed="rId5"/>
          <a:stretch>
            <a:fillRect/>
          </a:stretch>
        </p:blipFill>
        <p:spPr>
          <a:xfrm>
            <a:off x="562665" y="802464"/>
            <a:ext cx="7090466" cy="5518446"/>
          </a:xfrm>
          <a:prstGeom prst="rect">
            <a:avLst/>
          </a:prstGeom>
        </p:spPr>
      </p:pic>
    </p:spTree>
    <p:extLst>
      <p:ext uri="{BB962C8B-B14F-4D97-AF65-F5344CB8AC3E}">
        <p14:creationId xmlns:p14="http://schemas.microsoft.com/office/powerpoint/2010/main" val="5189370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12499" y="476518"/>
            <a:ext cx="4193245" cy="5203065"/>
          </a:xfrm>
        </p:spPr>
        <p:txBody>
          <a:bodyPr/>
          <a:lstStyle/>
          <a:p>
            <a:pPr marL="341313" indent="-341313"/>
            <a:r>
              <a:rPr lang="en-US" sz="2800" b="1"/>
              <a:t>7</a:t>
            </a:r>
            <a:r>
              <a:rPr lang="en-US" sz="2800" b="1" baseline="30000"/>
              <a:t>th</a:t>
            </a:r>
            <a:r>
              <a:rPr lang="en-US" sz="2800" b="1"/>
              <a:t> Ed. Fluid resuscitation in trauma</a:t>
            </a:r>
          </a:p>
          <a:p>
            <a:endParaRPr lang="en-US" sz="2400"/>
          </a:p>
          <a:p>
            <a:pPr marL="285750" indent="-285750">
              <a:buFont typeface="Arial"/>
              <a:buChar char="•"/>
            </a:pPr>
            <a:r>
              <a:rPr lang="en-US" sz="2400"/>
              <a:t>Tranexamic acid</a:t>
            </a:r>
          </a:p>
          <a:p>
            <a:pPr marL="285750" indent="-285750">
              <a:buFont typeface="Arial"/>
              <a:buChar char="•"/>
            </a:pPr>
            <a:r>
              <a:rPr lang="en-US" sz="2400"/>
              <a:t>10mL/kg blood</a:t>
            </a:r>
          </a:p>
          <a:p>
            <a:pPr marL="285750" indent="-285750">
              <a:buFont typeface="Arial"/>
              <a:buChar char="•"/>
            </a:pPr>
            <a:r>
              <a:rPr lang="en-US" sz="2400"/>
              <a:t>10mL/kg blood</a:t>
            </a:r>
          </a:p>
          <a:p>
            <a:pPr marL="285750" indent="-285750">
              <a:buFont typeface="Arial"/>
              <a:buChar char="•"/>
            </a:pPr>
            <a:r>
              <a:rPr lang="en-US" sz="2400"/>
              <a:t>Massive transfusion protocol (</a:t>
            </a:r>
            <a:r>
              <a:rPr lang="en-US" sz="2400" err="1"/>
              <a:t>MTP</a:t>
            </a:r>
            <a:r>
              <a:rPr lang="en-US" sz="2400"/>
              <a:t>)</a:t>
            </a:r>
          </a:p>
          <a:p>
            <a:pPr marL="285750" indent="-285750">
              <a:buFont typeface="Arial"/>
              <a:buChar char="•"/>
            </a:pPr>
            <a:r>
              <a:rPr lang="en-US" sz="2400"/>
              <a:t>Crystalloid if blood not available</a:t>
            </a:r>
          </a:p>
        </p:txBody>
      </p:sp>
      <p:pic>
        <p:nvPicPr>
          <p:cNvPr id="5" name="Picture 4">
            <a:extLst>
              <a:ext uri="{FF2B5EF4-FFF2-40B4-BE49-F238E27FC236}">
                <a16:creationId xmlns:a16="http://schemas.microsoft.com/office/drawing/2014/main" id="{C57D1D79-E017-A085-1CAA-55CB7897F39D}"/>
              </a:ext>
            </a:extLst>
          </p:cNvPr>
          <p:cNvPicPr>
            <a:picLocks noChangeAspect="1"/>
          </p:cNvPicPr>
          <p:nvPr/>
        </p:nvPicPr>
        <p:blipFill>
          <a:blip r:embed="rId3"/>
          <a:stretch>
            <a:fillRect/>
          </a:stretch>
        </p:blipFill>
        <p:spPr>
          <a:xfrm>
            <a:off x="4178287" y="211529"/>
            <a:ext cx="4965713" cy="6434942"/>
          </a:xfrm>
          <a:prstGeom prst="rect">
            <a:avLst/>
          </a:prstGeom>
        </p:spPr>
      </p:pic>
      <p:sp>
        <p:nvSpPr>
          <p:cNvPr id="2" name="TextBox 1">
            <a:extLst>
              <a:ext uri="{FF2B5EF4-FFF2-40B4-BE49-F238E27FC236}">
                <a16:creationId xmlns:a16="http://schemas.microsoft.com/office/drawing/2014/main" id="{5AF2B02D-2875-7B58-F048-273877845C34}"/>
              </a:ext>
            </a:extLst>
          </p:cNvPr>
          <p:cNvSpPr txBox="1"/>
          <p:nvPr/>
        </p:nvSpPr>
        <p:spPr>
          <a:xfrm>
            <a:off x="7850909" y="5911272"/>
            <a:ext cx="1533236" cy="646331"/>
          </a:xfrm>
          <a:prstGeom prst="rect">
            <a:avLst/>
          </a:prstGeom>
          <a:noFill/>
        </p:spPr>
        <p:txBody>
          <a:bodyPr wrap="square" rtlCol="0">
            <a:spAutoFit/>
          </a:bodyPr>
          <a:lstStyle/>
          <a:p>
            <a:r>
              <a:rPr lang="en-US">
                <a:latin typeface="+mn-lt"/>
              </a:rPr>
              <a:t>Figure 8.2</a:t>
            </a:r>
          </a:p>
          <a:p>
            <a:r>
              <a:rPr lang="en-US">
                <a:latin typeface="+mn-lt"/>
              </a:rPr>
              <a:t>Page 136</a:t>
            </a:r>
            <a:endParaRPr lang="en-AU">
              <a:latin typeface="+mn-lt"/>
            </a:endParaRPr>
          </a:p>
        </p:txBody>
      </p:sp>
    </p:spTree>
    <p:extLst>
      <p:ext uri="{BB962C8B-B14F-4D97-AF65-F5344CB8AC3E}">
        <p14:creationId xmlns:p14="http://schemas.microsoft.com/office/powerpoint/2010/main" val="204715345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0C104-4BB5-8C6C-15D8-C63BBDB3ECBB}"/>
              </a:ext>
            </a:extLst>
          </p:cNvPr>
          <p:cNvSpPr>
            <a:spLocks noGrp="1"/>
          </p:cNvSpPr>
          <p:nvPr>
            <p:ph idx="1"/>
          </p:nvPr>
        </p:nvSpPr>
        <p:spPr>
          <a:xfrm>
            <a:off x="210486" y="62019"/>
            <a:ext cx="3816569" cy="6645499"/>
          </a:xfrm>
        </p:spPr>
        <p:txBody>
          <a:bodyPr/>
          <a:lstStyle/>
          <a:p>
            <a:r>
              <a:rPr lang="en-US" sz="2800" b="1" dirty="0"/>
              <a:t>Massive haemorrhage in trauma</a:t>
            </a:r>
          </a:p>
          <a:p>
            <a:endParaRPr lang="en-US" sz="2400" dirty="0"/>
          </a:p>
          <a:p>
            <a:pPr>
              <a:lnSpc>
                <a:spcPct val="80000"/>
              </a:lnSpc>
              <a:spcBef>
                <a:spcPts val="0"/>
              </a:spcBef>
              <a:buFont typeface="Arial" panose="020B0604020202020204" pitchFamily="34" charset="0"/>
              <a:buChar char="•"/>
            </a:pPr>
            <a:r>
              <a:rPr lang="en-US" sz="2400" dirty="0"/>
              <a:t>Shock and </a:t>
            </a:r>
            <a:r>
              <a:rPr lang="en-US" sz="2400" b="1" dirty="0"/>
              <a:t>no response to 20 ml/kg fluid</a:t>
            </a:r>
            <a:r>
              <a:rPr lang="en-US" sz="2400" dirty="0"/>
              <a:t> -  declare massive </a:t>
            </a:r>
            <a:r>
              <a:rPr lang="en-US" sz="2400" dirty="0" err="1"/>
              <a:t>haemorrhage</a:t>
            </a:r>
            <a:r>
              <a:rPr lang="en-US" sz="2400" dirty="0"/>
              <a:t> protocol</a:t>
            </a:r>
          </a:p>
          <a:p>
            <a:pPr>
              <a:lnSpc>
                <a:spcPct val="80000"/>
              </a:lnSpc>
              <a:spcBef>
                <a:spcPts val="0"/>
              </a:spcBef>
              <a:buFont typeface="Arial" panose="020B0604020202020204" pitchFamily="34" charset="0"/>
              <a:buChar char="•"/>
            </a:pPr>
            <a:endParaRPr lang="en-US" sz="2400" dirty="0"/>
          </a:p>
          <a:p>
            <a:pPr>
              <a:lnSpc>
                <a:spcPct val="80000"/>
              </a:lnSpc>
              <a:buFont typeface="Arial" panose="020B0604020202020204" pitchFamily="34" charset="0"/>
              <a:buChar char="•"/>
            </a:pPr>
            <a:r>
              <a:rPr lang="en-US" sz="2400" dirty="0"/>
              <a:t>Give warmed </a:t>
            </a:r>
            <a:r>
              <a:rPr lang="en-US" sz="2400" b="1" dirty="0"/>
              <a:t>RBC and plasma 10 ml/kg</a:t>
            </a:r>
            <a:r>
              <a:rPr lang="en-US" sz="2400" dirty="0"/>
              <a:t> aiming for a balanced 1:1 ratio</a:t>
            </a:r>
          </a:p>
          <a:p>
            <a:pPr marL="0" indent="0">
              <a:lnSpc>
                <a:spcPct val="80000"/>
              </a:lnSpc>
            </a:pPr>
            <a:endParaRPr lang="en-US" sz="2400" dirty="0"/>
          </a:p>
          <a:p>
            <a:pPr>
              <a:lnSpc>
                <a:spcPct val="80000"/>
              </a:lnSpc>
              <a:buFont typeface="Arial" panose="020B0604020202020204" pitchFamily="34" charset="0"/>
              <a:buChar char="•"/>
            </a:pPr>
            <a:r>
              <a:rPr lang="en-US" sz="2400" b="1" dirty="0"/>
              <a:t>Continuing</a:t>
            </a:r>
            <a:r>
              <a:rPr lang="en-US" sz="2400" dirty="0"/>
              <a:t> shock/blood loss – give</a:t>
            </a:r>
          </a:p>
          <a:p>
            <a:pPr marL="400050" lvl="1" indent="0">
              <a:lnSpc>
                <a:spcPct val="80000"/>
              </a:lnSpc>
            </a:pPr>
            <a:r>
              <a:rPr lang="en-US" sz="2400" b="1" dirty="0"/>
              <a:t>RBC and FFP 10 ml/kg</a:t>
            </a:r>
            <a:r>
              <a:rPr lang="en-US" sz="2400" dirty="0"/>
              <a:t> </a:t>
            </a:r>
            <a:r>
              <a:rPr lang="en-US" sz="2400" b="1" dirty="0"/>
              <a:t>Platelets</a:t>
            </a:r>
            <a:r>
              <a:rPr lang="en-US" sz="2400" dirty="0"/>
              <a:t> </a:t>
            </a:r>
            <a:r>
              <a:rPr lang="en-US" sz="2400" b="1" dirty="0"/>
              <a:t>10 ml/kg. Cryoprecipitate 10 ml/kg</a:t>
            </a:r>
          </a:p>
          <a:p>
            <a:pPr marL="400050" lvl="1" indent="0">
              <a:lnSpc>
                <a:spcPct val="80000"/>
              </a:lnSpc>
            </a:pPr>
            <a:endParaRPr lang="en-US" sz="2400" b="1" dirty="0"/>
          </a:p>
          <a:p>
            <a:pPr>
              <a:lnSpc>
                <a:spcPct val="80000"/>
              </a:lnSpc>
              <a:buFont typeface="Arial" panose="020B0604020202020204" pitchFamily="34" charset="0"/>
              <a:buChar char="•"/>
            </a:pPr>
            <a:r>
              <a:rPr lang="en-US" sz="2800" b="1" dirty="0"/>
              <a:t>Use local guidelines</a:t>
            </a:r>
          </a:p>
        </p:txBody>
      </p:sp>
      <p:pic>
        <p:nvPicPr>
          <p:cNvPr id="4" name="Picture 3">
            <a:extLst>
              <a:ext uri="{FF2B5EF4-FFF2-40B4-BE49-F238E27FC236}">
                <a16:creationId xmlns:a16="http://schemas.microsoft.com/office/drawing/2014/main" id="{E3D38E66-713C-9904-FD34-C22AAABF2800}"/>
              </a:ext>
            </a:extLst>
          </p:cNvPr>
          <p:cNvPicPr>
            <a:picLocks noChangeAspect="1"/>
          </p:cNvPicPr>
          <p:nvPr/>
        </p:nvPicPr>
        <p:blipFill>
          <a:blip r:embed="rId2"/>
          <a:stretch>
            <a:fillRect/>
          </a:stretch>
        </p:blipFill>
        <p:spPr>
          <a:xfrm>
            <a:off x="4116536" y="0"/>
            <a:ext cx="5027464" cy="6645499"/>
          </a:xfrm>
          <a:prstGeom prst="rect">
            <a:avLst/>
          </a:prstGeom>
        </p:spPr>
      </p:pic>
      <p:sp>
        <p:nvSpPr>
          <p:cNvPr id="2" name="TextBox 1">
            <a:extLst>
              <a:ext uri="{FF2B5EF4-FFF2-40B4-BE49-F238E27FC236}">
                <a16:creationId xmlns:a16="http://schemas.microsoft.com/office/drawing/2014/main" id="{1FC77D5C-F7C5-85D6-EC2D-5ACA94790958}"/>
              </a:ext>
            </a:extLst>
          </p:cNvPr>
          <p:cNvSpPr txBox="1"/>
          <p:nvPr/>
        </p:nvSpPr>
        <p:spPr>
          <a:xfrm>
            <a:off x="7989455" y="5726545"/>
            <a:ext cx="1533236" cy="646331"/>
          </a:xfrm>
          <a:prstGeom prst="rect">
            <a:avLst/>
          </a:prstGeom>
          <a:noFill/>
        </p:spPr>
        <p:txBody>
          <a:bodyPr wrap="square" rtlCol="0">
            <a:spAutoFit/>
          </a:bodyPr>
          <a:lstStyle/>
          <a:p>
            <a:r>
              <a:rPr lang="en-US" dirty="0">
                <a:latin typeface="+mn-lt"/>
              </a:rPr>
              <a:t>Figure 8.3</a:t>
            </a:r>
          </a:p>
          <a:p>
            <a:r>
              <a:rPr lang="en-US" dirty="0">
                <a:latin typeface="+mn-lt"/>
              </a:rPr>
              <a:t>Page 139</a:t>
            </a:r>
            <a:endParaRPr lang="en-AU" dirty="0">
              <a:latin typeface="+mn-lt"/>
            </a:endParaRPr>
          </a:p>
        </p:txBody>
      </p:sp>
    </p:spTree>
    <p:extLst>
      <p:ext uri="{BB962C8B-B14F-4D97-AF65-F5344CB8AC3E}">
        <p14:creationId xmlns:p14="http://schemas.microsoft.com/office/powerpoint/2010/main" val="390155358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D</a:t>
            </a:r>
          </a:p>
        </p:txBody>
      </p:sp>
      <p:graphicFrame>
        <p:nvGraphicFramePr>
          <p:cNvPr id="11" name="Table 10"/>
          <p:cNvGraphicFramePr>
            <a:graphicFrameLocks noGrp="1"/>
          </p:cNvGraphicFramePr>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b="1"/>
                        <a:t>D</a:t>
                      </a:r>
                    </a:p>
                  </a:txBody>
                  <a:tcPr/>
                </a:tc>
                <a:tc>
                  <a:txBody>
                    <a:bodyPr/>
                    <a:lstStyle/>
                    <a:p>
                      <a:r>
                        <a:rPr lang="en-GB" sz="1800" b="1">
                          <a:latin typeface="+mn-lt"/>
                          <a:cs typeface="+mn-cs"/>
                        </a:rPr>
                        <a:t>Confused conversation, occasionally combative, GCS 10, left pupil dilated</a:t>
                      </a:r>
                      <a:endParaRPr lang="en-US" sz="1800" b="1"/>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3" name="Group 123">
            <a:extLst>
              <a:ext uri="{FF2B5EF4-FFF2-40B4-BE49-F238E27FC236}">
                <a16:creationId xmlns:a16="http://schemas.microsoft.com/office/drawing/2014/main" id="{325DCC87-C956-0240-BD0A-A53A708DB505}"/>
              </a:ext>
            </a:extLst>
          </p:cNvPr>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AC612585-B4FD-A94F-9DAB-446429E501C7}"/>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5" name="Picture 14" descr="C-spine hotspot.jpg">
            <a:extLst>
              <a:ext uri="{FF2B5EF4-FFF2-40B4-BE49-F238E27FC236}">
                <a16:creationId xmlns:a16="http://schemas.microsoft.com/office/drawing/2014/main" id="{8FE45227-308F-EC4B-9026-C4EAF9BEA2D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217509551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nvGraphicFramePr>
        <p:xfrm>
          <a:off x="620712" y="1396996"/>
          <a:ext cx="8200158" cy="529092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indent="0" fontAlgn="auto">
                        <a:lnSpc>
                          <a:spcPct val="90000"/>
                        </a:lnSpc>
                        <a:spcBef>
                          <a:spcPts val="0"/>
                        </a:spcBef>
                        <a:spcAft>
                          <a:spcPts val="0"/>
                        </a:spcAft>
                        <a:buFont typeface="Arial"/>
                        <a:buNone/>
                        <a:defRPr/>
                      </a:pPr>
                      <a:r>
                        <a:rPr lang="en-US" sz="1800">
                          <a:ea typeface="ＭＳ Ｐゴシック" pitchFamily="34" charset="-128"/>
                        </a:rPr>
                        <a:t>Intra peritoneal </a:t>
                      </a:r>
                      <a:r>
                        <a:rPr lang="en-US" sz="1800" err="1">
                          <a:ea typeface="ＭＳ Ｐゴシック" pitchFamily="34" charset="-128"/>
                        </a:rPr>
                        <a:t>haemorrhage</a:t>
                      </a:r>
                      <a:r>
                        <a:rPr lang="en-US" sz="1800">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a:ea typeface="ＭＳ Ｐゴシック" pitchFamily="34" charset="-128"/>
                        </a:rPr>
                        <a:t>Retro-peritoneal </a:t>
                      </a:r>
                      <a:r>
                        <a:rPr lang="en-US" sz="1800" err="1">
                          <a:ea typeface="ＭＳ Ｐゴシック" pitchFamily="34" charset="-128"/>
                        </a:rPr>
                        <a:t>haemorrhage</a:t>
                      </a:r>
                      <a:r>
                        <a:rPr lang="en-US" sz="1800">
                          <a:ea typeface="ＭＳ Ｐゴシック" pitchFamily="34" charset="-128"/>
                        </a:rPr>
                        <a:t> – pelvis +/- kidney</a:t>
                      </a:r>
                    </a:p>
                    <a:p>
                      <a:pPr marL="0" indent="0" fontAlgn="auto">
                        <a:lnSpc>
                          <a:spcPct val="90000"/>
                        </a:lnSpc>
                        <a:spcBef>
                          <a:spcPts val="0"/>
                        </a:spcBef>
                        <a:spcAft>
                          <a:spcPts val="0"/>
                        </a:spcAft>
                        <a:defRPr/>
                      </a:pPr>
                      <a:r>
                        <a:rPr lang="en-US" sz="1800">
                          <a:ea typeface="ＭＳ Ｐゴシック" pitchFamily="34" charset="-128"/>
                        </a:rPr>
                        <a:t>Cardiac </a:t>
                      </a:r>
                      <a:r>
                        <a:rPr lang="en-US" sz="1800" err="1">
                          <a:ea typeface="ＭＳ Ｐゴシック" pitchFamily="34" charset="-128"/>
                        </a:rPr>
                        <a:t>tamponade</a:t>
                      </a:r>
                      <a:r>
                        <a:rPr lang="en-US" sz="1800">
                          <a:ea typeface="ＭＳ Ｐゴシック" pitchFamily="34" charset="-128"/>
                        </a:rPr>
                        <a:t>/contusion. BP 90 = large blood loss</a:t>
                      </a:r>
                    </a:p>
                  </a:txBody>
                  <a:tcPr/>
                </a:tc>
                <a:extLst>
                  <a:ext uri="{0D108BD9-81ED-4DB2-BD59-A6C34878D82A}">
                    <a16:rowId xmlns:a16="http://schemas.microsoft.com/office/drawing/2014/main" val="10003"/>
                  </a:ext>
                </a:extLst>
              </a:tr>
              <a:tr h="821808">
                <a:tc>
                  <a:txBody>
                    <a:bodyPr/>
                    <a:lstStyle/>
                    <a:p>
                      <a:pPr algn="ctr"/>
                      <a:r>
                        <a:rPr lang="en-US" sz="2800" b="1"/>
                        <a:t>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b="1">
                          <a:ea typeface="ＭＳ Ｐゴシック" pitchFamily="34" charset="-128"/>
                        </a:rPr>
                        <a:t>Progressive head injury – raised ICP, lateralising signs. </a:t>
                      </a:r>
                      <a:r>
                        <a:rPr lang="en-US" sz="2000" b="1">
                          <a:ea typeface="ＭＳ Ｐゴシック" pitchFamily="34" charset="-128"/>
                        </a:rPr>
                        <a:t>Progressive spinal injury needs consideration</a:t>
                      </a:r>
                      <a:endParaRPr lang="en-AU" sz="2000" b="1">
                        <a:ea typeface="ＭＳ Ｐゴシック" pitchFamily="34" charset="-128"/>
                      </a:endParaRPr>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841605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92436"/>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nvGraphicFramePr>
        <p:xfrm>
          <a:off x="620712" y="1396996"/>
          <a:ext cx="8200158" cy="51636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Left ICC – before or after RSI?  CXR before/after?</a:t>
                      </a:r>
                    </a:p>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Pelvic binder + </a:t>
                      </a:r>
                      <a:r>
                        <a:rPr kumimoji="0" lang="en-GB" sz="1800" b="0" i="0" u="none" strike="noStrike" kern="1200" cap="none" normalizeH="0" baseline="0" err="1">
                          <a:ln>
                            <a:noFill/>
                          </a:ln>
                          <a:solidFill>
                            <a:schemeClr val="tx1"/>
                          </a:solidFill>
                          <a:effectLst/>
                          <a:latin typeface="+mn-lt"/>
                          <a:ea typeface="+mn-ea"/>
                          <a:cs typeface="+mn-cs"/>
                        </a:rPr>
                        <a:t>Xray</a:t>
                      </a:r>
                      <a:r>
                        <a:rPr kumimoji="0" lang="en-GB" sz="1800" b="0" i="0" u="none" strike="noStrike" kern="1200" cap="none" normalizeH="0" baseline="0">
                          <a:ln>
                            <a:noFill/>
                          </a:ln>
                          <a:solidFill>
                            <a:schemeClr val="tx1"/>
                          </a:solidFill>
                          <a:effectLst/>
                          <a:latin typeface="+mn-lt"/>
                          <a:ea typeface="+mn-ea"/>
                          <a:cs typeface="+mn-cs"/>
                        </a:rPr>
                        <a:t>. FAST. 10 mL/kg warmed blood, 10mL/kg crystalloid until available. Tranexamic acid. Surgeon</a:t>
                      </a:r>
                    </a:p>
                  </a:txBody>
                  <a:tcPr/>
                </a:tc>
                <a:extLst>
                  <a:ext uri="{0D108BD9-81ED-4DB2-BD59-A6C34878D82A}">
                    <a16:rowId xmlns:a16="http://schemas.microsoft.com/office/drawing/2014/main" val="10003"/>
                  </a:ext>
                </a:extLst>
              </a:tr>
              <a:tr h="821808">
                <a:tc>
                  <a:txBody>
                    <a:bodyPr/>
                    <a:lstStyle/>
                    <a:p>
                      <a:pPr algn="ctr"/>
                      <a:r>
                        <a:rPr lang="en-US" sz="2800" b="1"/>
                        <a:t>D</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A </a:t>
                      </a:r>
                      <a:r>
                        <a:rPr kumimoji="0" lang="en-GB" sz="2000" b="1" i="0" u="sng" strike="noStrike" kern="1200" cap="none" normalizeH="0" baseline="0">
                          <a:ln>
                            <a:noFill/>
                          </a:ln>
                          <a:solidFill>
                            <a:srgbClr val="FF0000"/>
                          </a:solidFill>
                          <a:effectLst/>
                          <a:latin typeface="+mn-lt"/>
                          <a:ea typeface="+mn-ea"/>
                          <a:cs typeface="+mn-cs"/>
                        </a:rPr>
                        <a:t>V</a:t>
                      </a:r>
                      <a:r>
                        <a:rPr kumimoji="0" lang="en-GB" sz="1800" b="1" i="0" u="none" strike="noStrike" kern="1200" cap="none" normalizeH="0" baseline="0">
                          <a:ln>
                            <a:noFill/>
                          </a:ln>
                          <a:solidFill>
                            <a:schemeClr val="tx1"/>
                          </a:solidFill>
                          <a:effectLst/>
                          <a:latin typeface="+mn-lt"/>
                          <a:ea typeface="+mn-ea"/>
                          <a:cs typeface="+mn-cs"/>
                        </a:rPr>
                        <a:t>PU – likely intracranial haemorrhage – secondary brain protection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Avoid hypotension or hypoxia. Hyperventilate (pCO2 35-40)</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Mannitol/hypertonic saline?</a:t>
                      </a:r>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33529D7A-9D36-4388-B7D0-7E5B9CD24E8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175066224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E to end</a:t>
            </a:r>
          </a:p>
        </p:txBody>
      </p:sp>
      <p:graphicFrame>
        <p:nvGraphicFramePr>
          <p:cNvPr id="11" name="Table 10"/>
          <p:cNvGraphicFramePr>
            <a:graphicFrameLocks noGrp="1"/>
          </p:cNvGraphicFramePr>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b="1"/>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a:latin typeface="+mn-lt"/>
                          <a:cs typeface="+mn-cs"/>
                        </a:rPr>
                        <a:t>Temp 35°C, no extremity abnormalities, moving all limbs                              (7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0" name="Group 123">
            <a:extLst>
              <a:ext uri="{FF2B5EF4-FFF2-40B4-BE49-F238E27FC236}">
                <a16:creationId xmlns:a16="http://schemas.microsoft.com/office/drawing/2014/main" id="{DAC7F528-BC48-F544-AB2E-73C6EECBFE64}"/>
              </a:ext>
            </a:extLst>
          </p:cNvPr>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1509F137-51E3-224A-A63E-6E933A14693C}"/>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3" name="Picture 12" descr="C-spine hotspot.jpg">
            <a:extLst>
              <a:ext uri="{FF2B5EF4-FFF2-40B4-BE49-F238E27FC236}">
                <a16:creationId xmlns:a16="http://schemas.microsoft.com/office/drawing/2014/main" id="{CDC14A5E-9ED5-8A4C-A251-81B1C6191B6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39028023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29030" name="Rectangle 6"/>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5390" name="Text Box 24"/>
          <p:cNvSpPr txBox="1">
            <a:spLocks noChangeArrowheads="1"/>
          </p:cNvSpPr>
          <p:nvPr/>
        </p:nvSpPr>
        <p:spPr bwMode="auto">
          <a:xfrm>
            <a:off x="3584576" y="904875"/>
            <a:ext cx="5113337" cy="656590"/>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lnSpc>
                <a:spcPct val="80000"/>
              </a:lnSpc>
              <a:spcBef>
                <a:spcPts val="0"/>
              </a:spcBef>
              <a:spcAft>
                <a:spcPts val="0"/>
              </a:spcAft>
              <a:defRPr/>
            </a:pPr>
            <a:r>
              <a:rPr lang="en-GB" sz="4400" b="1">
                <a:latin typeface="+mj-lt"/>
                <a:cs typeface="+mn-cs"/>
              </a:rPr>
              <a:t>Activity 1</a:t>
            </a:r>
          </a:p>
        </p:txBody>
      </p:sp>
      <p:sp>
        <p:nvSpPr>
          <p:cNvPr id="129049" name="Text Box 25"/>
          <p:cNvSpPr txBox="1">
            <a:spLocks noChangeArrowheads="1"/>
          </p:cNvSpPr>
          <p:nvPr/>
        </p:nvSpPr>
        <p:spPr bwMode="auto">
          <a:xfrm>
            <a:off x="3470275" y="2497138"/>
            <a:ext cx="5598061" cy="2412968"/>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a:lnSpc>
                <a:spcPct val="120000"/>
              </a:lnSpc>
              <a:spcBef>
                <a:spcPts val="1200"/>
              </a:spcBef>
            </a:pPr>
            <a:r>
              <a:rPr lang="en-GB" sz="4000">
                <a:latin typeface="+mn-lt"/>
                <a:ea typeface="ＭＳ Ｐゴシック" pitchFamily="34" charset="-128"/>
              </a:rPr>
              <a:t>What are the broad </a:t>
            </a:r>
            <a:r>
              <a:rPr lang="en-GB" sz="4000" b="1">
                <a:latin typeface="+mn-lt"/>
                <a:ea typeface="ＭＳ Ｐゴシック" pitchFamily="34" charset="-128"/>
              </a:rPr>
              <a:t>goals</a:t>
            </a:r>
            <a:r>
              <a:rPr lang="en-GB" sz="4000">
                <a:latin typeface="+mn-lt"/>
                <a:ea typeface="ＭＳ Ｐゴシック" pitchFamily="34" charset="-128"/>
              </a:rPr>
              <a:t> of the primary survey?</a:t>
            </a:r>
          </a:p>
          <a:p>
            <a:pPr algn="r">
              <a:lnSpc>
                <a:spcPct val="120000"/>
              </a:lnSpc>
              <a:spcBef>
                <a:spcPts val="1200"/>
              </a:spcBef>
            </a:pPr>
            <a:r>
              <a:rPr lang="en-GB" sz="4000">
                <a:latin typeface="+mn-lt"/>
                <a:ea typeface="ＭＳ Ｐゴシック" pitchFamily="34" charset="-128"/>
              </a:rPr>
              <a:t>4 mins</a:t>
            </a:r>
          </a:p>
        </p:txBody>
      </p:sp>
      <p:pic>
        <p:nvPicPr>
          <p:cNvPr id="2050" name="Picture 2" descr="C:\Users\Aurora Medical\Desktop\NSWAS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087" y="308602"/>
            <a:ext cx="3011487" cy="1692073"/>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8" name="Group 123"/>
          <p:cNvGraphicFramePr>
            <a:graphicFrameLocks noGrp="1"/>
          </p:cNvGraphicFramePr>
          <p:nvPr/>
        </p:nvGraphicFramePr>
        <p:xfrm>
          <a:off x="446088" y="2244779"/>
          <a:ext cx="3024187" cy="4507710"/>
        </p:xfrm>
        <a:graphic>
          <a:graphicData uri="http://schemas.openxmlformats.org/drawingml/2006/table">
            <a:tbl>
              <a:tblPr/>
              <a:tblGrid>
                <a:gridCol w="1152525">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70390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4000" b="1" i="0" u="none" strike="noStrike" cap="none" normalizeH="0" baseline="0">
                          <a:ln>
                            <a:noFill/>
                          </a:ln>
                          <a:solidFill>
                            <a:schemeClr val="bg1"/>
                          </a:solidFill>
                          <a:effectLst/>
                          <a:latin typeface="+mj-lt"/>
                        </a:rPr>
                        <a:t>Goals</a:t>
                      </a:r>
                      <a:endParaRPr kumimoji="0" lang="en-US" sz="40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98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Actions</a:t>
                      </a:r>
                      <a:endParaRPr kumimoji="0" lang="en-US" sz="1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8432512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nvGraphicFramePr>
        <p:xfrm>
          <a:off x="620712" y="1396996"/>
          <a:ext cx="8200158" cy="529092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indent="0" fontAlgn="auto">
                        <a:lnSpc>
                          <a:spcPct val="90000"/>
                        </a:lnSpc>
                        <a:spcBef>
                          <a:spcPts val="0"/>
                        </a:spcBef>
                        <a:spcAft>
                          <a:spcPts val="0"/>
                        </a:spcAft>
                        <a:buFont typeface="Arial"/>
                        <a:buNone/>
                        <a:defRPr/>
                      </a:pPr>
                      <a:r>
                        <a:rPr lang="en-US" sz="1800">
                          <a:ea typeface="ＭＳ Ｐゴシック" pitchFamily="34" charset="-128"/>
                        </a:rPr>
                        <a:t>Intra peritoneal </a:t>
                      </a:r>
                      <a:r>
                        <a:rPr lang="en-US" sz="1800" err="1">
                          <a:ea typeface="ＭＳ Ｐゴシック" pitchFamily="34" charset="-128"/>
                        </a:rPr>
                        <a:t>haemorrhage</a:t>
                      </a:r>
                      <a:r>
                        <a:rPr lang="en-US" sz="1800">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a:ea typeface="ＭＳ Ｐゴシック" pitchFamily="34" charset="-128"/>
                        </a:rPr>
                        <a:t>Retro-peritoneal </a:t>
                      </a:r>
                      <a:r>
                        <a:rPr lang="en-US" sz="1800" err="1">
                          <a:ea typeface="ＭＳ Ｐゴシック" pitchFamily="34" charset="-128"/>
                        </a:rPr>
                        <a:t>haemorrhage</a:t>
                      </a:r>
                      <a:r>
                        <a:rPr lang="en-US" sz="1800">
                          <a:ea typeface="ＭＳ Ｐゴシック" pitchFamily="34" charset="-128"/>
                        </a:rPr>
                        <a:t> – pelvis +/- kidney</a:t>
                      </a:r>
                    </a:p>
                    <a:p>
                      <a:pPr marL="0" indent="0" fontAlgn="auto">
                        <a:lnSpc>
                          <a:spcPct val="90000"/>
                        </a:lnSpc>
                        <a:spcBef>
                          <a:spcPts val="0"/>
                        </a:spcBef>
                        <a:spcAft>
                          <a:spcPts val="0"/>
                        </a:spcAft>
                        <a:defRPr/>
                      </a:pPr>
                      <a:r>
                        <a:rPr lang="en-US" sz="1800">
                          <a:ea typeface="ＭＳ Ｐゴシック" pitchFamily="34" charset="-128"/>
                        </a:rPr>
                        <a:t>Cardiac </a:t>
                      </a:r>
                      <a:r>
                        <a:rPr lang="en-US" sz="1800" err="1">
                          <a:ea typeface="ＭＳ Ｐゴシック" pitchFamily="34" charset="-128"/>
                        </a:rPr>
                        <a:t>tamponade</a:t>
                      </a:r>
                      <a:r>
                        <a:rPr lang="en-US" sz="1800">
                          <a:ea typeface="ＭＳ Ｐゴシック" pitchFamily="34" charset="-128"/>
                        </a:rPr>
                        <a:t>/contusion. BP 90 = large blood loss</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a:ea typeface="ＭＳ Ｐゴシック" pitchFamily="34" charset="-128"/>
                        </a:rPr>
                        <a:t>Progressive head injury – raised ICP, lateralising signs.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a:ea typeface="ＭＳ Ｐゴシック" pitchFamily="34" charset="-128"/>
                        </a:rPr>
                        <a:t>Progressive spinal injury needs consideration</a:t>
                      </a:r>
                      <a:endParaRPr lang="en-AU" sz="1800">
                        <a:ea typeface="ＭＳ Ｐゴシック" pitchFamily="34" charset="-128"/>
                      </a:endParaRPr>
                    </a:p>
                  </a:txBody>
                  <a:tcPr/>
                </a:tc>
                <a:extLst>
                  <a:ext uri="{0D108BD9-81ED-4DB2-BD59-A6C34878D82A}">
                    <a16:rowId xmlns:a16="http://schemas.microsoft.com/office/drawing/2014/main" val="10004"/>
                  </a:ext>
                </a:extLst>
              </a:tr>
              <a:tr h="821808">
                <a:tc>
                  <a:txBody>
                    <a:bodyPr/>
                    <a:lstStyle/>
                    <a:p>
                      <a:pPr algn="ctr"/>
                      <a:r>
                        <a:rPr lang="en-US" sz="2800" b="1"/>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a:ea typeface="ＭＳ Ｐゴシック" pitchFamily="34" charset="-128"/>
                        </a:rPr>
                        <a:t>Hypothermia, </a:t>
                      </a:r>
                      <a:r>
                        <a:rPr lang="en-US" sz="1800" b="1" err="1">
                          <a:ea typeface="ＭＳ Ｐゴシック" pitchFamily="34" charset="-128"/>
                        </a:rPr>
                        <a:t>hypoglycaemia</a:t>
                      </a:r>
                      <a:r>
                        <a:rPr lang="en-US" sz="1800" b="1">
                          <a:ea typeface="ＭＳ Ｐゴシック" pitchFamily="34" charset="-128"/>
                        </a:rPr>
                        <a:t>, hidden injuries</a:t>
                      </a:r>
                    </a:p>
                    <a:p>
                      <a:endParaRPr lang="en-US" b="1"/>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143451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0190" y="285989"/>
            <a:ext cx="5802197" cy="1325563"/>
          </a:xfrm>
        </p:spPr>
        <p:txBody>
          <a:bodyPr anchor="t"/>
          <a:lstStyle/>
          <a:p>
            <a:pPr>
              <a:lnSpc>
                <a:spcPct val="80000"/>
              </a:lnSpc>
            </a:pPr>
            <a:r>
              <a:rPr lang="en-GB" sz="3600" b="1" dirty="0">
                <a:ea typeface="ＭＳ Ｐゴシック" pitchFamily="34" charset="-128"/>
              </a:rPr>
              <a:t>Treatment and investigation</a:t>
            </a:r>
          </a:p>
        </p:txBody>
      </p:sp>
      <p:graphicFrame>
        <p:nvGraphicFramePr>
          <p:cNvPr id="6" name="Table 5"/>
          <p:cNvGraphicFramePr>
            <a:graphicFrameLocks noGrp="1"/>
          </p:cNvGraphicFramePr>
          <p:nvPr/>
        </p:nvGraphicFramePr>
        <p:xfrm>
          <a:off x="871718" y="912913"/>
          <a:ext cx="8200158" cy="5881586"/>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737247">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42039">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immobilisation – BVM, prepare for RSI</a:t>
                      </a:r>
                    </a:p>
                  </a:txBody>
                  <a:tcPr/>
                </a:tc>
                <a:extLst>
                  <a:ext uri="{0D108BD9-81ED-4DB2-BD59-A6C34878D82A}">
                    <a16:rowId xmlns:a16="http://schemas.microsoft.com/office/drawing/2014/main" val="10001"/>
                  </a:ext>
                </a:extLst>
              </a:tr>
              <a:tr h="737247">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dirty="0">
                          <a:ln>
                            <a:noFill/>
                          </a:ln>
                          <a:solidFill>
                            <a:schemeClr val="tx1"/>
                          </a:solidFill>
                          <a:effectLst/>
                          <a:latin typeface="+mn-lt"/>
                          <a:ea typeface="+mn-ea"/>
                          <a:cs typeface="+mn-cs"/>
                        </a:rPr>
                        <a:t>Left ICC – before or after RSI?  CXR before/after?</a:t>
                      </a:r>
                    </a:p>
                    <a:p>
                      <a:endParaRPr lang="en-US" dirty="0"/>
                    </a:p>
                  </a:txBody>
                  <a:tcPr/>
                </a:tc>
                <a:extLst>
                  <a:ext uri="{0D108BD9-81ED-4DB2-BD59-A6C34878D82A}">
                    <a16:rowId xmlns:a16="http://schemas.microsoft.com/office/drawing/2014/main" val="10002"/>
                  </a:ext>
                </a:extLst>
              </a:tr>
              <a:tr h="73724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Pelvic binder + X-ray, FAST, 10 mL/kg warmed blood, 10mL/kg crystalloid until available. Tranexamic acid. Surgeon</a:t>
                      </a:r>
                    </a:p>
                  </a:txBody>
                  <a:tcPr/>
                </a:tc>
                <a:extLst>
                  <a:ext uri="{0D108BD9-81ED-4DB2-BD59-A6C34878D82A}">
                    <a16:rowId xmlns:a16="http://schemas.microsoft.com/office/drawing/2014/main" val="10003"/>
                  </a:ext>
                </a:extLst>
              </a:tr>
              <a:tr h="737247">
                <a:tc>
                  <a:txBody>
                    <a:bodyPr/>
                    <a:lstStyle/>
                    <a:p>
                      <a:pPr algn="ctr"/>
                      <a:r>
                        <a:rPr lang="en-US" sz="2800"/>
                        <a:t>D</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A </a:t>
                      </a:r>
                      <a:r>
                        <a:rPr kumimoji="0" lang="en-GB" sz="2000" b="1" i="0" u="sng" strike="noStrike" kern="1200" cap="none" normalizeH="0" baseline="0">
                          <a:ln>
                            <a:noFill/>
                          </a:ln>
                          <a:solidFill>
                            <a:srgbClr val="FF0000"/>
                          </a:solidFill>
                          <a:effectLst/>
                          <a:latin typeface="+mn-lt"/>
                          <a:ea typeface="+mn-ea"/>
                          <a:cs typeface="+mn-cs"/>
                        </a:rPr>
                        <a:t>V</a:t>
                      </a:r>
                      <a:r>
                        <a:rPr kumimoji="0" lang="en-GB" sz="1800" b="0" i="0" u="none" strike="noStrike" kern="1200" cap="none" normalizeH="0" baseline="0">
                          <a:ln>
                            <a:noFill/>
                          </a:ln>
                          <a:solidFill>
                            <a:schemeClr val="tx1"/>
                          </a:solidFill>
                          <a:effectLst/>
                          <a:latin typeface="+mn-lt"/>
                          <a:ea typeface="+mn-ea"/>
                          <a:cs typeface="+mn-cs"/>
                        </a:rPr>
                        <a:t>PU – likely ICH – secondary brain protection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Avoid hypotension,  hypoxia. Hyperventilate. Mannitol/hypertonic saline?</a:t>
                      </a:r>
                    </a:p>
                  </a:txBody>
                  <a:tcPr/>
                </a:tc>
                <a:extLst>
                  <a:ext uri="{0D108BD9-81ED-4DB2-BD59-A6C34878D82A}">
                    <a16:rowId xmlns:a16="http://schemas.microsoft.com/office/drawing/2014/main" val="10004"/>
                  </a:ext>
                </a:extLst>
              </a:tr>
              <a:tr h="737247">
                <a:tc>
                  <a:txBody>
                    <a:bodyPr/>
                    <a:lstStyle/>
                    <a:p>
                      <a:pPr algn="ctr"/>
                      <a:r>
                        <a:rPr lang="en-US" sz="2800" b="1"/>
                        <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Exposure, look for injuries, keep warm, </a:t>
                      </a:r>
                      <a:r>
                        <a:rPr kumimoji="0" lang="en-GB" sz="1800" b="1" i="0" u="none" strike="noStrike" kern="1200" cap="none" normalizeH="0" baseline="0" err="1">
                          <a:ln>
                            <a:noFill/>
                          </a:ln>
                          <a:solidFill>
                            <a:schemeClr val="tx1"/>
                          </a:solidFill>
                          <a:effectLst/>
                          <a:latin typeface="+mn-lt"/>
                          <a:ea typeface="+mn-ea"/>
                          <a:cs typeface="+mn-cs"/>
                        </a:rPr>
                        <a:t>euglycaemia</a:t>
                      </a:r>
                      <a:endParaRPr kumimoji="0" lang="en-GB" sz="1800" b="1" i="0" u="none" strike="noStrike" kern="1200" cap="none" normalizeH="0" baseline="0">
                        <a:ln>
                          <a:noFill/>
                        </a:ln>
                        <a:solidFill>
                          <a:schemeClr val="tx1"/>
                        </a:solidFill>
                        <a:effectLst/>
                        <a:latin typeface="+mn-lt"/>
                        <a:ea typeface="+mn-ea"/>
                        <a:cs typeface="+mn-cs"/>
                      </a:endParaRPr>
                    </a:p>
                  </a:txBody>
                  <a:tcPr/>
                </a:tc>
                <a:extLst>
                  <a:ext uri="{0D108BD9-81ED-4DB2-BD59-A6C34878D82A}">
                    <a16:rowId xmlns:a16="http://schemas.microsoft.com/office/drawing/2014/main" val="10005"/>
                  </a:ext>
                </a:extLst>
              </a:tr>
              <a:tr h="77124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Ix, Meds</a:t>
                      </a:r>
                      <a:endParaRPr kumimoji="0" lang="en-US" sz="1800" b="1" i="0" u="none" strike="noStrike" kern="1200" cap="none" normalizeH="0" baseline="0">
                        <a:ln>
                          <a:noFill/>
                        </a:ln>
                        <a:solidFill>
                          <a:schemeClr val="tx1"/>
                        </a:solidFill>
                        <a:effectLst/>
                        <a:latin typeface="+mn-lt"/>
                        <a:ea typeface="+mn-ea"/>
                        <a:cs typeface="+mn-cs"/>
                      </a:endParaRPr>
                    </a:p>
                    <a:p>
                      <a:pPr algn="ctr"/>
                      <a:endParaRPr lang="en-US" sz="2800" b="1"/>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?Whole body CT (WBCT)  -  or CT cervical spine, brain, </a:t>
                      </a:r>
                      <a:r>
                        <a:rPr kumimoji="0" lang="en-GB" sz="1800" b="1" i="0" u="none" strike="noStrike" kern="1200" cap="none" normalizeH="0" baseline="0" dirty="0" err="1">
                          <a:ln>
                            <a:noFill/>
                          </a:ln>
                          <a:solidFill>
                            <a:schemeClr val="tx1"/>
                          </a:solidFill>
                          <a:effectLst/>
                          <a:latin typeface="+mn-lt"/>
                          <a:ea typeface="+mn-ea"/>
                          <a:cs typeface="+mn-cs"/>
                        </a:rPr>
                        <a:t>abdo</a:t>
                      </a:r>
                      <a:r>
                        <a:rPr kumimoji="0" lang="en-GB" sz="1800" b="1" i="0" u="none" strike="noStrike" kern="1200" cap="none" normalizeH="0" baseline="0" dirty="0">
                          <a:ln>
                            <a:noFill/>
                          </a:ln>
                          <a:solidFill>
                            <a:schemeClr val="tx1"/>
                          </a:solidFill>
                          <a:effectLst/>
                          <a:latin typeface="+mn-lt"/>
                          <a:ea typeface="+mn-ea"/>
                          <a:cs typeface="+mn-cs"/>
                        </a:rPr>
                        <a:t>, +/- chest?</a:t>
                      </a:r>
                    </a:p>
                    <a:p>
                      <a:pPr marL="0" marR="0" lvl="0" indent="0" algn="l" defTabSz="914400" rtl="0" eaLnBrk="1" fontAlgn="base" latinLnBrk="0" hangingPunct="1">
                        <a:lnSpc>
                          <a:spcPct val="100000"/>
                        </a:lnSpc>
                        <a:spcBef>
                          <a:spcPct val="20000"/>
                        </a:spcBef>
                        <a:spcAft>
                          <a:spcPct val="0"/>
                        </a:spcAft>
                        <a:buClr>
                          <a:srgbClr val="B2B2B2"/>
                        </a:buClr>
                        <a:buSzTx/>
                        <a:buFontTx/>
                        <a:buNone/>
                        <a:tabLst/>
                        <a:defRPr/>
                      </a:pPr>
                      <a:r>
                        <a:rPr kumimoji="0" lang="en-GB" sz="1800" b="1" i="0" u="none" strike="noStrike" kern="1200" cap="none" normalizeH="0" baseline="0" dirty="0">
                          <a:ln>
                            <a:noFill/>
                          </a:ln>
                          <a:solidFill>
                            <a:schemeClr val="tx1"/>
                          </a:solidFill>
                          <a:effectLst/>
                          <a:latin typeface="+mn-lt"/>
                          <a:ea typeface="+mn-ea"/>
                          <a:cs typeface="+mn-cs"/>
                        </a:rPr>
                        <a:t>Consider radiation dose with WBCT</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CXR, pelvic X-ray</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Surgical and neurosurgical review</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277895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673205" y="290377"/>
            <a:ext cx="4288971" cy="1325563"/>
          </a:xfrm>
        </p:spPr>
        <p:txBody>
          <a:bodyPr anchor="t"/>
          <a:lstStyle/>
          <a:p>
            <a:pPr>
              <a:lnSpc>
                <a:spcPct val="80000"/>
              </a:lnSpc>
            </a:pPr>
            <a:r>
              <a:rPr lang="en-GB" sz="4400" b="1">
                <a:ea typeface="ＭＳ Ｐゴシック" pitchFamily="34" charset="-128"/>
              </a:rPr>
              <a:t>Diagnoses &amp; Specific therapy</a:t>
            </a:r>
          </a:p>
        </p:txBody>
      </p:sp>
      <p:graphicFrame>
        <p:nvGraphicFramePr>
          <p:cNvPr id="3" name="Table 2"/>
          <p:cNvGraphicFramePr>
            <a:graphicFrameLocks noGrp="1"/>
          </p:cNvGraphicFramePr>
          <p:nvPr/>
        </p:nvGraphicFramePr>
        <p:xfrm>
          <a:off x="385488" y="1757136"/>
          <a:ext cx="8480734" cy="4720091"/>
        </p:xfrm>
        <a:graphic>
          <a:graphicData uri="http://schemas.openxmlformats.org/drawingml/2006/table">
            <a:tbl>
              <a:tblPr bandRow="1">
                <a:tableStyleId>{073A0DAA-6AF3-43AB-8588-CEC1D06C72B9}</a:tableStyleId>
              </a:tblPr>
              <a:tblGrid>
                <a:gridCol w="8480734">
                  <a:extLst>
                    <a:ext uri="{9D8B030D-6E8A-4147-A177-3AD203B41FA5}">
                      <a16:colId xmlns:a16="http://schemas.microsoft.com/office/drawing/2014/main" val="20000"/>
                    </a:ext>
                  </a:extLst>
                </a:gridCol>
              </a:tblGrid>
              <a:tr h="5443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a:t>Diagnoses</a:t>
                      </a:r>
                    </a:p>
                  </a:txBody>
                  <a:tcPr/>
                </a:tc>
                <a:extLst>
                  <a:ext uri="{0D108BD9-81ED-4DB2-BD59-A6C34878D82A}">
                    <a16:rowId xmlns:a16="http://schemas.microsoft.com/office/drawing/2014/main" val="10000"/>
                  </a:ext>
                </a:extLst>
              </a:tr>
              <a:tr h="980930">
                <a:tc>
                  <a:txBody>
                    <a:bodyPr/>
                    <a:lstStyle/>
                    <a:p>
                      <a:pPr marL="0" indent="0">
                        <a:lnSpc>
                          <a:spcPct val="80000"/>
                        </a:lnSpc>
                      </a:pPr>
                      <a:r>
                        <a:rPr lang="en-GB" sz="2000" dirty="0"/>
                        <a:t>CT C-spine – NAD</a:t>
                      </a:r>
                    </a:p>
                    <a:p>
                      <a:pPr marL="0" indent="0">
                        <a:lnSpc>
                          <a:spcPct val="80000"/>
                        </a:lnSpc>
                      </a:pPr>
                      <a:r>
                        <a:rPr lang="en-GB" sz="2000" dirty="0"/>
                        <a:t>CXR – L) ICC – resolved pneumothorax, # ribs</a:t>
                      </a:r>
                    </a:p>
                    <a:p>
                      <a:pPr marL="0" indent="0">
                        <a:lnSpc>
                          <a:spcPct val="80000"/>
                        </a:lnSpc>
                      </a:pPr>
                      <a:r>
                        <a:rPr lang="en-GB" sz="2000" dirty="0"/>
                        <a:t>Pelvic X-ray – left pubic bone #</a:t>
                      </a:r>
                    </a:p>
                    <a:p>
                      <a:pPr marL="0" indent="0">
                        <a:lnSpc>
                          <a:spcPct val="80000"/>
                        </a:lnSpc>
                      </a:pPr>
                      <a:r>
                        <a:rPr lang="en-GB" sz="2000" dirty="0"/>
                        <a:t>CT abdomen – ruptured spleen </a:t>
                      </a:r>
                    </a:p>
                    <a:p>
                      <a:pPr marL="0" indent="0">
                        <a:lnSpc>
                          <a:spcPct val="80000"/>
                        </a:lnSpc>
                      </a:pPr>
                      <a:r>
                        <a:rPr lang="en-GB" sz="2000" dirty="0"/>
                        <a:t>Multiple lacerated left kidney</a:t>
                      </a:r>
                    </a:p>
                    <a:p>
                      <a:pPr marL="0" indent="0">
                        <a:lnSpc>
                          <a:spcPct val="80000"/>
                        </a:lnSpc>
                      </a:pPr>
                      <a:r>
                        <a:rPr lang="en-GB" sz="2000" dirty="0"/>
                        <a:t>CTB – left SDH, midline shift</a:t>
                      </a:r>
                    </a:p>
                    <a:p>
                      <a:endParaRPr lang="en-US" sz="2000" dirty="0"/>
                    </a:p>
                  </a:txBody>
                  <a:tcPr/>
                </a:tc>
                <a:extLst>
                  <a:ext uri="{0D108BD9-81ED-4DB2-BD59-A6C34878D82A}">
                    <a16:rowId xmlns:a16="http://schemas.microsoft.com/office/drawing/2014/main" val="10001"/>
                  </a:ext>
                </a:extLst>
              </a:tr>
              <a:tr h="4391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a:t>Specific therapy options</a:t>
                      </a:r>
                    </a:p>
                    <a:p>
                      <a:endParaRPr lang="en-US" sz="2000"/>
                    </a:p>
                  </a:txBody>
                  <a:tcPr/>
                </a:tc>
                <a:extLst>
                  <a:ext uri="{0D108BD9-81ED-4DB2-BD59-A6C34878D82A}">
                    <a16:rowId xmlns:a16="http://schemas.microsoft.com/office/drawing/2014/main" val="10002"/>
                  </a:ext>
                </a:extLst>
              </a:tr>
              <a:tr h="980930">
                <a:tc>
                  <a:txBody>
                    <a:bodyPr/>
                    <a:lstStyle/>
                    <a:p>
                      <a:pPr marL="0" indent="0">
                        <a:lnSpc>
                          <a:spcPct val="80000"/>
                        </a:lnSpc>
                      </a:pPr>
                      <a:r>
                        <a:rPr lang="en-US" sz="2000" dirty="0"/>
                        <a:t>Conservative ?</a:t>
                      </a:r>
                    </a:p>
                    <a:p>
                      <a:pPr marL="0" indent="0">
                        <a:lnSpc>
                          <a:spcPct val="80000"/>
                        </a:lnSpc>
                      </a:pPr>
                      <a:r>
                        <a:rPr lang="en-US" sz="2000" dirty="0"/>
                        <a:t>Operative ?</a:t>
                      </a:r>
                    </a:p>
                    <a:p>
                      <a:pPr marL="0" indent="0">
                        <a:lnSpc>
                          <a:spcPct val="80000"/>
                        </a:lnSpc>
                      </a:pPr>
                      <a:r>
                        <a:rPr lang="en-US" sz="2000" dirty="0"/>
                        <a:t>Interventional radiology ?</a:t>
                      </a:r>
                    </a:p>
                    <a:p>
                      <a:pPr marL="0" indent="0">
                        <a:lnSpc>
                          <a:spcPct val="80000"/>
                        </a:lnSpc>
                      </a:pPr>
                      <a:r>
                        <a:rPr lang="en-US" sz="2000" dirty="0"/>
                        <a:t>Telemedicine ?</a:t>
                      </a:r>
                    </a:p>
                    <a:p>
                      <a:pPr marL="0" indent="0">
                        <a:lnSpc>
                          <a:spcPct val="80000"/>
                        </a:lnSpc>
                      </a:pPr>
                      <a:r>
                        <a:rPr lang="en-US" sz="2000" dirty="0"/>
                        <a:t>Interfacility transfer required ?</a:t>
                      </a:r>
                    </a:p>
                    <a:p>
                      <a:endParaRPr lang="en-US" sz="2000" dirty="0"/>
                    </a:p>
                  </a:txBody>
                  <a:tcPr/>
                </a:tc>
                <a:extLst>
                  <a:ext uri="{0D108BD9-81ED-4DB2-BD59-A6C34878D82A}">
                    <a16:rowId xmlns:a16="http://schemas.microsoft.com/office/drawing/2014/main" val="10003"/>
                  </a:ext>
                </a:extLst>
              </a:tr>
            </a:tbl>
          </a:graphicData>
        </a:graphic>
      </p:graphicFrame>
      <p:pic>
        <p:nvPicPr>
          <p:cNvPr id="5" name="Picture 4" descr="C-spine hotspot.jpg">
            <a:extLst>
              <a:ext uri="{FF2B5EF4-FFF2-40B4-BE49-F238E27FC236}">
                <a16:creationId xmlns:a16="http://schemas.microsoft.com/office/drawing/2014/main" id="{390F23A7-FE07-45A3-B5E4-D919B9FCBB1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436967" cy="1474745"/>
          </a:xfrm>
          <a:prstGeom prst="rect">
            <a:avLst/>
          </a:prstGeom>
          <a:noFill/>
          <a:ln w="9525">
            <a:noFill/>
            <a:miter lim="800000"/>
            <a:headEnd/>
            <a:tailEnd/>
          </a:ln>
        </p:spPr>
      </p:pic>
    </p:spTree>
    <p:extLst>
      <p:ext uri="{BB962C8B-B14F-4D97-AF65-F5344CB8AC3E}">
        <p14:creationId xmlns:p14="http://schemas.microsoft.com/office/powerpoint/2010/main" val="418774685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3838" y="-496888"/>
            <a:ext cx="3557587" cy="7786688"/>
          </a:xfrm>
          <a:prstGeom prst="rect">
            <a:avLst/>
          </a:prstGeom>
          <a:noFill/>
          <a:effectLst/>
        </p:spPr>
        <p:txBody>
          <a:bodyPr>
            <a:spAutoFit/>
          </a:bodyPr>
          <a:lstStyle/>
          <a:p>
            <a:pPr algn="ctr" fontAlgn="auto">
              <a:spcBef>
                <a:spcPts val="0"/>
              </a:spcBef>
              <a:spcAft>
                <a:spcPts val="0"/>
              </a:spcAft>
              <a:defRPr/>
            </a:pPr>
            <a:r>
              <a:rPr lang="en-AU" sz="50000" b="1">
                <a:ln w="1905"/>
                <a:solidFill>
                  <a:srgbClr val="F26522"/>
                </a:solidFill>
                <a:latin typeface="+mj-lt"/>
                <a:cs typeface="+mn-cs"/>
              </a:rPr>
              <a:t>?</a:t>
            </a:r>
            <a:endParaRPr lang="en-AU" sz="50000" b="1">
              <a:ln w="1905"/>
              <a:solidFill>
                <a:srgbClr val="F26522"/>
              </a:solidFill>
              <a:latin typeface="+mn-lt"/>
              <a:cs typeface="+mn-cs"/>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58264-0959-4537-A832-5570F16AAF7F}"/>
              </a:ext>
            </a:extLst>
          </p:cNvPr>
          <p:cNvSpPr txBox="1">
            <a:spLocks noChangeArrowheads="1"/>
          </p:cNvSpPr>
          <p:nvPr/>
        </p:nvSpPr>
        <p:spPr bwMode="auto">
          <a:xfrm>
            <a:off x="770020" y="1621094"/>
            <a:ext cx="8373980" cy="5079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GB">
                <a:ea typeface="ＭＳ Ｐゴシック" pitchFamily="34" charset="-128"/>
              </a:rPr>
              <a:t>&lt;C&gt;              - </a:t>
            </a:r>
            <a:r>
              <a:rPr lang="en-GB" b="1">
                <a:ea typeface="ＭＳ Ｐゴシック" pitchFamily="34" charset="-128"/>
              </a:rPr>
              <a:t>control external bleeding </a:t>
            </a:r>
          </a:p>
          <a:p>
            <a:pPr>
              <a:spcAft>
                <a:spcPts val="1800"/>
              </a:spcAft>
            </a:pPr>
            <a:r>
              <a:rPr lang="en-GB">
                <a:ea typeface="ＭＳ Ｐゴシック" pitchFamily="34" charset="-128"/>
              </a:rPr>
              <a:t>Airway </a:t>
            </a:r>
            <a:r>
              <a:rPr lang="en-GB" i="1">
                <a:ea typeface="ＭＳ Ｐゴシック" pitchFamily="34" charset="-128"/>
              </a:rPr>
              <a:t>       - </a:t>
            </a:r>
            <a:r>
              <a:rPr lang="en-GB" b="1">
                <a:ea typeface="ＭＳ Ｐゴシック" pitchFamily="34" charset="-128"/>
              </a:rPr>
              <a:t> oxygen</a:t>
            </a:r>
            <a:r>
              <a:rPr lang="en-GB" i="1">
                <a:ea typeface="ＭＳ Ｐゴシック" pitchFamily="34" charset="-128"/>
              </a:rPr>
              <a:t>, </a:t>
            </a:r>
            <a:r>
              <a:rPr lang="en-GB" b="1">
                <a:ea typeface="ＭＳ Ｐゴシック" pitchFamily="34" charset="-128"/>
              </a:rPr>
              <a:t>C-spine control</a:t>
            </a:r>
          </a:p>
          <a:p>
            <a:pPr>
              <a:spcAft>
                <a:spcPts val="1800"/>
              </a:spcAft>
            </a:pPr>
            <a:r>
              <a:rPr lang="en-GB">
                <a:ea typeface="ＭＳ Ｐゴシック" pitchFamily="34" charset="-128"/>
              </a:rPr>
              <a:t>Breathing   </a:t>
            </a:r>
            <a:r>
              <a:rPr lang="en-GB" i="1">
                <a:ea typeface="ＭＳ Ｐゴシック" pitchFamily="34" charset="-128"/>
              </a:rPr>
              <a:t>-  </a:t>
            </a:r>
            <a:r>
              <a:rPr lang="en-GB" b="1">
                <a:ea typeface="ＭＳ Ｐゴシック" pitchFamily="34" charset="-128"/>
              </a:rPr>
              <a:t>ventilatory support</a:t>
            </a:r>
          </a:p>
          <a:p>
            <a:pPr>
              <a:spcAft>
                <a:spcPts val="1800"/>
              </a:spcAft>
            </a:pPr>
            <a:r>
              <a:rPr lang="en-GB">
                <a:ea typeface="ＭＳ Ｐゴシック" pitchFamily="34" charset="-128"/>
              </a:rPr>
              <a:t>Circulation</a:t>
            </a:r>
            <a:r>
              <a:rPr lang="en-GB" i="1">
                <a:ea typeface="ＭＳ Ｐゴシック" pitchFamily="34" charset="-128"/>
              </a:rPr>
              <a:t> -  </a:t>
            </a:r>
            <a:r>
              <a:rPr lang="en-GB" b="1">
                <a:ea typeface="ＭＳ Ｐゴシック" pitchFamily="34" charset="-128"/>
              </a:rPr>
              <a:t>haemorrhage control</a:t>
            </a:r>
          </a:p>
          <a:p>
            <a:pPr>
              <a:spcAft>
                <a:spcPts val="1800"/>
              </a:spcAft>
            </a:pPr>
            <a:r>
              <a:rPr lang="en-GB">
                <a:ea typeface="ＭＳ Ｐゴシック" pitchFamily="34" charset="-128"/>
              </a:rPr>
              <a:t>Disability    -  </a:t>
            </a:r>
            <a:r>
              <a:rPr lang="en-GB" b="1">
                <a:ea typeface="ＭＳ Ｐゴシック" pitchFamily="34" charset="-128"/>
              </a:rPr>
              <a:t>prevent secondary insult</a:t>
            </a:r>
          </a:p>
          <a:p>
            <a:pPr>
              <a:spcAft>
                <a:spcPts val="1800"/>
              </a:spcAft>
            </a:pPr>
            <a:r>
              <a:rPr lang="en-GB">
                <a:ea typeface="ＭＳ Ｐゴシック" pitchFamily="34" charset="-128"/>
              </a:rPr>
              <a:t>Exposure</a:t>
            </a:r>
            <a:r>
              <a:rPr lang="en-GB" i="1">
                <a:ea typeface="ＭＳ Ｐゴシック" pitchFamily="34" charset="-128"/>
              </a:rPr>
              <a:t>    -  </a:t>
            </a:r>
            <a:r>
              <a:rPr lang="en-GB" b="1">
                <a:ea typeface="ＭＳ Ｐゴシック" pitchFamily="34" charset="-128"/>
              </a:rPr>
              <a:t>temperature control</a:t>
            </a:r>
            <a:endParaRPr lang="en-US" b="1">
              <a:ea typeface="ＭＳ Ｐゴシック" pitchFamily="34" charset="-128"/>
            </a:endParaRPr>
          </a:p>
        </p:txBody>
      </p:sp>
      <p:sp>
        <p:nvSpPr>
          <p:cNvPr id="5" name="Rectangle 2">
            <a:extLst>
              <a:ext uri="{FF2B5EF4-FFF2-40B4-BE49-F238E27FC236}">
                <a16:creationId xmlns:a16="http://schemas.microsoft.com/office/drawing/2014/main" id="{BA9E18A6-E105-4809-A764-E1855E327A52}"/>
              </a:ext>
            </a:extLst>
          </p:cNvPr>
          <p:cNvSpPr>
            <a:spLocks noGrp="1" noChangeArrowheads="1"/>
          </p:cNvSpPr>
          <p:nvPr>
            <p:ph type="title"/>
          </p:nvPr>
        </p:nvSpPr>
        <p:spPr>
          <a:xfrm>
            <a:off x="828675" y="427038"/>
            <a:ext cx="6708775" cy="1325562"/>
          </a:xfrm>
        </p:spPr>
        <p:txBody>
          <a:bodyPr anchor="t"/>
          <a:lstStyle/>
          <a:p>
            <a:r>
              <a:rPr lang="en-GB" b="1">
                <a:ea typeface="ＭＳ Ｐゴシック" pitchFamily="34" charset="-128"/>
              </a:rPr>
              <a:t>A structured approach …</a:t>
            </a:r>
            <a:endParaRPr lang="en-US" b="1">
              <a:ea typeface="ＭＳ Ｐゴシック" pitchFamily="34" charset="-128"/>
            </a:endParaRPr>
          </a:p>
        </p:txBody>
      </p:sp>
    </p:spTree>
    <p:extLst>
      <p:ext uri="{BB962C8B-B14F-4D97-AF65-F5344CB8AC3E}">
        <p14:creationId xmlns:p14="http://schemas.microsoft.com/office/powerpoint/2010/main" val="344234024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J3395_HR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40000">
            <a:off x="1343941" y="4543768"/>
            <a:ext cx="2084551" cy="1771869"/>
          </a:xfrm>
          <a:prstGeom prst="rect">
            <a:avLst/>
          </a:prstGeom>
        </p:spPr>
      </p:pic>
      <p:pic>
        <p:nvPicPr>
          <p:cNvPr id="6" name="Content Placeholder 5" descr="ketamine.jpg"/>
          <p:cNvPicPr>
            <a:picLocks noGrp="1" noChangeAspect="1"/>
          </p:cNvPicPr>
          <p:nvPr>
            <p:ph sz="half" idx="4294967295"/>
          </p:nvPr>
        </p:nvPicPr>
        <p:blipFill>
          <a:blip r:embed="rId4">
            <a:extLst>
              <a:ext uri="{28A0092B-C50C-407E-A947-70E740481C1C}">
                <a14:useLocalDpi xmlns:a14="http://schemas.microsoft.com/office/drawing/2010/main" val="0"/>
              </a:ext>
            </a:extLst>
          </a:blip>
          <a:srcRect l="5384" r="5384"/>
          <a:stretch>
            <a:fillRect/>
          </a:stretch>
        </p:blipFill>
        <p:spPr>
          <a:xfrm>
            <a:off x="7262813" y="981075"/>
            <a:ext cx="1881187" cy="2109788"/>
          </a:xfrm>
        </p:spPr>
      </p:pic>
      <p:pic>
        <p:nvPicPr>
          <p:cNvPr id="5" name="Picture 4" descr="C-spine hotspot.jpg"/>
          <p:cNvPicPr>
            <a:picLocks noChangeAspect="1"/>
          </p:cNvPicPr>
          <p:nvPr/>
        </p:nvPicPr>
        <p:blipFill rotWithShape="1">
          <a:blip r:embed="rId5" cstate="screen">
            <a:extLst>
              <a:ext uri="{28A0092B-C50C-407E-A947-70E740481C1C}">
                <a14:useLocalDpi xmlns:a14="http://schemas.microsoft.com/office/drawing/2010/main"/>
              </a:ext>
            </a:extLst>
          </a:blip>
          <a:srcRect l="22726" r="25419" b="33596"/>
          <a:stretch/>
        </p:blipFill>
        <p:spPr bwMode="auto">
          <a:xfrm>
            <a:off x="1201582" y="892353"/>
            <a:ext cx="2642156" cy="2283966"/>
          </a:xfrm>
          <a:prstGeom prst="rect">
            <a:avLst/>
          </a:prstGeom>
          <a:noFill/>
          <a:ln w="9525">
            <a:noFill/>
            <a:miter lim="800000"/>
            <a:headEnd/>
            <a:tailEnd/>
          </a:ln>
        </p:spPr>
      </p:pic>
      <p:pic>
        <p:nvPicPr>
          <p:cNvPr id="2" name="Picture 1" descr="blood_PNG609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03" y="4203865"/>
            <a:ext cx="1918664" cy="1918664"/>
          </a:xfrm>
          <a:prstGeom prst="rect">
            <a:avLst/>
          </a:prstGeom>
        </p:spPr>
      </p:pic>
      <p:pic>
        <p:nvPicPr>
          <p:cNvPr id="7" name="Picture 6" descr="burettewithbag.jpg"/>
          <p:cNvPicPr>
            <a:picLocks noChangeAspect="1"/>
          </p:cNvPicPr>
          <p:nvPr/>
        </p:nvPicPr>
        <p:blipFill rotWithShape="1">
          <a:blip r:embed="rId7">
            <a:extLst>
              <a:ext uri="{28A0092B-C50C-407E-A947-70E740481C1C}">
                <a14:useLocalDpi xmlns:a14="http://schemas.microsoft.com/office/drawing/2010/main" val="0"/>
              </a:ext>
            </a:extLst>
          </a:blip>
          <a:srcRect l="34470" r="24735"/>
          <a:stretch/>
        </p:blipFill>
        <p:spPr>
          <a:xfrm>
            <a:off x="3405778" y="4036254"/>
            <a:ext cx="605363" cy="2573742"/>
          </a:xfrm>
          <a:prstGeom prst="rect">
            <a:avLst/>
          </a:prstGeom>
        </p:spPr>
      </p:pic>
      <p:pic>
        <p:nvPicPr>
          <p:cNvPr id="9" name="Picture 8" descr="initial-visit-spine-x-ray-t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8818" y="1015161"/>
            <a:ext cx="1673995" cy="2232000"/>
          </a:xfrm>
          <a:prstGeom prst="rect">
            <a:avLst/>
          </a:prstGeom>
        </p:spPr>
      </p:pic>
      <p:sp>
        <p:nvSpPr>
          <p:cNvPr id="11" name="Rectangle 3"/>
          <p:cNvSpPr txBox="1">
            <a:spLocks noChangeArrowheads="1"/>
          </p:cNvSpPr>
          <p:nvPr/>
        </p:nvSpPr>
        <p:spPr>
          <a:xfrm>
            <a:off x="1051066" y="191512"/>
            <a:ext cx="3125172" cy="677091"/>
          </a:xfrm>
          <a:prstGeom prst="rect">
            <a:avLst/>
          </a:prstGeom>
        </p:spPr>
        <p:txBody>
          <a:bodyPr>
            <a:normAutofit/>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Airway &amp; C-spine</a:t>
            </a:r>
          </a:p>
        </p:txBody>
      </p:sp>
      <p:sp>
        <p:nvSpPr>
          <p:cNvPr id="12" name="Rectangle 3"/>
          <p:cNvSpPr txBox="1">
            <a:spLocks noChangeArrowheads="1"/>
          </p:cNvSpPr>
          <p:nvPr/>
        </p:nvSpPr>
        <p:spPr>
          <a:xfrm>
            <a:off x="761291" y="3493698"/>
            <a:ext cx="3711317" cy="677091"/>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Circulation/ MTP/TXA</a:t>
            </a:r>
          </a:p>
        </p:txBody>
      </p:sp>
      <p:sp>
        <p:nvSpPr>
          <p:cNvPr id="13" name="Rectangle 3"/>
          <p:cNvSpPr txBox="1">
            <a:spLocks noChangeArrowheads="1"/>
          </p:cNvSpPr>
          <p:nvPr/>
        </p:nvSpPr>
        <p:spPr>
          <a:xfrm>
            <a:off x="4997692" y="215269"/>
            <a:ext cx="3828843" cy="654840"/>
          </a:xfrm>
          <a:prstGeom prst="rect">
            <a:avLst/>
          </a:prstGeom>
        </p:spPr>
        <p:txBody>
          <a:bodyPr>
            <a:noAutofit/>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Imaging</a:t>
            </a:r>
          </a:p>
        </p:txBody>
      </p:sp>
      <p:sp>
        <p:nvSpPr>
          <p:cNvPr id="14" name="Rectangle 3"/>
          <p:cNvSpPr txBox="1">
            <a:spLocks noChangeArrowheads="1"/>
          </p:cNvSpPr>
          <p:nvPr/>
        </p:nvSpPr>
        <p:spPr>
          <a:xfrm>
            <a:off x="5342321" y="3485475"/>
            <a:ext cx="3454127" cy="718390"/>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Blunt vs penetrating</a:t>
            </a:r>
          </a:p>
        </p:txBody>
      </p:sp>
      <p:pic>
        <p:nvPicPr>
          <p:cNvPr id="3" name="Picture 2">
            <a:extLst>
              <a:ext uri="{FF2B5EF4-FFF2-40B4-BE49-F238E27FC236}">
                <a16:creationId xmlns:a16="http://schemas.microsoft.com/office/drawing/2014/main" id="{BB0494DC-B135-1A41-B065-112DE484D3A0}"/>
              </a:ext>
            </a:extLst>
          </p:cNvPr>
          <p:cNvPicPr>
            <a:picLocks noChangeAspect="1"/>
          </p:cNvPicPr>
          <p:nvPr/>
        </p:nvPicPr>
        <p:blipFill>
          <a:blip r:embed="rId9"/>
          <a:stretch>
            <a:fillRect/>
          </a:stretch>
        </p:blipFill>
        <p:spPr>
          <a:xfrm>
            <a:off x="5695564" y="4238470"/>
            <a:ext cx="2056957" cy="1949637"/>
          </a:xfrm>
          <a:prstGeom prst="rect">
            <a:avLst/>
          </a:prstGeom>
        </p:spPr>
      </p:pic>
    </p:spTree>
    <p:extLst>
      <p:ext uri="{BB962C8B-B14F-4D97-AF65-F5344CB8AC3E}">
        <p14:creationId xmlns:p14="http://schemas.microsoft.com/office/powerpoint/2010/main" val="2690311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FBBC-E2FC-7936-1D8E-9223409D40C3}"/>
              </a:ext>
            </a:extLst>
          </p:cNvPr>
          <p:cNvSpPr>
            <a:spLocks noGrp="1"/>
          </p:cNvSpPr>
          <p:nvPr>
            <p:ph type="title"/>
          </p:nvPr>
        </p:nvSpPr>
        <p:spPr/>
        <p:txBody>
          <a:bodyPr/>
          <a:lstStyle/>
          <a:p>
            <a:r>
              <a:rPr lang="en-AU"/>
              <a:t>Prep for Thoracic Skills</a:t>
            </a:r>
          </a:p>
        </p:txBody>
      </p:sp>
      <p:sp>
        <p:nvSpPr>
          <p:cNvPr id="8" name="Text Placeholder 7">
            <a:extLst>
              <a:ext uri="{FF2B5EF4-FFF2-40B4-BE49-F238E27FC236}">
                <a16:creationId xmlns:a16="http://schemas.microsoft.com/office/drawing/2014/main" id="{8E759D4A-13B8-CBCB-920B-C45901D5945F}"/>
              </a:ext>
            </a:extLst>
          </p:cNvPr>
          <p:cNvSpPr>
            <a:spLocks noGrp="1"/>
          </p:cNvSpPr>
          <p:nvPr>
            <p:ph type="body" idx="1"/>
          </p:nvPr>
        </p:nvSpPr>
        <p:spPr>
          <a:xfrm>
            <a:off x="453388" y="1765872"/>
            <a:ext cx="4040188" cy="639762"/>
          </a:xfrm>
        </p:spPr>
        <p:txBody>
          <a:bodyPr/>
          <a:lstStyle/>
          <a:p>
            <a:r>
              <a:rPr lang="en-AU"/>
              <a:t>Landmarks (5 mins)</a:t>
            </a:r>
          </a:p>
        </p:txBody>
      </p:sp>
      <p:sp>
        <p:nvSpPr>
          <p:cNvPr id="9" name="Text Placeholder 8">
            <a:extLst>
              <a:ext uri="{FF2B5EF4-FFF2-40B4-BE49-F238E27FC236}">
                <a16:creationId xmlns:a16="http://schemas.microsoft.com/office/drawing/2014/main" id="{A63C5517-F778-A1C1-4093-3EF1BF2D68C7}"/>
              </a:ext>
            </a:extLst>
          </p:cNvPr>
          <p:cNvSpPr>
            <a:spLocks noGrp="1"/>
          </p:cNvSpPr>
          <p:nvPr>
            <p:ph type="body" sz="quarter" idx="3"/>
          </p:nvPr>
        </p:nvSpPr>
        <p:spPr>
          <a:xfrm>
            <a:off x="4645025" y="1758713"/>
            <a:ext cx="4041775" cy="639762"/>
          </a:xfrm>
        </p:spPr>
        <p:txBody>
          <a:bodyPr/>
          <a:lstStyle/>
          <a:p>
            <a:r>
              <a:rPr lang="en-AU"/>
              <a:t>Chest Tube Insertion (7 mins)</a:t>
            </a:r>
          </a:p>
        </p:txBody>
      </p:sp>
      <p:sp>
        <p:nvSpPr>
          <p:cNvPr id="10" name="Content Placeholder 9">
            <a:extLst>
              <a:ext uri="{FF2B5EF4-FFF2-40B4-BE49-F238E27FC236}">
                <a16:creationId xmlns:a16="http://schemas.microsoft.com/office/drawing/2014/main" id="{54F548B0-451B-2CCA-1272-C849FD32E2D0}"/>
              </a:ext>
            </a:extLst>
          </p:cNvPr>
          <p:cNvSpPr>
            <a:spLocks noGrp="1"/>
          </p:cNvSpPr>
          <p:nvPr>
            <p:ph sz="quarter" idx="4"/>
          </p:nvPr>
        </p:nvSpPr>
        <p:spPr>
          <a:xfrm>
            <a:off x="4957816" y="5958569"/>
            <a:ext cx="4041775" cy="328875"/>
          </a:xfrm>
        </p:spPr>
        <p:txBody>
          <a:bodyPr/>
          <a:lstStyle/>
          <a:p>
            <a:r>
              <a:rPr lang="en-AU" sz="1800" b="0" i="0">
                <a:solidFill>
                  <a:srgbClr val="696763"/>
                </a:solidFill>
                <a:effectLst/>
              </a:rPr>
              <a:t>https://flowcode.com/p/OZPnRaCvY?fc</a:t>
            </a:r>
            <a:endParaRPr lang="en-AU" sz="1800"/>
          </a:p>
        </p:txBody>
      </p:sp>
      <p:pic>
        <p:nvPicPr>
          <p:cNvPr id="11" name="Content Placeholder 10" descr="Qr code&#10;&#10;Description automatically generated">
            <a:extLst>
              <a:ext uri="{FF2B5EF4-FFF2-40B4-BE49-F238E27FC236}">
                <a16:creationId xmlns:a16="http://schemas.microsoft.com/office/drawing/2014/main" id="{69DABF0F-512E-B490-50B9-23099CA1D833}"/>
              </a:ext>
            </a:extLst>
          </p:cNvPr>
          <p:cNvPicPr>
            <a:picLocks noGrp="1" noChangeAspect="1"/>
          </p:cNvPicPr>
          <p:nvPr>
            <p:ph sz="half" idx="2"/>
          </p:nvPr>
        </p:nvPicPr>
        <p:blipFill rotWithShape="1">
          <a:blip r:embed="rId2"/>
          <a:srcRect l="12355" r="12495" b="11770"/>
          <a:stretch/>
        </p:blipFill>
        <p:spPr>
          <a:xfrm>
            <a:off x="575033" y="2424387"/>
            <a:ext cx="2969444" cy="3486215"/>
          </a:xfrm>
        </p:spPr>
      </p:pic>
      <p:sp>
        <p:nvSpPr>
          <p:cNvPr id="12" name="TextBox 11">
            <a:extLst>
              <a:ext uri="{FF2B5EF4-FFF2-40B4-BE49-F238E27FC236}">
                <a16:creationId xmlns:a16="http://schemas.microsoft.com/office/drawing/2014/main" id="{12496A26-8381-3E77-B914-174882727653}"/>
              </a:ext>
            </a:extLst>
          </p:cNvPr>
          <p:cNvSpPr txBox="1"/>
          <p:nvPr/>
        </p:nvSpPr>
        <p:spPr>
          <a:xfrm>
            <a:off x="453388" y="5958569"/>
            <a:ext cx="4040187" cy="646331"/>
          </a:xfrm>
          <a:prstGeom prst="rect">
            <a:avLst/>
          </a:prstGeom>
          <a:noFill/>
        </p:spPr>
        <p:txBody>
          <a:bodyPr wrap="square" rtlCol="0">
            <a:spAutoFit/>
          </a:bodyPr>
          <a:lstStyle/>
          <a:p>
            <a:r>
              <a:rPr lang="en-AU">
                <a:latin typeface="+mn-lt"/>
              </a:rPr>
              <a:t>https://flowcode.com/p/OZPni3K08?fc=0</a:t>
            </a:r>
          </a:p>
          <a:p>
            <a:endParaRPr lang="en-AU"/>
          </a:p>
        </p:txBody>
      </p:sp>
      <p:pic>
        <p:nvPicPr>
          <p:cNvPr id="17" name="Picture 16" descr="Qr code&#10;&#10;Description automatically generated">
            <a:extLst>
              <a:ext uri="{FF2B5EF4-FFF2-40B4-BE49-F238E27FC236}">
                <a16:creationId xmlns:a16="http://schemas.microsoft.com/office/drawing/2014/main" id="{E265898D-1CA7-BD1C-BE33-74D889E9F7FC}"/>
              </a:ext>
            </a:extLst>
          </p:cNvPr>
          <p:cNvPicPr>
            <a:picLocks noChangeAspect="1"/>
          </p:cNvPicPr>
          <p:nvPr/>
        </p:nvPicPr>
        <p:blipFill rotWithShape="1">
          <a:blip r:embed="rId3"/>
          <a:srcRect l="4307" t="-15374" r="4123" b="9629"/>
          <a:stretch/>
        </p:blipFill>
        <p:spPr>
          <a:xfrm>
            <a:off x="4699790" y="1717149"/>
            <a:ext cx="3783155" cy="4368710"/>
          </a:xfrm>
          <a:prstGeom prst="rect">
            <a:avLst/>
          </a:prstGeom>
        </p:spPr>
      </p:pic>
    </p:spTree>
    <p:extLst>
      <p:ext uri="{BB962C8B-B14F-4D97-AF65-F5344CB8AC3E}">
        <p14:creationId xmlns:p14="http://schemas.microsoft.com/office/powerpoint/2010/main" val="23174198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nvGraphicFramePr>
        <p:xfrm>
          <a:off x="468312" y="1397000"/>
          <a:ext cx="8229600" cy="5112289"/>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endParaRPr lang="en-AU"/>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endParaRPr lang="en-AU"/>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36427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nvGraphicFramePr>
        <p:xfrm>
          <a:off x="468312" y="1397000"/>
          <a:ext cx="8229600" cy="5112289"/>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endParaRPr lang="en-AU"/>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877753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353547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363342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pPr marL="0" indent="0" fontAlgn="auto">
                        <a:spcBef>
                          <a:spcPts val="0"/>
                        </a:spcBef>
                        <a:spcAft>
                          <a:spcPts val="0"/>
                        </a:spcAft>
                        <a:buFont typeface="Arial"/>
                        <a:buNone/>
                        <a:defRPr/>
                      </a:pPr>
                      <a:r>
                        <a:rPr lang="en-AU" sz="1800" dirty="0">
                          <a:ea typeface="ＭＳ Ｐゴシック" pitchFamily="34" charset="-128"/>
                        </a:rPr>
                        <a:t>Identify other threats to life &amp; limb</a:t>
                      </a:r>
                    </a:p>
                    <a:p>
                      <a:pPr marL="0" indent="0" fontAlgn="auto">
                        <a:spcBef>
                          <a:spcPts val="0"/>
                        </a:spcBef>
                        <a:spcAft>
                          <a:spcPts val="0"/>
                        </a:spcAft>
                        <a:buFont typeface="Arial"/>
                        <a:buNone/>
                        <a:defRPr/>
                      </a:pPr>
                      <a:r>
                        <a:rPr lang="en-US" sz="1800" dirty="0">
                          <a:ea typeface="ＭＳ Ｐゴシック" pitchFamily="34" charset="-128"/>
                        </a:rPr>
                        <a:t>Extremities, exposure but maintain temp &amp; euglycaemia</a:t>
                      </a:r>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pPr marL="0" indent="0" fontAlgn="auto">
                        <a:spcBef>
                          <a:spcPts val="0"/>
                        </a:spcBef>
                        <a:spcAft>
                          <a:spcPts val="0"/>
                        </a:spcAft>
                        <a:buFont typeface="Arial"/>
                        <a:buNone/>
                        <a:defRPr/>
                      </a:pPr>
                      <a:endParaRPr lang="en-GB" sz="18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57156294"/>
      </p:ext>
    </p:extLst>
  </p:cSld>
  <p:clrMapOvr>
    <a:masterClrMapping/>
  </p:clrMapOvr>
  <p:transition>
    <p:fade/>
  </p:transition>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APLS f2f</Template>
  <TotalTime>18</TotalTime>
  <Words>5631</Words>
  <Application>Microsoft Macintosh PowerPoint</Application>
  <PresentationFormat>On-screen Show (4:3)</PresentationFormat>
  <Paragraphs>882</Paragraphs>
  <Slides>46</Slides>
  <Notes>43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46</vt:i4>
      </vt:variant>
    </vt:vector>
  </HeadingPairs>
  <TitlesOfParts>
    <vt:vector size="54" baseType="lpstr">
      <vt:lpstr>ＭＳ Ｐゴシック</vt:lpstr>
      <vt:lpstr>Arial</vt:lpstr>
      <vt:lpstr>Calibri</vt:lpstr>
      <vt:lpstr>Tahoma</vt:lpstr>
      <vt:lpstr>APLS f2f</vt:lpstr>
      <vt:lpstr>Custom Design</vt:lpstr>
      <vt:lpstr>1_Custom Design</vt:lpstr>
      <vt:lpstr>2_Custom Design</vt:lpstr>
      <vt:lpstr>PowerPoint Presentation</vt:lpstr>
      <vt:lpstr>Learning outcomes</vt:lpstr>
      <vt:lpstr>Format</vt:lpstr>
      <vt:lpstr>PowerPoint Presentation</vt:lpstr>
      <vt:lpstr>Goals of primary survey            </vt:lpstr>
      <vt:lpstr>Goals of primary survey            </vt:lpstr>
      <vt:lpstr>Goals of primary survey            </vt:lpstr>
      <vt:lpstr>Goals of primary survey            </vt:lpstr>
      <vt:lpstr>Goals of primary survey            </vt:lpstr>
      <vt:lpstr>Goals of primary survey            </vt:lpstr>
      <vt:lpstr>Paul’s case</vt:lpstr>
      <vt:lpstr>PowerPoint Presentation</vt:lpstr>
      <vt:lpstr>Activity 2 Pre arrival preparation </vt:lpstr>
      <vt:lpstr>Activity 2 Pre arrival preparation </vt:lpstr>
      <vt:lpstr>Activity 2 Pre arrival preparation </vt:lpstr>
      <vt:lpstr>Activity 2 Pre arrival preparation </vt:lpstr>
      <vt:lpstr>Activity 2 Pre arrival preparation </vt:lpstr>
      <vt:lpstr>Activity 2 Pre arrival preparation </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Treatment and investigation</vt:lpstr>
      <vt:lpstr>PowerPoint Presentation</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Treatment and investigation</vt:lpstr>
      <vt:lpstr>Diagnoses &amp; Specific therapy</vt:lpstr>
      <vt:lpstr>PowerPoint Presentation</vt:lpstr>
      <vt:lpstr>A structured approach …</vt:lpstr>
      <vt:lpstr>PowerPoint Presentation</vt:lpstr>
      <vt:lpstr>Prep for Thoracic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janes</dc:creator>
  <cp:lastModifiedBy>Noel Roberts</cp:lastModifiedBy>
  <cp:revision>2</cp:revision>
  <cp:lastPrinted>2023-03-20T22:40:19Z</cp:lastPrinted>
  <dcterms:created xsi:type="dcterms:W3CDTF">2015-03-30T00:04:15Z</dcterms:created>
  <dcterms:modified xsi:type="dcterms:W3CDTF">2024-10-14T07:05:14Z</dcterms:modified>
</cp:coreProperties>
</file>