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72" r:id="rId4"/>
  </p:sldMasterIdLst>
  <p:notesMasterIdLst>
    <p:notesMasterId r:id="rId33"/>
  </p:notesMasterIdLst>
  <p:handoutMasterIdLst>
    <p:handoutMasterId r:id="rId34"/>
  </p:handoutMasterIdLst>
  <p:sldIdLst>
    <p:sldId id="256" r:id="rId5"/>
    <p:sldId id="258" r:id="rId6"/>
    <p:sldId id="289" r:id="rId7"/>
    <p:sldId id="290" r:id="rId8"/>
    <p:sldId id="260" r:id="rId9"/>
    <p:sldId id="261" r:id="rId10"/>
    <p:sldId id="291" r:id="rId11"/>
    <p:sldId id="268" r:id="rId12"/>
    <p:sldId id="269" r:id="rId13"/>
    <p:sldId id="270" r:id="rId14"/>
    <p:sldId id="271" r:id="rId15"/>
    <p:sldId id="272" r:id="rId16"/>
    <p:sldId id="299" r:id="rId17"/>
    <p:sldId id="292" r:id="rId18"/>
    <p:sldId id="262" r:id="rId19"/>
    <p:sldId id="263" r:id="rId20"/>
    <p:sldId id="310" r:id="rId21"/>
    <p:sldId id="311" r:id="rId22"/>
    <p:sldId id="308" r:id="rId23"/>
    <p:sldId id="309" r:id="rId24"/>
    <p:sldId id="274" r:id="rId25"/>
    <p:sldId id="286" r:id="rId26"/>
    <p:sldId id="296" r:id="rId27"/>
    <p:sldId id="304" r:id="rId28"/>
    <p:sldId id="300" r:id="rId29"/>
    <p:sldId id="306" r:id="rId30"/>
    <p:sldId id="302" r:id="rId31"/>
    <p:sldId id="30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F0351-FCF7-B741-8096-7D88B5E67441}" v="7" dt="2024-11-05T08:08:26.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1020" autoAdjust="0"/>
  </p:normalViewPr>
  <p:slideViewPr>
    <p:cSldViewPr snapToGrid="0" snapToObjects="1">
      <p:cViewPr varScale="1">
        <p:scale>
          <a:sx n="89" d="100"/>
          <a:sy n="89" d="100"/>
        </p:scale>
        <p:origin x="1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 Roberts" userId="feac1395-663b-4a5f-8faf-efd03d15787b" providerId="ADAL" clId="{94271E2A-E1AB-CD42-B60A-6C9CB94F48C1}"/>
    <pc:docChg chg="undo custSel addSld delSld modSld modMainMaster">
      <pc:chgData name="Noel Roberts" userId="feac1395-663b-4a5f-8faf-efd03d15787b" providerId="ADAL" clId="{94271E2A-E1AB-CD42-B60A-6C9CB94F48C1}" dt="2024-04-10T06:41:35.762" v="241" actId="1037"/>
      <pc:docMkLst>
        <pc:docMk/>
      </pc:docMkLst>
      <pc:sldChg chg="modSp mod">
        <pc:chgData name="Noel Roberts" userId="feac1395-663b-4a5f-8faf-efd03d15787b" providerId="ADAL" clId="{94271E2A-E1AB-CD42-B60A-6C9CB94F48C1}" dt="2024-04-01T04:18:21.026" v="3" actId="20577"/>
        <pc:sldMkLst>
          <pc:docMk/>
          <pc:sldMk cId="3542941153" sldId="256"/>
        </pc:sldMkLst>
        <pc:spChg chg="mod">
          <ac:chgData name="Noel Roberts" userId="feac1395-663b-4a5f-8faf-efd03d15787b" providerId="ADAL" clId="{94271E2A-E1AB-CD42-B60A-6C9CB94F48C1}" dt="2024-04-01T04:18:21.026" v="3" actId="20577"/>
          <ac:spMkLst>
            <pc:docMk/>
            <pc:sldMk cId="3542941153" sldId="256"/>
            <ac:spMk id="5" creationId="{00000000-0000-0000-0000-000000000000}"/>
          </ac:spMkLst>
        </pc:spChg>
      </pc:sldChg>
      <pc:sldChg chg="add del">
        <pc:chgData name="Noel Roberts" userId="feac1395-663b-4a5f-8faf-efd03d15787b" providerId="ADAL" clId="{94271E2A-E1AB-CD42-B60A-6C9CB94F48C1}" dt="2024-04-01T05:45:50.733" v="50"/>
        <pc:sldMkLst>
          <pc:docMk/>
          <pc:sldMk cId="0" sldId="262"/>
        </pc:sldMkLst>
      </pc:sldChg>
      <pc:sldChg chg="add del">
        <pc:chgData name="Noel Roberts" userId="feac1395-663b-4a5f-8faf-efd03d15787b" providerId="ADAL" clId="{94271E2A-E1AB-CD42-B60A-6C9CB94F48C1}" dt="2024-04-01T05:45:50.733" v="50"/>
        <pc:sldMkLst>
          <pc:docMk/>
          <pc:sldMk cId="0" sldId="263"/>
        </pc:sldMkLst>
      </pc:sldChg>
      <pc:sldChg chg="addSp delSp modSp add del mod setBg">
        <pc:chgData name="Noel Roberts" userId="feac1395-663b-4a5f-8faf-efd03d15787b" providerId="ADAL" clId="{94271E2A-E1AB-CD42-B60A-6C9CB94F48C1}" dt="2024-04-01T05:47:30.484" v="84" actId="1036"/>
        <pc:sldMkLst>
          <pc:docMk/>
          <pc:sldMk cId="0" sldId="264"/>
        </pc:sldMkLst>
        <pc:spChg chg="add del mod">
          <ac:chgData name="Noel Roberts" userId="feac1395-663b-4a5f-8faf-efd03d15787b" providerId="ADAL" clId="{94271E2A-E1AB-CD42-B60A-6C9CB94F48C1}" dt="2024-04-01T05:46:19.109" v="54"/>
          <ac:spMkLst>
            <pc:docMk/>
            <pc:sldMk cId="0" sldId="264"/>
            <ac:spMk id="3" creationId="{3AA9405D-9B43-3D28-C0DE-B90F642211A3}"/>
          </ac:spMkLst>
        </pc:spChg>
        <pc:spChg chg="mod">
          <ac:chgData name="Noel Roberts" userId="feac1395-663b-4a5f-8faf-efd03d15787b" providerId="ADAL" clId="{94271E2A-E1AB-CD42-B60A-6C9CB94F48C1}" dt="2024-04-01T05:47:25.598" v="72" actId="1037"/>
          <ac:spMkLst>
            <pc:docMk/>
            <pc:sldMk cId="0" sldId="264"/>
            <ac:spMk id="6" creationId="{00000000-0000-0000-0000-000000000000}"/>
          </ac:spMkLst>
        </pc:spChg>
        <pc:grpChg chg="mod">
          <ac:chgData name="Noel Roberts" userId="feac1395-663b-4a5f-8faf-efd03d15787b" providerId="ADAL" clId="{94271E2A-E1AB-CD42-B60A-6C9CB94F48C1}" dt="2024-04-01T05:47:30.484" v="84" actId="1036"/>
          <ac:grpSpMkLst>
            <pc:docMk/>
            <pc:sldMk cId="0" sldId="264"/>
            <ac:grpSpMk id="2" creationId="{00000000-0000-0000-0000-000000000000}"/>
          </ac:grpSpMkLst>
        </pc:grpChg>
      </pc:sldChg>
      <pc:sldChg chg="modSp add del mod modAnim modNotes">
        <pc:chgData name="Noel Roberts" userId="feac1395-663b-4a5f-8faf-efd03d15787b" providerId="ADAL" clId="{94271E2A-E1AB-CD42-B60A-6C9CB94F48C1}" dt="2024-04-01T10:05:42.754" v="160"/>
        <pc:sldMkLst>
          <pc:docMk/>
          <pc:sldMk cId="0" sldId="265"/>
        </pc:sldMkLst>
        <pc:spChg chg="mod">
          <ac:chgData name="Noel Roberts" userId="feac1395-663b-4a5f-8faf-efd03d15787b" providerId="ADAL" clId="{94271E2A-E1AB-CD42-B60A-6C9CB94F48C1}" dt="2024-04-01T05:48:16.288" v="155" actId="1038"/>
          <ac:spMkLst>
            <pc:docMk/>
            <pc:sldMk cId="0" sldId="265"/>
            <ac:spMk id="8" creationId="{00000000-0000-0000-0000-000000000000}"/>
          </ac:spMkLst>
        </pc:spChg>
        <pc:grpChg chg="mod">
          <ac:chgData name="Noel Roberts" userId="feac1395-663b-4a5f-8faf-efd03d15787b" providerId="ADAL" clId="{94271E2A-E1AB-CD42-B60A-6C9CB94F48C1}" dt="2024-04-01T05:47:54.077" v="133" actId="1036"/>
          <ac:grpSpMkLst>
            <pc:docMk/>
            <pc:sldMk cId="0" sldId="265"/>
            <ac:grpSpMk id="7" creationId="{00000000-0000-0000-0000-000000000000}"/>
          </ac:grpSpMkLst>
        </pc:grpChg>
        <pc:picChg chg="mod">
          <ac:chgData name="Noel Roberts" userId="feac1395-663b-4a5f-8faf-efd03d15787b" providerId="ADAL" clId="{94271E2A-E1AB-CD42-B60A-6C9CB94F48C1}" dt="2024-04-01T05:45:18.035" v="44" actId="1076"/>
          <ac:picMkLst>
            <pc:docMk/>
            <pc:sldMk cId="0" sldId="265"/>
            <ac:picMk id="3" creationId="{40529A4C-04CE-C796-DA11-5644A16C3729}"/>
          </ac:picMkLst>
        </pc:picChg>
      </pc:sldChg>
      <pc:sldChg chg="modSp mod">
        <pc:chgData name="Noel Roberts" userId="feac1395-663b-4a5f-8faf-efd03d15787b" providerId="ADAL" clId="{94271E2A-E1AB-CD42-B60A-6C9CB94F48C1}" dt="2024-04-10T06:41:01.850" v="212" actId="14100"/>
        <pc:sldMkLst>
          <pc:docMk/>
          <pc:sldMk cId="4139184652" sldId="269"/>
        </pc:sldMkLst>
        <pc:spChg chg="mod">
          <ac:chgData name="Noel Roberts" userId="feac1395-663b-4a5f-8faf-efd03d15787b" providerId="ADAL" clId="{94271E2A-E1AB-CD42-B60A-6C9CB94F48C1}" dt="2024-04-10T06:41:01.850" v="212" actId="14100"/>
          <ac:spMkLst>
            <pc:docMk/>
            <pc:sldMk cId="4139184652" sldId="269"/>
            <ac:spMk id="241715" creationId="{00000000-0000-0000-0000-000000000000}"/>
          </ac:spMkLst>
        </pc:spChg>
        <pc:graphicFrameChg chg="modGraphic">
          <ac:chgData name="Noel Roberts" userId="feac1395-663b-4a5f-8faf-efd03d15787b" providerId="ADAL" clId="{94271E2A-E1AB-CD42-B60A-6C9CB94F48C1}" dt="2024-04-10T06:40:54.392" v="210" actId="20577"/>
          <ac:graphicFrameMkLst>
            <pc:docMk/>
            <pc:sldMk cId="4139184652" sldId="269"/>
            <ac:graphicFrameMk id="241716" creationId="{00000000-0000-0000-0000-000000000000}"/>
          </ac:graphicFrameMkLst>
        </pc:graphicFrameChg>
      </pc:sldChg>
      <pc:sldChg chg="modSp mod">
        <pc:chgData name="Noel Roberts" userId="feac1395-663b-4a5f-8faf-efd03d15787b" providerId="ADAL" clId="{94271E2A-E1AB-CD42-B60A-6C9CB94F48C1}" dt="2024-04-10T06:41:13.218" v="215" actId="1037"/>
        <pc:sldMkLst>
          <pc:docMk/>
          <pc:sldMk cId="1238170735" sldId="270"/>
        </pc:sldMkLst>
        <pc:spChg chg="mod">
          <ac:chgData name="Noel Roberts" userId="feac1395-663b-4a5f-8faf-efd03d15787b" providerId="ADAL" clId="{94271E2A-E1AB-CD42-B60A-6C9CB94F48C1}" dt="2024-04-10T06:41:13.218" v="215" actId="1037"/>
          <ac:spMkLst>
            <pc:docMk/>
            <pc:sldMk cId="1238170735" sldId="270"/>
            <ac:spMk id="5" creationId="{3E09A39F-1015-E1DF-119D-6CA025B2EF00}"/>
          </ac:spMkLst>
        </pc:spChg>
      </pc:sldChg>
      <pc:sldChg chg="modSp mod">
        <pc:chgData name="Noel Roberts" userId="feac1395-663b-4a5f-8faf-efd03d15787b" providerId="ADAL" clId="{94271E2A-E1AB-CD42-B60A-6C9CB94F48C1}" dt="2024-04-10T06:41:35.762" v="241" actId="1037"/>
        <pc:sldMkLst>
          <pc:docMk/>
          <pc:sldMk cId="2044716832" sldId="272"/>
        </pc:sldMkLst>
        <pc:spChg chg="mod">
          <ac:chgData name="Noel Roberts" userId="feac1395-663b-4a5f-8faf-efd03d15787b" providerId="ADAL" clId="{94271E2A-E1AB-CD42-B60A-6C9CB94F48C1}" dt="2024-04-10T06:41:35.762" v="241" actId="1037"/>
          <ac:spMkLst>
            <pc:docMk/>
            <pc:sldMk cId="2044716832" sldId="272"/>
            <ac:spMk id="250930" creationId="{00000000-0000-0000-0000-000000000000}"/>
          </ac:spMkLst>
        </pc:spChg>
        <pc:graphicFrameChg chg="modGraphic">
          <ac:chgData name="Noel Roberts" userId="feac1395-663b-4a5f-8faf-efd03d15787b" providerId="ADAL" clId="{94271E2A-E1AB-CD42-B60A-6C9CB94F48C1}" dt="2024-04-10T06:41:25.779" v="230" actId="20577"/>
          <ac:graphicFrameMkLst>
            <pc:docMk/>
            <pc:sldMk cId="2044716832" sldId="272"/>
            <ac:graphicFrameMk id="250929" creationId="{00000000-0000-0000-0000-000000000000}"/>
          </ac:graphicFrameMkLst>
        </pc:graphicFrameChg>
      </pc:sldChg>
      <pc:sldChg chg="add del">
        <pc:chgData name="Noel Roberts" userId="feac1395-663b-4a5f-8faf-efd03d15787b" providerId="ADAL" clId="{94271E2A-E1AB-CD42-B60A-6C9CB94F48C1}" dt="2024-04-01T10:06:22.284" v="161" actId="2696"/>
        <pc:sldMkLst>
          <pc:docMk/>
          <pc:sldMk cId="2355003368" sldId="293"/>
        </pc:sldMkLst>
      </pc:sldChg>
      <pc:sldChg chg="add del">
        <pc:chgData name="Noel Roberts" userId="feac1395-663b-4a5f-8faf-efd03d15787b" providerId="ADAL" clId="{94271E2A-E1AB-CD42-B60A-6C9CB94F48C1}" dt="2024-04-01T10:06:22.296" v="162" actId="2696"/>
        <pc:sldMkLst>
          <pc:docMk/>
          <pc:sldMk cId="481028025" sldId="294"/>
        </pc:sldMkLst>
      </pc:sldChg>
      <pc:sldChg chg="add del">
        <pc:chgData name="Noel Roberts" userId="feac1395-663b-4a5f-8faf-efd03d15787b" providerId="ADAL" clId="{94271E2A-E1AB-CD42-B60A-6C9CB94F48C1}" dt="2024-04-01T10:06:22.308" v="163" actId="2696"/>
        <pc:sldMkLst>
          <pc:docMk/>
          <pc:sldMk cId="2451560637" sldId="295"/>
        </pc:sldMkLst>
      </pc:sldChg>
      <pc:sldChg chg="modSp mod">
        <pc:chgData name="Noel Roberts" userId="feac1395-663b-4a5f-8faf-efd03d15787b" providerId="ADAL" clId="{94271E2A-E1AB-CD42-B60A-6C9CB94F48C1}" dt="2024-04-10T06:40:13.113" v="181" actId="20577"/>
        <pc:sldMkLst>
          <pc:docMk/>
          <pc:sldMk cId="1965726171" sldId="300"/>
        </pc:sldMkLst>
        <pc:graphicFrameChg chg="modGraphic">
          <ac:chgData name="Noel Roberts" userId="feac1395-663b-4a5f-8faf-efd03d15787b" providerId="ADAL" clId="{94271E2A-E1AB-CD42-B60A-6C9CB94F48C1}" dt="2024-04-10T06:40:13.113" v="181" actId="20577"/>
          <ac:graphicFrameMkLst>
            <pc:docMk/>
            <pc:sldMk cId="1965726171" sldId="300"/>
            <ac:graphicFrameMk id="241716" creationId="{00000000-0000-0000-0000-000000000000}"/>
          </ac:graphicFrameMkLst>
        </pc:graphicFrameChg>
      </pc:sldChg>
      <pc:sldChg chg="modSp mod">
        <pc:chgData name="Noel Roberts" userId="feac1395-663b-4a5f-8faf-efd03d15787b" providerId="ADAL" clId="{94271E2A-E1AB-CD42-B60A-6C9CB94F48C1}" dt="2024-04-10T06:40:29.307" v="195" actId="20577"/>
        <pc:sldMkLst>
          <pc:docMk/>
          <pc:sldMk cId="631407445" sldId="302"/>
        </pc:sldMkLst>
        <pc:graphicFrameChg chg="modGraphic">
          <ac:chgData name="Noel Roberts" userId="feac1395-663b-4a5f-8faf-efd03d15787b" providerId="ADAL" clId="{94271E2A-E1AB-CD42-B60A-6C9CB94F48C1}" dt="2024-04-10T06:40:29.307" v="195" actId="20577"/>
          <ac:graphicFrameMkLst>
            <pc:docMk/>
            <pc:sldMk cId="631407445" sldId="302"/>
            <ac:graphicFrameMk id="250929" creationId="{00000000-0000-0000-0000-000000000000}"/>
          </ac:graphicFrameMkLst>
        </pc:graphicFrameChg>
      </pc:sldChg>
      <pc:sldChg chg="modSp mod">
        <pc:chgData name="Noel Roberts" userId="feac1395-663b-4a5f-8faf-efd03d15787b" providerId="ADAL" clId="{94271E2A-E1AB-CD42-B60A-6C9CB94F48C1}" dt="2024-04-01T05:48:58.663" v="159" actId="20577"/>
        <pc:sldMkLst>
          <pc:docMk/>
          <pc:sldMk cId="3902423259" sldId="304"/>
        </pc:sldMkLst>
        <pc:spChg chg="mod">
          <ac:chgData name="Noel Roberts" userId="feac1395-663b-4a5f-8faf-efd03d15787b" providerId="ADAL" clId="{94271E2A-E1AB-CD42-B60A-6C9CB94F48C1}" dt="2024-04-01T05:48:58.663" v="159" actId="20577"/>
          <ac:spMkLst>
            <pc:docMk/>
            <pc:sldMk cId="3902423259" sldId="304"/>
            <ac:spMk id="5" creationId="{00000000-0000-0000-0000-000000000000}"/>
          </ac:spMkLst>
        </pc:spChg>
      </pc:sldChg>
      <pc:sldMasterChg chg="modSldLayout">
        <pc:chgData name="Noel Roberts" userId="feac1395-663b-4a5f-8faf-efd03d15787b" providerId="ADAL" clId="{94271E2A-E1AB-CD42-B60A-6C9CB94F48C1}" dt="2024-04-01T05:46:51.931" v="57"/>
        <pc:sldMasterMkLst>
          <pc:docMk/>
          <pc:sldMasterMk cId="4216750609" sldId="2147483648"/>
        </pc:sldMasterMkLst>
        <pc:sldLayoutChg chg="addSp delSp modSp mod">
          <pc:chgData name="Noel Roberts" userId="feac1395-663b-4a5f-8faf-efd03d15787b" providerId="ADAL" clId="{94271E2A-E1AB-CD42-B60A-6C9CB94F48C1}" dt="2024-04-01T05:46:51.931" v="57"/>
          <pc:sldLayoutMkLst>
            <pc:docMk/>
            <pc:sldMasterMk cId="4216750609" sldId="2147483648"/>
            <pc:sldLayoutMk cId="3189849063" sldId="2147483675"/>
          </pc:sldLayoutMkLst>
          <pc:spChg chg="add del mod">
            <ac:chgData name="Noel Roberts" userId="feac1395-663b-4a5f-8faf-efd03d15787b" providerId="ADAL" clId="{94271E2A-E1AB-CD42-B60A-6C9CB94F48C1}" dt="2024-04-01T05:46:51.931" v="57"/>
            <ac:spMkLst>
              <pc:docMk/>
              <pc:sldMasterMk cId="4216750609" sldId="2147483648"/>
              <pc:sldLayoutMk cId="3189849063" sldId="2147483675"/>
              <ac:spMk id="2" creationId="{4E1ED228-BC65-858B-7541-008B51C18496}"/>
            </ac:spMkLst>
          </pc:spChg>
        </pc:sldLayoutChg>
      </pc:sldMasterChg>
    </pc:docChg>
  </pc:docChgLst>
  <pc:docChgLst>
    <pc:chgData name="Noel Roberts" userId="feac1395-663b-4a5f-8faf-efd03d15787b" providerId="ADAL" clId="{86EF0351-FCF7-B741-8096-7D88B5E67441}"/>
    <pc:docChg chg="undo custSel addSld delSld modSld">
      <pc:chgData name="Noel Roberts" userId="feac1395-663b-4a5f-8faf-efd03d15787b" providerId="ADAL" clId="{86EF0351-FCF7-B741-8096-7D88B5E67441}" dt="2024-11-15T05:03:59.836" v="194" actId="1037"/>
      <pc:docMkLst>
        <pc:docMk/>
      </pc:docMkLst>
      <pc:sldChg chg="modSp del mod">
        <pc:chgData name="Noel Roberts" userId="feac1395-663b-4a5f-8faf-efd03d15787b" providerId="ADAL" clId="{86EF0351-FCF7-B741-8096-7D88B5E67441}" dt="2024-11-05T08:10:00.508" v="141" actId="2696"/>
        <pc:sldMkLst>
          <pc:docMk/>
          <pc:sldMk cId="0" sldId="264"/>
        </pc:sldMkLst>
        <pc:picChg chg="mod">
          <ac:chgData name="Noel Roberts" userId="feac1395-663b-4a5f-8faf-efd03d15787b" providerId="ADAL" clId="{86EF0351-FCF7-B741-8096-7D88B5E67441}" dt="2024-11-05T08:06:05.758" v="91" actId="1076"/>
          <ac:picMkLst>
            <pc:docMk/>
            <pc:sldMk cId="0" sldId="264"/>
            <ac:picMk id="4" creationId="{3068E39E-924C-9DE7-0D4E-924022CBA0E6}"/>
          </ac:picMkLst>
        </pc:picChg>
      </pc:sldChg>
      <pc:sldChg chg="addSp delSp modSp del mod">
        <pc:chgData name="Noel Roberts" userId="feac1395-663b-4a5f-8faf-efd03d15787b" providerId="ADAL" clId="{86EF0351-FCF7-B741-8096-7D88B5E67441}" dt="2024-11-05T08:09:56.133" v="140" actId="2696"/>
        <pc:sldMkLst>
          <pc:docMk/>
          <pc:sldMk cId="0" sldId="265"/>
        </pc:sldMkLst>
        <pc:spChg chg="add del mod">
          <ac:chgData name="Noel Roberts" userId="feac1395-663b-4a5f-8faf-efd03d15787b" providerId="ADAL" clId="{86EF0351-FCF7-B741-8096-7D88B5E67441}" dt="2024-11-05T08:08:22.165" v="118"/>
          <ac:spMkLst>
            <pc:docMk/>
            <pc:sldMk cId="0" sldId="265"/>
            <ac:spMk id="2" creationId="{E95EC5E6-77B5-68D5-D347-40F068359AE0}"/>
          </ac:spMkLst>
        </pc:spChg>
        <pc:picChg chg="mod">
          <ac:chgData name="Noel Roberts" userId="feac1395-663b-4a5f-8faf-efd03d15787b" providerId="ADAL" clId="{86EF0351-FCF7-B741-8096-7D88B5E67441}" dt="2024-11-05T08:08:13.185" v="116" actId="1076"/>
          <ac:picMkLst>
            <pc:docMk/>
            <pc:sldMk cId="0" sldId="265"/>
            <ac:picMk id="3" creationId="{40529A4C-04CE-C796-DA11-5644A16C3729}"/>
          </ac:picMkLst>
        </pc:picChg>
      </pc:sldChg>
      <pc:sldChg chg="modSp mod">
        <pc:chgData name="Noel Roberts" userId="feac1395-663b-4a5f-8faf-efd03d15787b" providerId="ADAL" clId="{86EF0351-FCF7-B741-8096-7D88B5E67441}" dt="2024-11-15T05:02:54.525" v="159" actId="1038"/>
        <pc:sldMkLst>
          <pc:docMk/>
          <pc:sldMk cId="4139184652" sldId="269"/>
        </pc:sldMkLst>
        <pc:spChg chg="mod">
          <ac:chgData name="Noel Roberts" userId="feac1395-663b-4a5f-8faf-efd03d15787b" providerId="ADAL" clId="{86EF0351-FCF7-B741-8096-7D88B5E67441}" dt="2024-11-15T05:02:54.525" v="159" actId="1038"/>
          <ac:spMkLst>
            <pc:docMk/>
            <pc:sldMk cId="4139184652" sldId="269"/>
            <ac:spMk id="241715" creationId="{00000000-0000-0000-0000-000000000000}"/>
          </ac:spMkLst>
        </pc:spChg>
      </pc:sldChg>
      <pc:sldChg chg="modSp mod">
        <pc:chgData name="Noel Roberts" userId="feac1395-663b-4a5f-8faf-efd03d15787b" providerId="ADAL" clId="{86EF0351-FCF7-B741-8096-7D88B5E67441}" dt="2024-11-15T05:03:21.491" v="172" actId="1037"/>
        <pc:sldMkLst>
          <pc:docMk/>
          <pc:sldMk cId="1238170735" sldId="270"/>
        </pc:sldMkLst>
        <pc:spChg chg="mod">
          <ac:chgData name="Noel Roberts" userId="feac1395-663b-4a5f-8faf-efd03d15787b" providerId="ADAL" clId="{86EF0351-FCF7-B741-8096-7D88B5E67441}" dt="2024-11-15T05:03:10.108" v="165" actId="1038"/>
          <ac:spMkLst>
            <pc:docMk/>
            <pc:sldMk cId="1238170735" sldId="270"/>
            <ac:spMk id="4" creationId="{3CCC3AE6-8420-C825-400D-F411A6372951}"/>
          </ac:spMkLst>
        </pc:spChg>
        <pc:spChg chg="mod">
          <ac:chgData name="Noel Roberts" userId="feac1395-663b-4a5f-8faf-efd03d15787b" providerId="ADAL" clId="{86EF0351-FCF7-B741-8096-7D88B5E67441}" dt="2024-11-15T05:03:21.491" v="172" actId="1037"/>
          <ac:spMkLst>
            <pc:docMk/>
            <pc:sldMk cId="1238170735" sldId="270"/>
            <ac:spMk id="5" creationId="{3E09A39F-1015-E1DF-119D-6CA025B2EF00}"/>
          </ac:spMkLst>
        </pc:spChg>
      </pc:sldChg>
      <pc:sldChg chg="modSp mod">
        <pc:chgData name="Noel Roberts" userId="feac1395-663b-4a5f-8faf-efd03d15787b" providerId="ADAL" clId="{86EF0351-FCF7-B741-8096-7D88B5E67441}" dt="2024-11-15T05:03:37.392" v="178" actId="1037"/>
        <pc:sldMkLst>
          <pc:docMk/>
          <pc:sldMk cId="2044716832" sldId="272"/>
        </pc:sldMkLst>
        <pc:spChg chg="mod">
          <ac:chgData name="Noel Roberts" userId="feac1395-663b-4a5f-8faf-efd03d15787b" providerId="ADAL" clId="{86EF0351-FCF7-B741-8096-7D88B5E67441}" dt="2024-11-15T05:03:37.392" v="178" actId="1037"/>
          <ac:spMkLst>
            <pc:docMk/>
            <pc:sldMk cId="2044716832" sldId="272"/>
            <ac:spMk id="250930" creationId="{00000000-0000-0000-0000-000000000000}"/>
          </ac:spMkLst>
        </pc:spChg>
      </pc:sldChg>
      <pc:sldChg chg="modSp mod">
        <pc:chgData name="Noel Roberts" userId="feac1395-663b-4a5f-8faf-efd03d15787b" providerId="ADAL" clId="{86EF0351-FCF7-B741-8096-7D88B5E67441}" dt="2024-11-15T05:03:59.836" v="194" actId="1037"/>
        <pc:sldMkLst>
          <pc:docMk/>
          <pc:sldMk cId="2777798763" sldId="299"/>
        </pc:sldMkLst>
        <pc:spChg chg="mod">
          <ac:chgData name="Noel Roberts" userId="feac1395-663b-4a5f-8faf-efd03d15787b" providerId="ADAL" clId="{86EF0351-FCF7-B741-8096-7D88B5E67441}" dt="2024-11-15T05:03:48.864" v="183" actId="1038"/>
          <ac:spMkLst>
            <pc:docMk/>
            <pc:sldMk cId="2777798763" sldId="299"/>
            <ac:spMk id="2" creationId="{794CF77E-5F8C-771E-E407-2DB6BCA1A6D8}"/>
          </ac:spMkLst>
        </pc:spChg>
        <pc:spChg chg="mod">
          <ac:chgData name="Noel Roberts" userId="feac1395-663b-4a5f-8faf-efd03d15787b" providerId="ADAL" clId="{86EF0351-FCF7-B741-8096-7D88B5E67441}" dt="2024-11-15T05:03:59.836" v="194" actId="1037"/>
          <ac:spMkLst>
            <pc:docMk/>
            <pc:sldMk cId="2777798763" sldId="299"/>
            <ac:spMk id="3" creationId="{0F8D12C4-FA4F-5D28-BD9B-AB6C0E1F3F85}"/>
          </ac:spMkLst>
        </pc:spChg>
      </pc:sldChg>
      <pc:sldChg chg="addSp delSp modSp add mod setBg modNotesTx">
        <pc:chgData name="Noel Roberts" userId="feac1395-663b-4a5f-8faf-efd03d15787b" providerId="ADAL" clId="{86EF0351-FCF7-B741-8096-7D88B5E67441}" dt="2024-11-05T08:17:13.945" v="145" actId="20577"/>
        <pc:sldMkLst>
          <pc:docMk/>
          <pc:sldMk cId="0" sldId="310"/>
        </pc:sldMkLst>
        <pc:spChg chg="del">
          <ac:chgData name="Noel Roberts" userId="feac1395-663b-4a5f-8faf-efd03d15787b" providerId="ADAL" clId="{86EF0351-FCF7-B741-8096-7D88B5E67441}" dt="2024-11-05T08:07:56.245" v="114" actId="478"/>
          <ac:spMkLst>
            <pc:docMk/>
            <pc:sldMk cId="0" sldId="310"/>
            <ac:spMk id="6" creationId="{00000000-0000-0000-0000-000000000000}"/>
          </ac:spMkLst>
        </pc:spChg>
        <pc:spChg chg="add del">
          <ac:chgData name="Noel Roberts" userId="feac1395-663b-4a5f-8faf-efd03d15787b" providerId="ADAL" clId="{86EF0351-FCF7-B741-8096-7D88B5E67441}" dt="2024-11-05T08:06:21.426" v="93" actId="22"/>
          <ac:spMkLst>
            <pc:docMk/>
            <pc:sldMk cId="0" sldId="310"/>
            <ac:spMk id="7" creationId="{C2CE3CEF-8B13-E3B2-5819-5C1006A2E7D5}"/>
          </ac:spMkLst>
        </pc:spChg>
        <pc:spChg chg="add mod">
          <ac:chgData name="Noel Roberts" userId="feac1395-663b-4a5f-8faf-efd03d15787b" providerId="ADAL" clId="{86EF0351-FCF7-B741-8096-7D88B5E67441}" dt="2024-11-05T08:07:04.936" v="108" actId="1035"/>
          <ac:spMkLst>
            <pc:docMk/>
            <pc:sldMk cId="0" sldId="310"/>
            <ac:spMk id="10" creationId="{BA97FCE3-6C22-FF67-E6AD-73880ABE8E30}"/>
          </ac:spMkLst>
        </pc:spChg>
        <pc:grpChg chg="mod">
          <ac:chgData name="Noel Roberts" userId="feac1395-663b-4a5f-8faf-efd03d15787b" providerId="ADAL" clId="{86EF0351-FCF7-B741-8096-7D88B5E67441}" dt="2024-11-05T08:04:13.776" v="2" actId="1076"/>
          <ac:grpSpMkLst>
            <pc:docMk/>
            <pc:sldMk cId="0" sldId="310"/>
            <ac:grpSpMk id="2" creationId="{00000000-0000-0000-0000-000000000000}"/>
          </ac:grpSpMkLst>
        </pc:grpChg>
        <pc:picChg chg="mod">
          <ac:chgData name="Noel Roberts" userId="feac1395-663b-4a5f-8faf-efd03d15787b" providerId="ADAL" clId="{86EF0351-FCF7-B741-8096-7D88B5E67441}" dt="2024-11-05T08:07:51.342" v="113" actId="14100"/>
          <ac:picMkLst>
            <pc:docMk/>
            <pc:sldMk cId="0" sldId="310"/>
            <ac:picMk id="4" creationId="{3068E39E-924C-9DE7-0D4E-924022CBA0E6}"/>
          </ac:picMkLst>
        </pc:picChg>
      </pc:sldChg>
      <pc:sldChg chg="addSp modSp add mod modNotes modNotesTx">
        <pc:chgData name="Noel Roberts" userId="feac1395-663b-4a5f-8faf-efd03d15787b" providerId="ADAL" clId="{86EF0351-FCF7-B741-8096-7D88B5E67441}" dt="2024-11-05T08:17:40.692" v="147" actId="20577"/>
        <pc:sldMkLst>
          <pc:docMk/>
          <pc:sldMk cId="0" sldId="311"/>
        </pc:sldMkLst>
        <pc:spChg chg="add mod">
          <ac:chgData name="Noel Roberts" userId="feac1395-663b-4a5f-8faf-efd03d15787b" providerId="ADAL" clId="{86EF0351-FCF7-B741-8096-7D88B5E67441}" dt="2024-11-05T08:09:20.104" v="138" actId="14100"/>
          <ac:spMkLst>
            <pc:docMk/>
            <pc:sldMk cId="0" sldId="311"/>
            <ac:spMk id="2" creationId="{7115669A-F579-6B5B-6224-3691CB8EB335}"/>
          </ac:spMkLst>
        </pc:spChg>
        <pc:spChg chg="mod">
          <ac:chgData name="Noel Roberts" userId="feac1395-663b-4a5f-8faf-efd03d15787b" providerId="ADAL" clId="{86EF0351-FCF7-B741-8096-7D88B5E67441}" dt="2024-11-05T08:08:53.254" v="136" actId="1076"/>
          <ac:spMkLst>
            <pc:docMk/>
            <pc:sldMk cId="0" sldId="311"/>
            <ac:spMk id="5" creationId="{4E5D8937-7AFE-0F6C-9099-C501DC1DCB80}"/>
          </ac:spMkLst>
        </pc:spChg>
        <pc:spChg chg="mod">
          <ac:chgData name="Noel Roberts" userId="feac1395-663b-4a5f-8faf-efd03d15787b" providerId="ADAL" clId="{86EF0351-FCF7-B741-8096-7D88B5E67441}" dt="2024-11-05T08:04:48.912" v="37" actId="20577"/>
          <ac:spMkLst>
            <pc:docMk/>
            <pc:sldMk cId="0" sldId="311"/>
            <ac:spMk id="8" creationId="{00000000-0000-0000-0000-000000000000}"/>
          </ac:spMkLst>
        </pc:spChg>
        <pc:grpChg chg="mod">
          <ac:chgData name="Noel Roberts" userId="feac1395-663b-4a5f-8faf-efd03d15787b" providerId="ADAL" clId="{86EF0351-FCF7-B741-8096-7D88B5E67441}" dt="2024-11-05T08:09:25.679" v="139" actId="1076"/>
          <ac:grpSpMkLst>
            <pc:docMk/>
            <pc:sldMk cId="0" sldId="311"/>
            <ac:grpSpMk id="7" creationId="{00000000-0000-0000-0000-000000000000}"/>
          </ac:grpSpMkLst>
        </pc:grpChg>
        <pc:picChg chg="mod">
          <ac:chgData name="Noel Roberts" userId="feac1395-663b-4a5f-8faf-efd03d15787b" providerId="ADAL" clId="{86EF0351-FCF7-B741-8096-7D88B5E67441}" dt="2024-11-05T08:08:48.319" v="135" actId="14100"/>
          <ac:picMkLst>
            <pc:docMk/>
            <pc:sldMk cId="0" sldId="311"/>
            <ac:picMk id="3" creationId="{40529A4C-04CE-C796-DA11-5644A16C3729}"/>
          </ac:picMkLst>
        </pc:picChg>
      </pc:sldChg>
    </pc:docChg>
  </pc:docChgLst>
  <pc:docChgLst>
    <pc:chgData name="Noel Roberts" userId="feac1395-663b-4a5f-8faf-efd03d15787b" providerId="ADAL" clId="{CAAF0E61-2718-0C49-8F1D-DC9B5E039922}"/>
    <pc:docChg chg="delSld modSld">
      <pc:chgData name="Noel Roberts" userId="feac1395-663b-4a5f-8faf-efd03d15787b" providerId="ADAL" clId="{CAAF0E61-2718-0C49-8F1D-DC9B5E039922}" dt="2024-03-25T04:34:14.911" v="36" actId="2696"/>
      <pc:docMkLst>
        <pc:docMk/>
      </pc:docMkLst>
      <pc:sldChg chg="modSp mod">
        <pc:chgData name="Noel Roberts" userId="feac1395-663b-4a5f-8faf-efd03d15787b" providerId="ADAL" clId="{CAAF0E61-2718-0C49-8F1D-DC9B5E039922}" dt="2024-03-25T04:33:19.428" v="8" actId="1038"/>
        <pc:sldMkLst>
          <pc:docMk/>
          <pc:sldMk cId="1238170735" sldId="270"/>
        </pc:sldMkLst>
        <pc:spChg chg="mod">
          <ac:chgData name="Noel Roberts" userId="feac1395-663b-4a5f-8faf-efd03d15787b" providerId="ADAL" clId="{CAAF0E61-2718-0C49-8F1D-DC9B5E039922}" dt="2024-03-25T04:33:19.428" v="8" actId="1038"/>
          <ac:spMkLst>
            <pc:docMk/>
            <pc:sldMk cId="1238170735" sldId="270"/>
            <ac:spMk id="4" creationId="{3CCC3AE6-8420-C825-400D-F411A6372951}"/>
          </ac:spMkLst>
        </pc:spChg>
      </pc:sldChg>
      <pc:sldChg chg="modSp mod">
        <pc:chgData name="Noel Roberts" userId="feac1395-663b-4a5f-8faf-efd03d15787b" providerId="ADAL" clId="{CAAF0E61-2718-0C49-8F1D-DC9B5E039922}" dt="2024-03-25T04:33:30.530" v="18" actId="1036"/>
        <pc:sldMkLst>
          <pc:docMk/>
          <pc:sldMk cId="2044716832" sldId="272"/>
        </pc:sldMkLst>
        <pc:spChg chg="mod">
          <ac:chgData name="Noel Roberts" userId="feac1395-663b-4a5f-8faf-efd03d15787b" providerId="ADAL" clId="{CAAF0E61-2718-0C49-8F1D-DC9B5E039922}" dt="2024-03-25T04:33:30.530" v="18" actId="1036"/>
          <ac:spMkLst>
            <pc:docMk/>
            <pc:sldMk cId="2044716832" sldId="272"/>
            <ac:spMk id="250930" creationId="{00000000-0000-0000-0000-000000000000}"/>
          </ac:spMkLst>
        </pc:spChg>
      </pc:sldChg>
      <pc:sldChg chg="del">
        <pc:chgData name="Noel Roberts" userId="feac1395-663b-4a5f-8faf-efd03d15787b" providerId="ADAL" clId="{CAAF0E61-2718-0C49-8F1D-DC9B5E039922}" dt="2024-03-25T04:34:13.083" v="35" actId="2696"/>
        <pc:sldMkLst>
          <pc:docMk/>
          <pc:sldMk cId="480804959" sldId="297"/>
        </pc:sldMkLst>
      </pc:sldChg>
      <pc:sldChg chg="modSp mod">
        <pc:chgData name="Noel Roberts" userId="feac1395-663b-4a5f-8faf-efd03d15787b" providerId="ADAL" clId="{CAAF0E61-2718-0C49-8F1D-DC9B5E039922}" dt="2024-03-25T04:33:44.558" v="34" actId="1076"/>
        <pc:sldMkLst>
          <pc:docMk/>
          <pc:sldMk cId="2777798763" sldId="299"/>
        </pc:sldMkLst>
        <pc:spChg chg="mod">
          <ac:chgData name="Noel Roberts" userId="feac1395-663b-4a5f-8faf-efd03d15787b" providerId="ADAL" clId="{CAAF0E61-2718-0C49-8F1D-DC9B5E039922}" dt="2024-03-25T04:33:39.395" v="33" actId="1038"/>
          <ac:spMkLst>
            <pc:docMk/>
            <pc:sldMk cId="2777798763" sldId="299"/>
            <ac:spMk id="2" creationId="{794CF77E-5F8C-771E-E407-2DB6BCA1A6D8}"/>
          </ac:spMkLst>
        </pc:spChg>
        <pc:spChg chg="mod">
          <ac:chgData name="Noel Roberts" userId="feac1395-663b-4a5f-8faf-efd03d15787b" providerId="ADAL" clId="{CAAF0E61-2718-0C49-8F1D-DC9B5E039922}" dt="2024-03-25T04:33:44.558" v="34" actId="1076"/>
          <ac:spMkLst>
            <pc:docMk/>
            <pc:sldMk cId="2777798763" sldId="299"/>
            <ac:spMk id="3" creationId="{0F8D12C4-FA4F-5D28-BD9B-AB6C0E1F3F85}"/>
          </ac:spMkLst>
        </pc:spChg>
      </pc:sldChg>
      <pc:sldChg chg="del">
        <pc:chgData name="Noel Roberts" userId="feac1395-663b-4a5f-8faf-efd03d15787b" providerId="ADAL" clId="{CAAF0E61-2718-0C49-8F1D-DC9B5E039922}" dt="2024-03-25T04:34:14.911" v="36" actId="2696"/>
        <pc:sldMkLst>
          <pc:docMk/>
          <pc:sldMk cId="1501257896" sldId="3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54656A-085F-7146-9602-29A77A677B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135683-3874-E441-9328-DD02034AC8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CB9274-8147-3346-A51F-191DBE790315}" type="datetimeFigureOut">
              <a:rPr lang="en-US" smtClean="0"/>
              <a:t>11/15/24</a:t>
            </a:fld>
            <a:endParaRPr lang="en-US"/>
          </a:p>
        </p:txBody>
      </p:sp>
      <p:sp>
        <p:nvSpPr>
          <p:cNvPr id="4" name="Footer Placeholder 3">
            <a:extLst>
              <a:ext uri="{FF2B5EF4-FFF2-40B4-BE49-F238E27FC236}">
                <a16:creationId xmlns:a16="http://schemas.microsoft.com/office/drawing/2014/main" id="{8B86EE7D-D4D9-D548-903B-9A6B7B9B2D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B4C95B-0159-1E47-AA5D-09AB4A5641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DBF7FF-8697-A947-9B76-42DB94F2CC96}" type="slidenum">
              <a:rPr lang="en-US" smtClean="0"/>
              <a:t>‹#›</a:t>
            </a:fld>
            <a:endParaRPr lang="en-US"/>
          </a:p>
        </p:txBody>
      </p:sp>
    </p:spTree>
    <p:extLst>
      <p:ext uri="{BB962C8B-B14F-4D97-AF65-F5344CB8AC3E}">
        <p14:creationId xmlns:p14="http://schemas.microsoft.com/office/powerpoint/2010/main" val="24504149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41700-2559-4ECD-929A-FD44AFD0C0BA}" type="datetimeFigureOut">
              <a:rPr lang="en-AU" smtClean="0"/>
              <a:pPr/>
              <a:t>15/11/2024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B5305-BEBD-402B-AFE6-94E1DBEBF010}" type="slidenum">
              <a:rPr lang="en-AU" smtClean="0"/>
              <a:pPr/>
              <a:t>‹#›</a:t>
            </a:fld>
            <a:endParaRPr lang="en-AU"/>
          </a:p>
        </p:txBody>
      </p:sp>
    </p:spTree>
    <p:extLst>
      <p:ext uri="{BB962C8B-B14F-4D97-AF65-F5344CB8AC3E}">
        <p14:creationId xmlns:p14="http://schemas.microsoft.com/office/powerpoint/2010/main" val="19773214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GB" b="1" dirty="0"/>
              <a:t>Instructor Notes</a:t>
            </a:r>
          </a:p>
          <a:p>
            <a:pPr>
              <a:lnSpc>
                <a:spcPct val="90000"/>
              </a:lnSpc>
            </a:pPr>
            <a:r>
              <a:rPr lang="en-GB" b="1" dirty="0"/>
              <a:t>This session is</a:t>
            </a:r>
            <a:r>
              <a:rPr lang="en-GB" b="1" baseline="0" dirty="0"/>
              <a:t> 45 mins.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dirty="0"/>
              <a:t>Read notes on facilitating plenaries.</a:t>
            </a:r>
          </a:p>
          <a:p>
            <a:pPr marL="0" indent="0">
              <a:lnSpc>
                <a:spcPct val="90000"/>
              </a:lnSpc>
              <a:buFont typeface="Arial" panose="020B0604020202020204" pitchFamily="34" charset="0"/>
              <a:buNone/>
            </a:pPr>
            <a:endParaRPr lang="en-GB" b="1" baseline="0" dirty="0"/>
          </a:p>
          <a:p>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normAutofit/>
          </a:bodyPr>
          <a:lstStyle/>
          <a:p>
            <a:r>
              <a:rPr lang="en-GB" dirty="0"/>
              <a:t>Show key features and ask for diagnosis and emergency treatment.</a:t>
            </a:r>
          </a:p>
          <a:p>
            <a:r>
              <a:rPr lang="en-GB" dirty="0"/>
              <a:t>Ask whether there are any other key features / diagnoses not listed here.</a:t>
            </a:r>
          </a:p>
          <a:p>
            <a:pPr lvl="1"/>
            <a:endParaRPr lang="en-GB" dirty="0"/>
          </a:p>
          <a:p>
            <a:r>
              <a:rPr lang="en-GB" dirty="0"/>
              <a:t>Allow 4 minutes</a:t>
            </a:r>
          </a:p>
          <a:p>
            <a:r>
              <a:rPr lang="en-GB" b="1" dirty="0"/>
              <a:t>See</a:t>
            </a:r>
            <a:r>
              <a:rPr lang="en-GB" b="1" baseline="0" dirty="0"/>
              <a:t> Slide 25 </a:t>
            </a:r>
            <a:r>
              <a:rPr lang="en-GB" baseline="0" dirty="0"/>
              <a:t>for hidden features, diagnosis and treatment.</a:t>
            </a:r>
          </a:p>
          <a:p>
            <a:r>
              <a:rPr lang="en-GB" baseline="0" dirty="0"/>
              <a:t>Note Prostaglandin is in ‘grey’ font, as a teaching point for infants </a:t>
            </a:r>
            <a:r>
              <a:rPr lang="en-GB" baseline="0" dirty="0" err="1"/>
              <a:t>pg</a:t>
            </a:r>
            <a:r>
              <a:rPr lang="en-GB" baseline="0" dirty="0"/>
              <a:t> 76-77 (not suitable for Tyler – who is 3 </a:t>
            </a:r>
            <a:r>
              <a:rPr lang="en-GB" baseline="0" dirty="0" err="1"/>
              <a:t>yrs</a:t>
            </a:r>
            <a:r>
              <a:rPr lang="en-GB" baseline="0" dirty="0"/>
              <a:t> old)</a:t>
            </a:r>
            <a:endParaRPr lang="en-GB" dirty="0"/>
          </a:p>
          <a:p>
            <a:endParaRPr lang="en-GB" dirty="0"/>
          </a:p>
        </p:txBody>
      </p:sp>
    </p:spTree>
    <p:extLst>
      <p:ext uri="{BB962C8B-B14F-4D97-AF65-F5344CB8AC3E}">
        <p14:creationId xmlns:p14="http://schemas.microsoft.com/office/powerpoint/2010/main" val="43438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GB" dirty="0"/>
              <a:t>Present this case and the following slide and invite candidates to discuss in their groups the initial resuscitation and then think about the differential diagnosis of reduced conscious level and the specific interventions that should be given.</a:t>
            </a:r>
          </a:p>
          <a:p>
            <a:r>
              <a:rPr lang="en-GB" dirty="0"/>
              <a:t>Invite candidates to provide answers to next two slides, including any other key features that they can think of before summing up. Eg:</a:t>
            </a:r>
          </a:p>
          <a:p>
            <a:r>
              <a:rPr lang="en-GB" dirty="0"/>
              <a:t>Fever - meningitis</a:t>
            </a:r>
          </a:p>
          <a:p>
            <a:r>
              <a:rPr lang="en-GB" dirty="0"/>
              <a:t>acute onset – cerebrovascular event</a:t>
            </a:r>
          </a:p>
          <a:p>
            <a:r>
              <a:rPr lang="en-GB" dirty="0"/>
              <a:t>high BP – hypertensive encephalopathy</a:t>
            </a:r>
          </a:p>
          <a:p>
            <a:r>
              <a:rPr lang="en-GB" dirty="0"/>
              <a:t>vague and inconsistent history, other trauma in an infant – child abuse</a:t>
            </a:r>
          </a:p>
        </p:txBody>
      </p:sp>
    </p:spTree>
    <p:extLst>
      <p:ext uri="{BB962C8B-B14F-4D97-AF65-F5344CB8AC3E}">
        <p14:creationId xmlns:p14="http://schemas.microsoft.com/office/powerpoint/2010/main" val="85819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GB" dirty="0"/>
              <a:t>Allow 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a:t>
            </a:r>
            <a:r>
              <a:rPr lang="en-GB" b="1" baseline="0" dirty="0"/>
              <a:t> Slide 26 </a:t>
            </a:r>
            <a:r>
              <a:rPr lang="en-GB" baseline="0" dirty="0"/>
              <a:t>for hidden features</a:t>
            </a:r>
            <a:endParaRPr lang="en-GB" dirty="0"/>
          </a:p>
          <a:p>
            <a:endParaRPr lang="en-GB" dirty="0"/>
          </a:p>
        </p:txBody>
      </p:sp>
    </p:spTree>
    <p:extLst>
      <p:ext uri="{BB962C8B-B14F-4D97-AF65-F5344CB8AC3E}">
        <p14:creationId xmlns:p14="http://schemas.microsoft.com/office/powerpoint/2010/main" val="251479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GB" dirty="0"/>
              <a:t>Show key features and ask for diagnosis and emergency treatment.</a:t>
            </a:r>
          </a:p>
          <a:p>
            <a:r>
              <a:rPr lang="en-GB" dirty="0"/>
              <a:t>Ask whether there are any other key features / diagnoses not listed here. </a:t>
            </a:r>
          </a:p>
          <a:p>
            <a:r>
              <a:rPr lang="en-GB" dirty="0"/>
              <a:t>E.g.</a:t>
            </a:r>
          </a:p>
          <a:p>
            <a:r>
              <a:rPr lang="en-GB" dirty="0"/>
              <a:t>headaches, acute onset – </a:t>
            </a:r>
            <a:r>
              <a:rPr lang="en-GB" dirty="0" err="1"/>
              <a:t>cerebrovascular</a:t>
            </a:r>
            <a:r>
              <a:rPr lang="en-GB" dirty="0"/>
              <a:t> event</a:t>
            </a:r>
          </a:p>
          <a:p>
            <a:r>
              <a:rPr lang="en-GB" dirty="0"/>
              <a:t>headaches, high BP – hypertensive encephalopathy</a:t>
            </a:r>
          </a:p>
          <a:p>
            <a:r>
              <a:rPr lang="en-GB" dirty="0"/>
              <a:t>vague and inconsistent history, other trauma in an infant – child abuse</a:t>
            </a:r>
          </a:p>
          <a:p>
            <a:endParaRPr lang="en-GB" dirty="0"/>
          </a:p>
          <a:p>
            <a:r>
              <a:rPr lang="en-GB" dirty="0"/>
              <a:t>The use of the structured approach in these cases will help ensure early and appropriate treatment. Candidates may practice this in the illness simulations which follow.</a:t>
            </a:r>
          </a:p>
          <a:p>
            <a:endParaRPr lang="en-GB" dirty="0"/>
          </a:p>
          <a:p>
            <a:r>
              <a:rPr lang="en-GB" dirty="0"/>
              <a:t>Allow 4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a:t>
            </a:r>
            <a:r>
              <a:rPr lang="en-GB" b="1" baseline="0" dirty="0"/>
              <a:t> Slide 27 </a:t>
            </a:r>
            <a:r>
              <a:rPr lang="en-GB" baseline="0" dirty="0"/>
              <a:t>for hidden features</a:t>
            </a:r>
            <a:endParaRPr lang="en-GB" dirty="0"/>
          </a:p>
          <a:p>
            <a:endParaRPr lang="en-GB" dirty="0"/>
          </a:p>
        </p:txBody>
      </p:sp>
    </p:spTree>
    <p:extLst>
      <p:ext uri="{BB962C8B-B14F-4D97-AF65-F5344CB8AC3E}">
        <p14:creationId xmlns:p14="http://schemas.microsoft.com/office/powerpoint/2010/main" val="89960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AU" dirty="0"/>
              <a:t>Pack of laminated sections of BLS and ALS algorithms</a:t>
            </a:r>
          </a:p>
          <a:p>
            <a:pPr eaLnBrk="1" hangingPunct="1">
              <a:spcBef>
                <a:spcPct val="0"/>
              </a:spcBef>
            </a:pPr>
            <a:endParaRPr lang="en-AU" dirty="0"/>
          </a:p>
          <a:p>
            <a:pPr eaLnBrk="1" hangingPunct="1">
              <a:spcBef>
                <a:spcPct val="0"/>
              </a:spcBef>
            </a:pPr>
            <a:r>
              <a:rPr lang="en-AU" b="1" dirty="0"/>
              <a:t>5 mins to order cards into BLS and ALS algorithm sequences &amp;  keep displayed on table</a:t>
            </a:r>
          </a:p>
          <a:p>
            <a:pPr eaLnBrk="1" hangingPunct="1">
              <a:spcBef>
                <a:spcPct val="0"/>
              </a:spcBef>
            </a:pPr>
            <a:endParaRPr lang="en-AU" dirty="0"/>
          </a:p>
          <a:p>
            <a:pPr eaLnBrk="1" hangingPunct="1">
              <a:spcBef>
                <a:spcPct val="0"/>
              </a:spcBef>
            </a:pPr>
            <a:r>
              <a:rPr lang="en-AU" dirty="0"/>
              <a:t>Start whole group review of questions with activity:</a:t>
            </a:r>
          </a:p>
          <a:p>
            <a:pPr eaLnBrk="1" hangingPunct="1">
              <a:spcBef>
                <a:spcPct val="0"/>
              </a:spcBef>
            </a:pPr>
            <a:endParaRPr lang="en-AU" dirty="0"/>
          </a:p>
          <a:p>
            <a:pPr lvl="1" eaLnBrk="1" hangingPunct="1">
              <a:spcBef>
                <a:spcPct val="0"/>
              </a:spcBef>
              <a:buFont typeface="Arial" pitchFamily="34" charset="0"/>
              <a:buNone/>
            </a:pPr>
            <a:r>
              <a:rPr lang="en-AU" dirty="0"/>
              <a:t>Tap/clap at CPR rate of 100-120</a:t>
            </a:r>
            <a:r>
              <a:rPr lang="en-AU" baseline="0" dirty="0"/>
              <a:t> </a:t>
            </a:r>
            <a:r>
              <a:rPr lang="en-AU" dirty="0"/>
              <a:t>beats/min -  give group min 20 secs – watch, some in group will adapt to others or some stay confident.  Encourage whole group to listen to each other &amp; yet know their own beat.</a:t>
            </a:r>
          </a:p>
          <a:p>
            <a:pPr eaLnBrk="1" hangingPunct="1">
              <a:spcBef>
                <a:spcPct val="0"/>
              </a:spcBef>
              <a:buFontTx/>
              <a:buChar char="•"/>
            </a:pPr>
            <a:endParaRPr lang="en-AU" dirty="0"/>
          </a:p>
          <a:p>
            <a:pPr eaLnBrk="1" hangingPunct="1">
              <a:spcBef>
                <a:spcPct val="0"/>
              </a:spcBef>
            </a:pPr>
            <a:r>
              <a:rPr lang="en-AU" baseline="0" dirty="0"/>
              <a:t> * can use </a:t>
            </a:r>
            <a:r>
              <a:rPr lang="en-AU" baseline="0" dirty="0" err="1"/>
              <a:t>ALSi</a:t>
            </a:r>
            <a:r>
              <a:rPr lang="en-AU" baseline="0" dirty="0"/>
              <a:t> on CPR rhythm or SR to give audible rate – (set up in advance to ensure volume on iPad is on maximum)</a:t>
            </a:r>
            <a:endParaRPr lang="en-AU" dirty="0"/>
          </a:p>
          <a:p>
            <a:pPr eaLnBrk="1" hangingPunct="1">
              <a:spcBef>
                <a:spcPct val="0"/>
              </a:spcBef>
            </a:pPr>
            <a:r>
              <a:rPr lang="en-AU" b="1" dirty="0"/>
              <a:t> Ask why is CPR rate is at 100-120 beats/min?</a:t>
            </a:r>
          </a:p>
          <a:p>
            <a:pPr eaLnBrk="1" hangingPunct="1">
              <a:spcBef>
                <a:spcPct val="0"/>
              </a:spcBef>
            </a:pPr>
            <a:r>
              <a:rPr lang="en-AU" dirty="0"/>
              <a:t>- They will know the answer, however knowing doesn</a:t>
            </a:r>
            <a:r>
              <a:rPr lang="en-AU" altLang="en-US" dirty="0"/>
              <a:t>’</a:t>
            </a:r>
            <a:r>
              <a:rPr lang="en-AU" dirty="0"/>
              <a:t>t mean doing…….</a:t>
            </a:r>
          </a:p>
          <a:p>
            <a:pPr eaLnBrk="1" hangingPunct="1">
              <a:spcBef>
                <a:spcPct val="0"/>
              </a:spcBef>
            </a:pPr>
            <a:endParaRPr lang="en-AU" dirty="0"/>
          </a:p>
          <a:p>
            <a:pPr eaLnBrk="1" hangingPunct="1">
              <a:spcBef>
                <a:spcPct val="0"/>
              </a:spcBef>
            </a:pPr>
            <a:r>
              <a:rPr lang="en-AU" dirty="0"/>
              <a:t> clinicians (in simulation) haven</a:t>
            </a:r>
            <a:r>
              <a:rPr lang="en-AU" altLang="en-US" dirty="0"/>
              <a:t>’</a:t>
            </a:r>
            <a:r>
              <a:rPr lang="en-AU" dirty="0"/>
              <a:t>t shown to be great at keeping rate or sustaining depth – </a:t>
            </a:r>
          </a:p>
          <a:p>
            <a:pPr eaLnBrk="1" hangingPunct="1">
              <a:spcBef>
                <a:spcPct val="0"/>
              </a:spcBef>
            </a:pPr>
            <a:endParaRPr lang="en-AU" dirty="0"/>
          </a:p>
          <a:p>
            <a:pPr eaLnBrk="1" hangingPunct="1">
              <a:spcBef>
                <a:spcPct val="0"/>
              </a:spcBef>
            </a:pPr>
            <a:r>
              <a:rPr lang="en-AU" dirty="0"/>
              <a:t>Studies show that we need repeated practice and feedback on performance – ( what they are going to get on the face to face course)</a:t>
            </a:r>
          </a:p>
          <a:p>
            <a:pPr eaLnBrk="1" hangingPunct="1">
              <a:spcBef>
                <a:spcPct val="0"/>
              </a:spcBef>
            </a:pPr>
            <a:endParaRPr lang="en-AU" b="0" i="0" dirty="0"/>
          </a:p>
          <a:p>
            <a:pPr eaLnBrk="1" hangingPunct="1">
              <a:spcBef>
                <a:spcPct val="0"/>
              </a:spcBef>
            </a:pPr>
            <a:r>
              <a:rPr lang="en-AU" b="0" i="0" dirty="0"/>
              <a:t>As main</a:t>
            </a:r>
            <a:r>
              <a:rPr lang="en-AU" b="0" i="0" baseline="0" dirty="0"/>
              <a:t> evidence for resuscitation is primarily related to effective CPR – need to change manpower to prevent exhaustion &amp; maintain rate and depth</a:t>
            </a:r>
            <a:endParaRPr lang="en-AU" b="0" i="0" dirty="0"/>
          </a:p>
          <a:p>
            <a:endParaRPr lang="en-US" dirty="0"/>
          </a:p>
          <a:p>
            <a:endParaRPr lang="en-AU" dirty="0"/>
          </a:p>
        </p:txBody>
      </p:sp>
    </p:spTree>
    <p:extLst>
      <p:ext uri="{BB962C8B-B14F-4D97-AF65-F5344CB8AC3E}">
        <p14:creationId xmlns:p14="http://schemas.microsoft.com/office/powerpoint/2010/main" val="264535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Check with cards on the table</a:t>
            </a:r>
          </a:p>
          <a:p>
            <a:pPr eaLnBrk="1" hangingPunct="1">
              <a:spcBef>
                <a:spcPct val="0"/>
              </a:spcBef>
            </a:pPr>
            <a:endParaRPr lang="en-AU" dirty="0"/>
          </a:p>
          <a:p>
            <a:endParaRPr lang="en-AU" dirty="0"/>
          </a:p>
        </p:txBody>
      </p:sp>
      <p:sp>
        <p:nvSpPr>
          <p:cNvPr id="39939" name="Slide Number Placeholder 3"/>
          <p:cNvSpPr>
            <a:spLocks noGrp="1"/>
          </p:cNvSpPr>
          <p:nvPr>
            <p:ph type="sldNum" sz="quarter" idx="5"/>
          </p:nvPr>
        </p:nvSpPr>
        <p:spPr bwMode="auto">
          <a:noFill/>
          <a:ln>
            <a:miter lim="800000"/>
            <a:headEnd/>
            <a:tailEnd/>
          </a:ln>
        </p:spPr>
        <p:txBody>
          <a:bodyPr/>
          <a:lstStyle/>
          <a:p>
            <a:fld id="{8427BC76-F097-4E2C-BABF-94174BC99750}" type="slidenum">
              <a:rPr lang="en-AU"/>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Points of difference</a:t>
            </a:r>
          </a:p>
          <a:p>
            <a:endParaRPr lang="en-US" dirty="0"/>
          </a:p>
          <a:p>
            <a:r>
              <a:rPr lang="en-US" dirty="0"/>
              <a:t>APLS sequence is for trained</a:t>
            </a:r>
            <a:r>
              <a:rPr lang="en-US" baseline="0" dirty="0"/>
              <a:t> </a:t>
            </a:r>
            <a:r>
              <a:rPr lang="en-US" baseline="0" dirty="0" err="1"/>
              <a:t>paediatric</a:t>
            </a:r>
            <a:r>
              <a:rPr lang="en-US" baseline="0" dirty="0"/>
              <a:t> healthcare providers</a:t>
            </a:r>
            <a:endParaRPr lang="en-US" dirty="0"/>
          </a:p>
          <a:p>
            <a:endParaRPr lang="en-US" dirty="0"/>
          </a:p>
          <a:p>
            <a:r>
              <a:rPr lang="en-US" dirty="0"/>
              <a:t>Normal breathing? – Include 2 rescue breaths</a:t>
            </a:r>
          </a:p>
          <a:p>
            <a:r>
              <a:rPr lang="en-US" dirty="0"/>
              <a:t>(children</a:t>
            </a:r>
            <a:r>
              <a:rPr lang="en-US" baseline="0" dirty="0"/>
              <a:t> have hypoxic arrests)</a:t>
            </a:r>
            <a:endParaRPr lang="en-US" dirty="0"/>
          </a:p>
          <a:p>
            <a:r>
              <a:rPr lang="en-US" dirty="0"/>
              <a:t>Signs of life?</a:t>
            </a:r>
          </a:p>
          <a:p>
            <a:r>
              <a:rPr lang="en-US" dirty="0"/>
              <a:t>Start CPR 15:2 </a:t>
            </a:r>
            <a:r>
              <a:rPr lang="en-US" dirty="0" err="1"/>
              <a:t>vs</a:t>
            </a:r>
            <a:r>
              <a:rPr lang="en-US" dirty="0"/>
              <a:t> 30:2</a:t>
            </a:r>
          </a:p>
        </p:txBody>
      </p:sp>
      <p:sp>
        <p:nvSpPr>
          <p:cNvPr id="41987" name="Slide Number Placeholder 3"/>
          <p:cNvSpPr>
            <a:spLocks noGrp="1"/>
          </p:cNvSpPr>
          <p:nvPr>
            <p:ph type="sldNum" sz="quarter" idx="5"/>
          </p:nvPr>
        </p:nvSpPr>
        <p:spPr bwMode="auto">
          <a:noFill/>
          <a:ln>
            <a:miter lim="800000"/>
            <a:headEnd/>
            <a:tailEnd/>
          </a:ln>
        </p:spPr>
        <p:txBody>
          <a:bodyPr/>
          <a:lstStyle/>
          <a:p>
            <a:fld id="{55F12940-C9C6-449B-B7A4-843E7530E1D2}" type="slidenum">
              <a:rPr lang="en-AU"/>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Check with cards on the table</a:t>
            </a:r>
          </a:p>
          <a:p>
            <a:pPr eaLnBrk="1" hangingPunct="1"/>
            <a:endParaRPr lang="en-US" dirty="0"/>
          </a:p>
          <a:p>
            <a:pPr eaLnBrk="1" hangingPunct="1">
              <a:spcBef>
                <a:spcPct val="0"/>
              </a:spcBef>
            </a:pPr>
            <a:r>
              <a:rPr lang="en-AU" b="1" dirty="0"/>
              <a:t> 5 mins of small group activity</a:t>
            </a:r>
          </a:p>
          <a:p>
            <a:pPr eaLnBrk="1" hangingPunct="1">
              <a:spcBef>
                <a:spcPct val="0"/>
              </a:spcBef>
            </a:pPr>
            <a:endParaRPr lang="en-AU" dirty="0"/>
          </a:p>
          <a:p>
            <a:pPr eaLnBrk="1" hangingPunct="1">
              <a:spcBef>
                <a:spcPct val="0"/>
              </a:spcBef>
            </a:pPr>
            <a:r>
              <a:rPr lang="en-AU" dirty="0"/>
              <a:t>Questions</a:t>
            </a:r>
            <a:r>
              <a:rPr lang="en-AU" baseline="0" dirty="0"/>
              <a:t> to be</a:t>
            </a:r>
            <a:r>
              <a:rPr lang="en-AU" dirty="0"/>
              <a:t> answered in their groups – worksheet with questions</a:t>
            </a:r>
            <a:r>
              <a:rPr lang="en-AU" baseline="0" dirty="0"/>
              <a:t> provided</a:t>
            </a:r>
            <a:endParaRPr lang="en-AU" dirty="0"/>
          </a:p>
          <a:p>
            <a:pPr eaLnBrk="1" hangingPunct="1">
              <a:spcBef>
                <a:spcPct val="0"/>
              </a:spcBef>
            </a:pPr>
            <a:endParaRPr lang="en-AU" dirty="0"/>
          </a:p>
          <a:p>
            <a:pPr eaLnBrk="1" hangingPunct="1">
              <a:spcBef>
                <a:spcPct val="0"/>
              </a:spcBef>
              <a:buFontTx/>
              <a:buChar char="-"/>
            </a:pPr>
            <a:r>
              <a:rPr lang="en-AU" b="1" dirty="0"/>
              <a:t>How long is a cycle?</a:t>
            </a:r>
          </a:p>
          <a:p>
            <a:pPr eaLnBrk="1" hangingPunct="1">
              <a:spcBef>
                <a:spcPct val="0"/>
              </a:spcBef>
              <a:buFontTx/>
              <a:buChar char="-"/>
            </a:pPr>
            <a:endParaRPr lang="en-AU" b="1" dirty="0"/>
          </a:p>
          <a:p>
            <a:pPr eaLnBrk="1" hangingPunct="1">
              <a:spcBef>
                <a:spcPct val="0"/>
              </a:spcBef>
              <a:buFontTx/>
              <a:buChar char="-"/>
            </a:pPr>
            <a:r>
              <a:rPr lang="en-AU" b="1" dirty="0"/>
              <a:t>What do you do during</a:t>
            </a:r>
            <a:r>
              <a:rPr lang="en-AU" b="1" baseline="0" dirty="0"/>
              <a:t> the 2 minute </a:t>
            </a:r>
            <a:r>
              <a:rPr lang="en-AU" b="1" dirty="0"/>
              <a:t>cycle?</a:t>
            </a:r>
          </a:p>
          <a:p>
            <a:pPr eaLnBrk="1" hangingPunct="1">
              <a:spcBef>
                <a:spcPct val="0"/>
              </a:spcBef>
              <a:buFontTx/>
              <a:buNone/>
            </a:pPr>
            <a:endParaRPr lang="en-AU" dirty="0"/>
          </a:p>
          <a:p>
            <a:pPr eaLnBrk="1" hangingPunct="1">
              <a:spcBef>
                <a:spcPct val="0"/>
              </a:spcBef>
            </a:pPr>
            <a:r>
              <a:rPr lang="en-AU" b="1" dirty="0"/>
              <a:t>When is adrenaline given? VT/VF vs  asystole?</a:t>
            </a:r>
          </a:p>
          <a:p>
            <a:pPr eaLnBrk="1" hangingPunct="1">
              <a:spcBef>
                <a:spcPct val="0"/>
              </a:spcBef>
            </a:pPr>
            <a:endParaRPr lang="en-AU" dirty="0"/>
          </a:p>
          <a:p>
            <a:pPr eaLnBrk="1" hangingPunct="1">
              <a:lnSpc>
                <a:spcPct val="80000"/>
              </a:lnSpc>
            </a:pPr>
            <a:r>
              <a:rPr lang="en-GB" b="1" dirty="0"/>
              <a:t>Which of the Hs and Ts are of particular importance in asystole</a:t>
            </a:r>
            <a:r>
              <a:rPr lang="en-GB" dirty="0"/>
              <a:t>?</a:t>
            </a:r>
          </a:p>
          <a:p>
            <a:pPr eaLnBrk="1" hangingPunct="1">
              <a:lnSpc>
                <a:spcPct val="80000"/>
              </a:lnSpc>
            </a:pPr>
            <a:r>
              <a:rPr lang="en-GB" dirty="0"/>
              <a:t>	hypoxia</a:t>
            </a:r>
          </a:p>
          <a:p>
            <a:pPr eaLnBrk="1" hangingPunct="1">
              <a:lnSpc>
                <a:spcPct val="80000"/>
              </a:lnSpc>
            </a:pPr>
            <a:r>
              <a:rPr lang="en-GB" dirty="0"/>
              <a:t>	hypovolaemia</a:t>
            </a:r>
          </a:p>
          <a:p>
            <a:pPr eaLnBrk="1" hangingPunct="1">
              <a:lnSpc>
                <a:spcPct val="80000"/>
              </a:lnSpc>
            </a:pPr>
            <a:r>
              <a:rPr lang="en-GB" dirty="0"/>
              <a:t>	anything else suggested by history of child</a:t>
            </a:r>
            <a:r>
              <a:rPr lang="en-GB" altLang="en-US" dirty="0"/>
              <a:t>’</a:t>
            </a:r>
            <a:r>
              <a:rPr lang="en-GB" dirty="0"/>
              <a:t>s illness/injury</a:t>
            </a:r>
          </a:p>
          <a:p>
            <a:pPr eaLnBrk="1" hangingPunct="1">
              <a:lnSpc>
                <a:spcPct val="80000"/>
              </a:lnSpc>
            </a:pPr>
            <a:endParaRPr lang="en-GB" b="1" dirty="0"/>
          </a:p>
          <a:p>
            <a:pPr eaLnBrk="1" hangingPunct="1"/>
            <a:r>
              <a:rPr lang="en-GB" b="1" dirty="0"/>
              <a:t>Which of the  Hs and Ts are of particular importance in PEA?</a:t>
            </a:r>
          </a:p>
          <a:p>
            <a:pPr eaLnBrk="1" hangingPunct="1"/>
            <a:r>
              <a:rPr lang="en-GB" dirty="0"/>
              <a:t>	hypovolaemia</a:t>
            </a:r>
          </a:p>
          <a:p>
            <a:pPr eaLnBrk="1" hangingPunct="1"/>
            <a:r>
              <a:rPr lang="en-GB" dirty="0"/>
              <a:t>	hypocalcaemia</a:t>
            </a:r>
          </a:p>
          <a:p>
            <a:pPr eaLnBrk="1" hangingPunct="1"/>
            <a:r>
              <a:rPr lang="en-GB" dirty="0"/>
              <a:t>	tension pneumothorax</a:t>
            </a:r>
          </a:p>
          <a:p>
            <a:pPr eaLnBrk="1" hangingPunct="1"/>
            <a:r>
              <a:rPr lang="en-GB" dirty="0"/>
              <a:t>	cardiac tamponade</a:t>
            </a:r>
          </a:p>
          <a:p>
            <a:pPr eaLnBrk="1" hangingPunct="1"/>
            <a:r>
              <a:rPr lang="en-GB" dirty="0"/>
              <a:t>	hypothermia</a:t>
            </a:r>
          </a:p>
          <a:p>
            <a:pPr eaLnBrk="1" hangingPunct="1"/>
            <a:r>
              <a:rPr lang="en-GB" dirty="0"/>
              <a:t>	pulmonary embolus</a:t>
            </a:r>
          </a:p>
          <a:p>
            <a:pPr eaLnBrk="1" hangingPunct="1"/>
            <a:endParaRPr lang="en-GB" dirty="0"/>
          </a:p>
          <a:p>
            <a:pPr eaLnBrk="1" hangingPunct="1">
              <a:spcBef>
                <a:spcPct val="0"/>
              </a:spcBef>
            </a:pPr>
            <a:r>
              <a:rPr lang="en-AU" b="1" dirty="0"/>
              <a:t>How is ROSC assessed? </a:t>
            </a:r>
            <a:r>
              <a:rPr lang="en-AU" dirty="0"/>
              <a:t>– </a:t>
            </a:r>
            <a:r>
              <a:rPr lang="en-AU" i="0" dirty="0">
                <a:solidFill>
                  <a:srgbClr val="FF0000"/>
                </a:solidFill>
              </a:rPr>
              <a:t>why feel for a pulse?</a:t>
            </a:r>
          </a:p>
          <a:p>
            <a:pPr eaLnBrk="1" hangingPunct="1">
              <a:spcBef>
                <a:spcPct val="0"/>
              </a:spcBef>
            </a:pPr>
            <a:r>
              <a:rPr lang="en-AU" i="0" dirty="0">
                <a:solidFill>
                  <a:srgbClr val="FF0000"/>
                </a:solidFill>
              </a:rPr>
              <a:t>Where do you feel for a pulse? </a:t>
            </a:r>
          </a:p>
          <a:p>
            <a:pPr eaLnBrk="1" hangingPunct="1">
              <a:spcBef>
                <a:spcPct val="0"/>
              </a:spcBef>
            </a:pPr>
            <a:endParaRPr lang="en-AU" dirty="0"/>
          </a:p>
          <a:p>
            <a:pPr algn="r" eaLnBrk="1" hangingPunct="1">
              <a:lnSpc>
                <a:spcPct val="80000"/>
              </a:lnSpc>
            </a:pPr>
            <a:r>
              <a:rPr lang="en-US" dirty="0"/>
              <a:t>..</a:t>
            </a:r>
          </a:p>
        </p:txBody>
      </p:sp>
      <p:sp>
        <p:nvSpPr>
          <p:cNvPr id="44035" name="Slide Number Placeholder 3"/>
          <p:cNvSpPr>
            <a:spLocks noGrp="1"/>
          </p:cNvSpPr>
          <p:nvPr>
            <p:ph type="sldNum" sz="quarter" idx="5"/>
          </p:nvPr>
        </p:nvSpPr>
        <p:spPr bwMode="auto">
          <a:noFill/>
          <a:ln>
            <a:miter lim="800000"/>
            <a:headEnd/>
            <a:tailEnd/>
          </a:ln>
        </p:spPr>
        <p:txBody>
          <a:bodyPr/>
          <a:lstStyle/>
          <a:p>
            <a:fld id="{F15A4DBD-D183-4C39-A128-7AF485269D00}" type="slidenum">
              <a:rPr lang="en-AU"/>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r>
              <a:rPr lang="en-US" dirty="0"/>
              <a:t>This is the part of the ALS algorithm  for VF/VT</a:t>
            </a:r>
          </a:p>
          <a:p>
            <a:pPr eaLnBrk="1" hangingPunct="1">
              <a:spcBef>
                <a:spcPct val="0"/>
              </a:spcBef>
            </a:pPr>
            <a:endParaRPr lang="en-AU" dirty="0"/>
          </a:p>
          <a:p>
            <a:pPr eaLnBrk="1" hangingPunct="1">
              <a:spcBef>
                <a:spcPct val="0"/>
              </a:spcBef>
            </a:pPr>
            <a:r>
              <a:rPr lang="en-AU" dirty="0"/>
              <a:t>Questions</a:t>
            </a:r>
            <a:r>
              <a:rPr lang="en-AU" baseline="0" dirty="0"/>
              <a:t> to be</a:t>
            </a:r>
            <a:r>
              <a:rPr lang="en-AU" dirty="0"/>
              <a:t> answered in their groups – worksheet with questions</a:t>
            </a:r>
            <a:r>
              <a:rPr lang="en-AU" baseline="0" dirty="0"/>
              <a:t> provided</a:t>
            </a:r>
            <a:endParaRPr lang="en-AU" dirty="0"/>
          </a:p>
          <a:p>
            <a:pPr eaLnBrk="1" hangingPunct="1">
              <a:spcBef>
                <a:spcPct val="0"/>
              </a:spcBef>
            </a:pPr>
            <a:endParaRPr lang="en-AU" dirty="0"/>
          </a:p>
          <a:p>
            <a:pPr eaLnBrk="1" hangingPunct="1">
              <a:spcBef>
                <a:spcPct val="0"/>
              </a:spcBef>
              <a:buFontTx/>
              <a:buChar char="-"/>
            </a:pPr>
            <a:r>
              <a:rPr lang="en-AU" b="1" dirty="0"/>
              <a:t>How long is a cycle?</a:t>
            </a:r>
          </a:p>
          <a:p>
            <a:pPr eaLnBrk="1" hangingPunct="1">
              <a:spcBef>
                <a:spcPct val="0"/>
              </a:spcBef>
              <a:buFontTx/>
              <a:buChar char="-"/>
            </a:pPr>
            <a:endParaRPr lang="en-AU" b="1" dirty="0"/>
          </a:p>
          <a:p>
            <a:pPr eaLnBrk="1" hangingPunct="1">
              <a:spcBef>
                <a:spcPct val="0"/>
              </a:spcBef>
              <a:buFontTx/>
              <a:buChar char="-"/>
            </a:pPr>
            <a:r>
              <a:rPr lang="en-AU" b="1" dirty="0"/>
              <a:t>What do you do during</a:t>
            </a:r>
            <a:r>
              <a:rPr lang="en-AU" b="1" baseline="0" dirty="0"/>
              <a:t> the 2 minute </a:t>
            </a:r>
            <a:r>
              <a:rPr lang="en-AU" b="1" dirty="0"/>
              <a:t>cycle?</a:t>
            </a:r>
          </a:p>
          <a:p>
            <a:pPr eaLnBrk="1" hangingPunct="1">
              <a:spcBef>
                <a:spcPct val="0"/>
              </a:spcBef>
              <a:buFontTx/>
              <a:buNone/>
            </a:pPr>
            <a:endParaRPr lang="en-AU" dirty="0"/>
          </a:p>
          <a:p>
            <a:pPr eaLnBrk="1" hangingPunct="1">
              <a:spcBef>
                <a:spcPct val="0"/>
              </a:spcBef>
            </a:pPr>
            <a:r>
              <a:rPr lang="en-AU" b="1" dirty="0"/>
              <a:t>When is adrenaline given? VT/VF </a:t>
            </a:r>
            <a:r>
              <a:rPr lang="en-AU" b="1" dirty="0" err="1"/>
              <a:t>vs</a:t>
            </a:r>
            <a:r>
              <a:rPr lang="en-AU" b="1" dirty="0"/>
              <a:t>  </a:t>
            </a:r>
            <a:r>
              <a:rPr lang="en-AU" b="1" dirty="0" err="1"/>
              <a:t>asystole</a:t>
            </a:r>
            <a:r>
              <a:rPr lang="en-AU" b="1" dirty="0"/>
              <a:t>?</a:t>
            </a:r>
          </a:p>
          <a:p>
            <a:pPr eaLnBrk="1" hangingPunct="1">
              <a:spcBef>
                <a:spcPct val="0"/>
              </a:spcBef>
            </a:pPr>
            <a:endParaRPr lang="en-AU" dirty="0"/>
          </a:p>
          <a:p>
            <a:pPr eaLnBrk="1" hangingPunct="1">
              <a:lnSpc>
                <a:spcPct val="80000"/>
              </a:lnSpc>
            </a:pPr>
            <a:r>
              <a:rPr lang="en-GB" b="1" dirty="0"/>
              <a:t>Which of the Hs and Ts are of particular importance in </a:t>
            </a:r>
            <a:r>
              <a:rPr lang="en-GB" b="1" dirty="0" err="1"/>
              <a:t>asystole</a:t>
            </a:r>
            <a:r>
              <a:rPr lang="en-GB" dirty="0"/>
              <a:t>?</a:t>
            </a:r>
          </a:p>
          <a:p>
            <a:pPr eaLnBrk="1" hangingPunct="1">
              <a:lnSpc>
                <a:spcPct val="80000"/>
              </a:lnSpc>
            </a:pPr>
            <a:r>
              <a:rPr lang="en-GB" dirty="0"/>
              <a:t>	hypoxia</a:t>
            </a:r>
          </a:p>
          <a:p>
            <a:pPr eaLnBrk="1" hangingPunct="1">
              <a:lnSpc>
                <a:spcPct val="80000"/>
              </a:lnSpc>
            </a:pPr>
            <a:r>
              <a:rPr lang="en-GB" dirty="0"/>
              <a:t>	</a:t>
            </a:r>
            <a:r>
              <a:rPr lang="en-GB" dirty="0" err="1"/>
              <a:t>hypovolaemia</a:t>
            </a:r>
            <a:endParaRPr lang="en-GB" dirty="0"/>
          </a:p>
          <a:p>
            <a:pPr eaLnBrk="1" hangingPunct="1">
              <a:lnSpc>
                <a:spcPct val="80000"/>
              </a:lnSpc>
            </a:pPr>
            <a:r>
              <a:rPr lang="en-GB" dirty="0"/>
              <a:t>	anything else suggested by history of child</a:t>
            </a:r>
            <a:r>
              <a:rPr lang="en-GB" altLang="en-US" dirty="0"/>
              <a:t>’</a:t>
            </a:r>
            <a:r>
              <a:rPr lang="en-GB" dirty="0"/>
              <a:t>s illness/injury</a:t>
            </a:r>
          </a:p>
          <a:p>
            <a:pPr eaLnBrk="1" hangingPunct="1">
              <a:lnSpc>
                <a:spcPct val="80000"/>
              </a:lnSpc>
            </a:pPr>
            <a:endParaRPr lang="en-GB" b="1" dirty="0"/>
          </a:p>
          <a:p>
            <a:pPr eaLnBrk="1" hangingPunct="1"/>
            <a:r>
              <a:rPr lang="en-GB" b="1" dirty="0"/>
              <a:t>Which of the  Hs and Ts are of particular importance in PEA?</a:t>
            </a:r>
          </a:p>
          <a:p>
            <a:pPr eaLnBrk="1" hangingPunct="1"/>
            <a:r>
              <a:rPr lang="en-GB" dirty="0"/>
              <a:t>	</a:t>
            </a:r>
            <a:r>
              <a:rPr lang="en-GB" dirty="0" err="1"/>
              <a:t>hypovolaemia</a:t>
            </a:r>
            <a:endParaRPr lang="en-GB" dirty="0"/>
          </a:p>
          <a:p>
            <a:pPr eaLnBrk="1" hangingPunct="1"/>
            <a:r>
              <a:rPr lang="en-GB" dirty="0"/>
              <a:t>	hypocalcaemia</a:t>
            </a:r>
          </a:p>
          <a:p>
            <a:pPr eaLnBrk="1" hangingPunct="1"/>
            <a:r>
              <a:rPr lang="en-GB" dirty="0"/>
              <a:t>	tension </a:t>
            </a:r>
            <a:r>
              <a:rPr lang="en-GB" dirty="0" err="1"/>
              <a:t>pneumothorax</a:t>
            </a:r>
            <a:endParaRPr lang="en-GB" dirty="0"/>
          </a:p>
          <a:p>
            <a:pPr eaLnBrk="1" hangingPunct="1"/>
            <a:r>
              <a:rPr lang="en-GB" dirty="0"/>
              <a:t>	cardiac </a:t>
            </a:r>
            <a:r>
              <a:rPr lang="en-GB" dirty="0" err="1"/>
              <a:t>tamponade</a:t>
            </a:r>
            <a:endParaRPr lang="en-GB" dirty="0"/>
          </a:p>
          <a:p>
            <a:pPr eaLnBrk="1" hangingPunct="1"/>
            <a:r>
              <a:rPr lang="en-GB" dirty="0"/>
              <a:t>	hypothermia</a:t>
            </a:r>
          </a:p>
          <a:p>
            <a:pPr eaLnBrk="1" hangingPunct="1"/>
            <a:r>
              <a:rPr lang="en-GB" dirty="0"/>
              <a:t>	pulmonary embolus</a:t>
            </a:r>
          </a:p>
          <a:p>
            <a:pPr eaLnBrk="1" hangingPunct="1"/>
            <a:endParaRPr lang="en-GB" dirty="0"/>
          </a:p>
          <a:p>
            <a:pPr eaLnBrk="1" hangingPunct="1">
              <a:spcBef>
                <a:spcPct val="0"/>
              </a:spcBef>
            </a:pPr>
            <a:r>
              <a:rPr lang="en-AU" b="1" dirty="0"/>
              <a:t>How is ROSC assessed? </a:t>
            </a:r>
            <a:r>
              <a:rPr lang="en-AU" dirty="0"/>
              <a:t>– </a:t>
            </a:r>
            <a:r>
              <a:rPr lang="en-AU" i="0" dirty="0">
                <a:solidFill>
                  <a:srgbClr val="FF0000"/>
                </a:solidFill>
              </a:rPr>
              <a:t>why feel for a pulse?</a:t>
            </a:r>
          </a:p>
          <a:p>
            <a:pPr eaLnBrk="1" hangingPunct="1">
              <a:spcBef>
                <a:spcPct val="0"/>
              </a:spcBef>
            </a:pPr>
            <a:r>
              <a:rPr lang="en-AU" i="0" dirty="0">
                <a:solidFill>
                  <a:srgbClr val="FF0000"/>
                </a:solidFill>
              </a:rPr>
              <a:t>Where do you feel for a pulse? </a:t>
            </a:r>
          </a:p>
          <a:p>
            <a:pPr eaLnBrk="1" hangingPunct="1"/>
            <a:endParaRPr lang="en-GB" dirty="0"/>
          </a:p>
          <a:p>
            <a:pPr eaLnBrk="1" hangingPunct="1">
              <a:lnSpc>
                <a:spcPct val="80000"/>
              </a:lnSpc>
            </a:pPr>
            <a:endParaRPr lang="en-GB" dirty="0"/>
          </a:p>
          <a:p>
            <a:pPr eaLnBrk="1" hangingPunct="1">
              <a:lnSpc>
                <a:spcPct val="80000"/>
              </a:lnSpc>
            </a:pPr>
            <a:r>
              <a:rPr lang="en-US" dirty="0"/>
              <a:t> </a:t>
            </a:r>
          </a:p>
        </p:txBody>
      </p:sp>
      <p:sp>
        <p:nvSpPr>
          <p:cNvPr id="46083" name="Slide Number Placeholder 3"/>
          <p:cNvSpPr txBox="1">
            <a:spLocks noGrp="1"/>
          </p:cNvSpPr>
          <p:nvPr/>
        </p:nvSpPr>
        <p:spPr bwMode="auto">
          <a:xfrm>
            <a:off x="3850444" y="9428583"/>
            <a:ext cx="2945659" cy="496332"/>
          </a:xfrm>
          <a:prstGeom prst="rect">
            <a:avLst/>
          </a:prstGeom>
          <a:noFill/>
          <a:ln w="9525">
            <a:noFill/>
            <a:miter lim="800000"/>
            <a:headEnd/>
            <a:tailEnd/>
          </a:ln>
        </p:spPr>
        <p:txBody>
          <a:bodyPr anchor="b"/>
          <a:lstStyle/>
          <a:p>
            <a:pPr algn="r"/>
            <a:fld id="{02F9E841-EEC9-4EC1-BD9A-B0E854D9CE6A}" type="slidenum">
              <a:rPr lang="en-AU" sz="1200"/>
              <a:pPr algn="r"/>
              <a:t>18</a:t>
            </a:fld>
            <a:endParaRPr lang="en-AU"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GB" baseline="0" dirty="0"/>
              <a:t>Consider commencing the session in a usual plenary style and moving into groups of 3-4 after slide 4 (Rapid Assessment).</a:t>
            </a:r>
            <a:endParaRPr lang="en-GB" dirty="0"/>
          </a:p>
          <a:p>
            <a:pPr lvl="1"/>
            <a:r>
              <a:rPr lang="en-GB" dirty="0"/>
              <a:t>Sit candidates in groups ( 3-4 people each group). They will need pen, clip board and 2 double</a:t>
            </a:r>
            <a:r>
              <a:rPr lang="en-GB" baseline="0" dirty="0"/>
              <a:t> sided</a:t>
            </a:r>
            <a:r>
              <a:rPr lang="en-GB" dirty="0"/>
              <a:t> copies per group of the A4 Serious Illness Activity Sheet</a:t>
            </a:r>
          </a:p>
          <a:p>
            <a:pPr eaLnBrk="1" hangingPunct="1">
              <a:spcBef>
                <a:spcPct val="0"/>
              </a:spcBef>
            </a:pPr>
            <a:r>
              <a:rPr lang="en-AU" dirty="0">
                <a:latin typeface="+mn-lt"/>
              </a:rPr>
              <a:t>Interactive session is also to:</a:t>
            </a:r>
          </a:p>
          <a:p>
            <a:pPr eaLnBrk="1" hangingPunct="1">
              <a:spcBef>
                <a:spcPct val="0"/>
              </a:spcBef>
              <a:buFontTx/>
              <a:buNone/>
            </a:pPr>
            <a:endParaRPr lang="en-AU" dirty="0"/>
          </a:p>
          <a:p>
            <a:pPr eaLnBrk="1" hangingPunct="1">
              <a:spcBef>
                <a:spcPct val="0"/>
              </a:spcBef>
              <a:buFontTx/>
              <a:buNone/>
            </a:pPr>
            <a:endParaRPr lang="en-AU" b="1" dirty="0"/>
          </a:p>
          <a:p>
            <a:pPr eaLnBrk="1" hangingPunct="1">
              <a:spcBef>
                <a:spcPct val="0"/>
              </a:spcBef>
              <a:buFontTx/>
              <a:buNone/>
            </a:pPr>
            <a:r>
              <a:rPr lang="en-AU" b="1" dirty="0"/>
              <a:t>Candidates nominate a scribe and a spokesperson</a:t>
            </a:r>
          </a:p>
          <a:p>
            <a:pPr eaLnBrk="1" hangingPunct="1">
              <a:spcBef>
                <a:spcPct val="0"/>
              </a:spcBef>
              <a:buFontTx/>
              <a:buNone/>
            </a:pPr>
            <a:endParaRPr lang="en-AU" dirty="0"/>
          </a:p>
          <a:p>
            <a:pPr eaLnBrk="1" hangingPunct="1">
              <a:spcBef>
                <a:spcPct val="0"/>
              </a:spcBef>
              <a:buFontTx/>
              <a:buNone/>
            </a:pPr>
            <a:r>
              <a:rPr lang="en-AU" b="1" dirty="0"/>
              <a:t>ACTIVITY PACKS x 4 </a:t>
            </a:r>
            <a:r>
              <a:rPr lang="en-AU" dirty="0"/>
              <a:t>- one per group of six candidates</a:t>
            </a:r>
          </a:p>
          <a:p>
            <a:pPr lvl="1"/>
            <a:endParaRPr lang="en-GB" dirty="0"/>
          </a:p>
          <a:p>
            <a:pPr lvl="1"/>
            <a:r>
              <a:rPr lang="en-GB" dirty="0"/>
              <a:t>Aim of this session is to recap the recognition and resuscitation of the seriously unwell child, briefly recap identifying when circulatory arrest has occurred, revision of BLS and ALS , and the use of two cases to practice the material discussed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Remember</a:t>
            </a:r>
            <a:r>
              <a:rPr lang="en-GB" baseline="0" dirty="0"/>
              <a:t> to include tone &amp; colour when you mention posture</a:t>
            </a:r>
          </a:p>
          <a:p>
            <a:r>
              <a:rPr lang="en-GB" baseline="0" dirty="0"/>
              <a:t>Closure – include that further opportunities to discuss assessment and management of illnesses raised in the Serious Illness plenary will be in the workshops and illness scenarios.</a:t>
            </a: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Initial management is similar regardless of cause of the illness</a:t>
            </a:r>
          </a:p>
          <a:p>
            <a:r>
              <a:rPr lang="en-GB" dirty="0"/>
              <a:t>Once more information is available specific treatment can target the cause of the illness</a:t>
            </a:r>
          </a:p>
          <a:p>
            <a:endParaRPr lang="en-GB" dirty="0"/>
          </a:p>
          <a:p>
            <a:r>
              <a:rPr lang="en-GB" baseline="0" dirty="0"/>
              <a:t>Having a “scaffold” for resuscitation helps the practitioner to provide resuscitation whilst giving more time to gain more information to enable a diagnosis and specific treatment to be found</a:t>
            </a:r>
          </a:p>
        </p:txBody>
      </p:sp>
    </p:spTree>
    <p:extLst>
      <p:ext uri="{BB962C8B-B14F-4D97-AF65-F5344CB8AC3E}">
        <p14:creationId xmlns:p14="http://schemas.microsoft.com/office/powerpoint/2010/main" val="353982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GB" b="1" dirty="0"/>
              <a:t>Instructor Notes</a:t>
            </a:r>
          </a:p>
          <a:p>
            <a:pPr>
              <a:lnSpc>
                <a:spcPct val="90000"/>
              </a:lnSpc>
            </a:pPr>
            <a:r>
              <a:rPr lang="en-GB" b="1" dirty="0"/>
              <a:t>This session is</a:t>
            </a:r>
            <a:r>
              <a:rPr lang="en-GB" b="1" baseline="0" dirty="0"/>
              <a:t> 45 mins.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GB" dirty="0"/>
              <a:t>Read notes on facilitating plenaries.</a:t>
            </a:r>
          </a:p>
          <a:p>
            <a:pPr marL="0" indent="0">
              <a:lnSpc>
                <a:spcPct val="90000"/>
              </a:lnSpc>
              <a:buFont typeface="Arial" panose="020B0604020202020204" pitchFamily="34" charset="0"/>
              <a:buNone/>
            </a:pPr>
            <a:endParaRPr lang="en-GB" b="1" baseline="0" dirty="0"/>
          </a:p>
          <a:p>
            <a:endParaRPr lang="en-AU" dirty="0"/>
          </a:p>
        </p:txBody>
      </p:sp>
    </p:spTree>
    <p:extLst>
      <p:ext uri="{BB962C8B-B14F-4D97-AF65-F5344CB8AC3E}">
        <p14:creationId xmlns:p14="http://schemas.microsoft.com/office/powerpoint/2010/main" val="1879394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GB" dirty="0"/>
              <a:t>Allow 2 minutes</a:t>
            </a:r>
          </a:p>
        </p:txBody>
      </p:sp>
    </p:spTree>
    <p:extLst>
      <p:ext uri="{BB962C8B-B14F-4D97-AF65-F5344CB8AC3E}">
        <p14:creationId xmlns:p14="http://schemas.microsoft.com/office/powerpoint/2010/main" val="3768527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normAutofit/>
          </a:bodyPr>
          <a:lstStyle/>
          <a:p>
            <a:r>
              <a:rPr lang="en-GB" dirty="0"/>
              <a:t>Show key features and ask for diagnosis and emergency treatment.</a:t>
            </a:r>
          </a:p>
          <a:p>
            <a:r>
              <a:rPr lang="en-GB" dirty="0"/>
              <a:t>Ask whether there are any other key features / diagnoses not listed here.</a:t>
            </a:r>
          </a:p>
          <a:p>
            <a:pPr lvl="1"/>
            <a:endParaRPr lang="en-GB" dirty="0"/>
          </a:p>
          <a:p>
            <a:r>
              <a:rPr lang="en-GB" dirty="0"/>
              <a:t>Allow 4 minutes</a:t>
            </a:r>
          </a:p>
          <a:p>
            <a:r>
              <a:rPr lang="en-GB" dirty="0"/>
              <a:t>See</a:t>
            </a:r>
            <a:r>
              <a:rPr lang="en-GB" baseline="0" dirty="0"/>
              <a:t> Slide 26 for hidden features, diagnosis and treatment.</a:t>
            </a:r>
          </a:p>
          <a:p>
            <a:r>
              <a:rPr lang="en-GB" baseline="0" dirty="0"/>
              <a:t>Note Prostaglandin is in ‘grey’ font, as a teaching point for infants </a:t>
            </a:r>
            <a:r>
              <a:rPr lang="en-GB" baseline="0" dirty="0" err="1"/>
              <a:t>pg</a:t>
            </a:r>
            <a:r>
              <a:rPr lang="en-GB" baseline="0" dirty="0"/>
              <a:t> 76-77 (not suitable for Tyler – who is 3 </a:t>
            </a:r>
            <a:r>
              <a:rPr lang="en-GB" baseline="0" dirty="0" err="1"/>
              <a:t>yrs</a:t>
            </a:r>
            <a:r>
              <a:rPr lang="en-GB" baseline="0" dirty="0"/>
              <a:t> old)</a:t>
            </a:r>
            <a:endParaRPr lang="en-GB" dirty="0"/>
          </a:p>
          <a:p>
            <a:endParaRPr lang="en-GB" dirty="0"/>
          </a:p>
        </p:txBody>
      </p:sp>
    </p:spTree>
    <p:extLst>
      <p:ext uri="{BB962C8B-B14F-4D97-AF65-F5344CB8AC3E}">
        <p14:creationId xmlns:p14="http://schemas.microsoft.com/office/powerpoint/2010/main" val="2711320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GB" dirty="0"/>
              <a:t>Allow 2 minutes</a:t>
            </a:r>
          </a:p>
        </p:txBody>
      </p:sp>
    </p:spTree>
    <p:extLst>
      <p:ext uri="{BB962C8B-B14F-4D97-AF65-F5344CB8AC3E}">
        <p14:creationId xmlns:p14="http://schemas.microsoft.com/office/powerpoint/2010/main" val="522235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GB" dirty="0"/>
              <a:t>Show key features and ask for diagnosis and emergency treatment.</a:t>
            </a:r>
          </a:p>
          <a:p>
            <a:r>
              <a:rPr lang="en-GB" dirty="0"/>
              <a:t>Ask whether there are any other key features / diagnoses not listed here. </a:t>
            </a:r>
          </a:p>
          <a:p>
            <a:r>
              <a:rPr lang="en-GB" dirty="0"/>
              <a:t>E.g.</a:t>
            </a:r>
          </a:p>
          <a:p>
            <a:r>
              <a:rPr lang="en-GB" dirty="0"/>
              <a:t>headaches, acute onset – </a:t>
            </a:r>
            <a:r>
              <a:rPr lang="en-GB" dirty="0" err="1"/>
              <a:t>cerebrovascular</a:t>
            </a:r>
            <a:r>
              <a:rPr lang="en-GB" dirty="0"/>
              <a:t> event</a:t>
            </a:r>
          </a:p>
          <a:p>
            <a:r>
              <a:rPr lang="en-GB" dirty="0"/>
              <a:t>headaches, high BP – hypertensive encephalopathy</a:t>
            </a:r>
          </a:p>
          <a:p>
            <a:r>
              <a:rPr lang="en-GB" dirty="0"/>
              <a:t>vague and inconsistent history, other trauma in an infant – child abuse</a:t>
            </a:r>
          </a:p>
          <a:p>
            <a:endParaRPr lang="en-GB" dirty="0"/>
          </a:p>
          <a:p>
            <a:r>
              <a:rPr lang="en-GB" dirty="0"/>
              <a:t>The use of the structured approach in these cases will help ensure early and appropriate treatment. Candidates may practice this in the illness simulations which follow.</a:t>
            </a:r>
          </a:p>
          <a:p>
            <a:endParaRPr lang="en-GB" dirty="0"/>
          </a:p>
          <a:p>
            <a:r>
              <a:rPr lang="en-GB" dirty="0"/>
              <a:t>Allow 4 minutes</a:t>
            </a:r>
          </a:p>
        </p:txBody>
      </p:sp>
    </p:spTree>
    <p:extLst>
      <p:ext uri="{BB962C8B-B14F-4D97-AF65-F5344CB8AC3E}">
        <p14:creationId xmlns:p14="http://schemas.microsoft.com/office/powerpoint/2010/main" val="17816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a:t>Write down three reasons to have a structured approach to a serious ill child.</a:t>
            </a:r>
          </a:p>
          <a:p>
            <a:pPr eaLnBrk="1" hangingPunct="1">
              <a:spcBef>
                <a:spcPct val="0"/>
              </a:spcBef>
            </a:pPr>
            <a:endParaRPr lang="en-US" b="1" dirty="0"/>
          </a:p>
          <a:p>
            <a:pPr eaLnBrk="1" hangingPunct="1">
              <a:spcBef>
                <a:spcPct val="0"/>
              </a:spcBef>
            </a:pPr>
            <a:r>
              <a:rPr lang="en-US" b="1" dirty="0"/>
              <a:t>I minute for activity – 3 minutes for shared answers</a:t>
            </a:r>
            <a:endParaRPr lang="en-AU" b="1" dirty="0"/>
          </a:p>
          <a:p>
            <a:pPr eaLnBrk="1" hangingPunct="1">
              <a:spcBef>
                <a:spcPct val="0"/>
              </a:spcBef>
            </a:pPr>
            <a:endParaRPr lang="en-AU" dirty="0"/>
          </a:p>
          <a:p>
            <a:pPr eaLnBrk="1" hangingPunct="1">
              <a:spcBef>
                <a:spcPct val="0"/>
              </a:spcBef>
            </a:pPr>
            <a:r>
              <a:rPr lang="en-AU" dirty="0"/>
              <a:t>Multiple answers  (incl. Human Factors issues  - Chapter 3 in 6e)</a:t>
            </a:r>
          </a:p>
          <a:p>
            <a:pPr eaLnBrk="1" hangingPunct="1">
              <a:spcBef>
                <a:spcPct val="0"/>
              </a:spcBef>
            </a:pPr>
            <a:endParaRPr lang="en-AU" dirty="0"/>
          </a:p>
          <a:p>
            <a:pPr lvl="1"/>
            <a:r>
              <a:rPr lang="en-US" dirty="0"/>
              <a:t>so you don</a:t>
            </a:r>
            <a:r>
              <a:rPr lang="en-US" altLang="en-US" dirty="0"/>
              <a:t>’</a:t>
            </a:r>
            <a:r>
              <a:rPr lang="en-US" dirty="0"/>
              <a:t>t miss anything</a:t>
            </a:r>
          </a:p>
          <a:p>
            <a:pPr lvl="1"/>
            <a:r>
              <a:rPr lang="en-US" dirty="0"/>
              <a:t>method to calm oneself down in panic position</a:t>
            </a:r>
          </a:p>
          <a:p>
            <a:pPr lvl="1"/>
            <a:r>
              <a:rPr lang="en-US" dirty="0" err="1"/>
              <a:t>prioritise</a:t>
            </a:r>
            <a:r>
              <a:rPr lang="en-US" dirty="0"/>
              <a:t> assessment and treatment in a logical order</a:t>
            </a:r>
          </a:p>
          <a:p>
            <a:pPr lvl="1"/>
            <a:r>
              <a:rPr lang="en-US" dirty="0"/>
              <a:t>learn an automated response. </a:t>
            </a:r>
            <a:endParaRPr lang="en-AU" dirty="0"/>
          </a:p>
          <a:p>
            <a:pPr lvl="1" eaLnBrk="1" hangingPunct="1">
              <a:spcBef>
                <a:spcPct val="0"/>
              </a:spcBef>
            </a:pPr>
            <a:r>
              <a:rPr lang="en-AU" dirty="0"/>
              <a:t>Minimise fixation</a:t>
            </a:r>
          </a:p>
          <a:p>
            <a:pPr lvl="1" eaLnBrk="1" hangingPunct="1">
              <a:spcBef>
                <a:spcPct val="0"/>
              </a:spcBef>
            </a:pPr>
            <a:r>
              <a:rPr lang="en-AU" dirty="0"/>
              <a:t>Shared situational awareness</a:t>
            </a:r>
          </a:p>
          <a:p>
            <a:pPr lvl="1" eaLnBrk="1" hangingPunct="1">
              <a:spcBef>
                <a:spcPct val="0"/>
              </a:spcBef>
            </a:pPr>
            <a:r>
              <a:rPr lang="en-AU" dirty="0"/>
              <a:t>Communication</a:t>
            </a:r>
          </a:p>
          <a:p>
            <a:pPr eaLnBrk="1" hangingPunct="1">
              <a:spcBef>
                <a:spcPct val="0"/>
              </a:spcBef>
              <a:buFontTx/>
              <a:buChar char="•"/>
            </a:pPr>
            <a:endParaRPr lang="en-AU" dirty="0"/>
          </a:p>
          <a:p>
            <a:pPr eaLnBrk="1" hangingPunct="1">
              <a:spcBef>
                <a:spcPct val="0"/>
              </a:spcBef>
              <a:buFontTx/>
              <a:buChar char="•"/>
            </a:pPr>
            <a:r>
              <a:rPr lang="en-AU" i="0" dirty="0"/>
              <a:t>SEGUE to algorithm activity – </a:t>
            </a:r>
            <a:r>
              <a:rPr lang="en-AU" b="1" i="0" dirty="0"/>
              <a:t>click to show aeroplane </a:t>
            </a:r>
            <a:r>
              <a:rPr lang="en-AU" i="0" dirty="0"/>
              <a:t>- repetition assists in established automated responses</a:t>
            </a:r>
          </a:p>
          <a:p>
            <a:endParaRPr lang="en-AU" dirty="0"/>
          </a:p>
        </p:txBody>
      </p:sp>
    </p:spTree>
    <p:extLst>
      <p:ext uri="{BB962C8B-B14F-4D97-AF65-F5344CB8AC3E}">
        <p14:creationId xmlns:p14="http://schemas.microsoft.com/office/powerpoint/2010/main" val="148482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 - Human factors  - </a:t>
            </a:r>
            <a:r>
              <a:rPr lang="en-AU" b="1" baseline="0" dirty="0"/>
              <a:t>Chapter 3</a:t>
            </a:r>
            <a:endParaRPr lang="en-AU" b="1" dirty="0"/>
          </a:p>
        </p:txBody>
      </p:sp>
    </p:spTree>
    <p:extLst>
      <p:ext uri="{BB962C8B-B14F-4D97-AF65-F5344CB8AC3E}">
        <p14:creationId xmlns:p14="http://schemas.microsoft.com/office/powerpoint/2010/main" val="362705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normAutofit/>
          </a:bodyPr>
          <a:lstStyle/>
          <a:p>
            <a:r>
              <a:rPr lang="en-GB" dirty="0"/>
              <a:t>Pathways to cardiac arrest</a:t>
            </a:r>
          </a:p>
          <a:p>
            <a:endParaRPr lang="en-GB" dirty="0"/>
          </a:p>
          <a:p>
            <a:r>
              <a:rPr lang="en-GB" dirty="0"/>
              <a:t>Pale Blue Row – presenting issue</a:t>
            </a:r>
          </a:p>
          <a:p>
            <a:r>
              <a:rPr lang="en-GB" dirty="0"/>
              <a:t>Dark Blue Row – possible reversible causes</a:t>
            </a:r>
          </a:p>
          <a:p>
            <a:r>
              <a:rPr lang="en-GB" dirty="0"/>
              <a:t>Yellow – where the situations are heading</a:t>
            </a:r>
          </a:p>
          <a:p>
            <a:endParaRPr lang="en-GB" dirty="0"/>
          </a:p>
          <a:p>
            <a:r>
              <a:rPr lang="en-GB" dirty="0"/>
              <a:t>Talk about how assessment and intervention with the conditions on the top of the slide can prevent or slow progression to the serious consequences on the bottom of the slide.</a:t>
            </a:r>
          </a:p>
          <a:p>
            <a:r>
              <a:rPr lang="en-GB" dirty="0"/>
              <a:t>This involves rapid assessment of the seriously ill child (summarised on next slide).</a:t>
            </a:r>
          </a:p>
          <a:p>
            <a:endParaRPr lang="en-GB" dirty="0"/>
          </a:p>
          <a:p>
            <a:r>
              <a:rPr lang="en-GB" dirty="0"/>
              <a:t>Be brief</a:t>
            </a:r>
            <a:r>
              <a:rPr lang="en-GB" baseline="0" dirty="0"/>
              <a:t> – this and the next slide is recall from pre-reading and the online learning.</a:t>
            </a:r>
          </a:p>
          <a:p>
            <a:endParaRPr lang="en-GB" baseline="0" dirty="0"/>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 Disability also mention along with posture COLOUR &amp; TONE</a:t>
            </a:r>
          </a:p>
          <a:p>
            <a:r>
              <a:rPr lang="en-GB" dirty="0"/>
              <a:t>This slide has animation.</a:t>
            </a:r>
          </a:p>
          <a:p>
            <a:endParaRPr lang="en-GB" dirty="0"/>
          </a:p>
          <a:p>
            <a:r>
              <a:rPr lang="en-GB" dirty="0"/>
              <a:t>Rapid assessment features </a:t>
            </a:r>
            <a:r>
              <a:rPr lang="en-GB" baseline="0" dirty="0"/>
              <a:t>are emphasised in the online learning – this slide is a prompt for recall of pre-course learning.  Give candidates the ‘space’ to provide the answers.</a:t>
            </a:r>
          </a:p>
          <a:p>
            <a:endParaRPr lang="en-GB"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GB" dirty="0"/>
              <a:t>Initial management is similar regardless of cause of the illness</a:t>
            </a:r>
          </a:p>
          <a:p>
            <a:r>
              <a:rPr lang="en-GB" dirty="0"/>
              <a:t>Once more information is available specific treatment can target the cause of the illness</a:t>
            </a:r>
          </a:p>
          <a:p>
            <a:endParaRPr lang="en-GB" dirty="0"/>
          </a:p>
          <a:p>
            <a:r>
              <a:rPr lang="en-GB" baseline="0" dirty="0"/>
              <a:t>Having a “scaffold” for resuscitation helps the practitioner to provide resuscitation whilst giving more time to gain more information to enable a diagnosis and specific treatment to be found</a:t>
            </a:r>
          </a:p>
        </p:txBody>
      </p:sp>
    </p:spTree>
    <p:extLst>
      <p:ext uri="{BB962C8B-B14F-4D97-AF65-F5344CB8AC3E}">
        <p14:creationId xmlns:p14="http://schemas.microsoft.com/office/powerpoint/2010/main" val="100789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GB" dirty="0"/>
              <a:t> Present this case and the following slide and invite candidates to discuss in their groups the initial resuscitation and then think about the differential diagnosis of respiratory and circulatory failure and the specific interventions that should be given.</a:t>
            </a:r>
          </a:p>
          <a:p>
            <a:r>
              <a:rPr lang="en-GB" dirty="0"/>
              <a:t>Invite candidates to provide answers to next two slides, including any other key features that they can think of</a:t>
            </a:r>
          </a:p>
        </p:txBody>
      </p:sp>
    </p:spTree>
    <p:extLst>
      <p:ext uri="{BB962C8B-B14F-4D97-AF65-F5344CB8AC3E}">
        <p14:creationId xmlns:p14="http://schemas.microsoft.com/office/powerpoint/2010/main" val="22555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GB" dirty="0"/>
              <a:t>Allow 2 minutes</a:t>
            </a:r>
          </a:p>
          <a:p>
            <a:r>
              <a:rPr lang="en-GB" b="1" dirty="0"/>
              <a:t>See</a:t>
            </a:r>
            <a:r>
              <a:rPr lang="en-GB" b="1" baseline="0" dirty="0"/>
              <a:t> Slide 24 </a:t>
            </a:r>
            <a:r>
              <a:rPr lang="en-GB" baseline="0" dirty="0"/>
              <a:t>for hidden features</a:t>
            </a:r>
            <a:endParaRPr lang="en-GB" dirty="0"/>
          </a:p>
        </p:txBody>
      </p:sp>
    </p:spTree>
    <p:extLst>
      <p:ext uri="{BB962C8B-B14F-4D97-AF65-F5344CB8AC3E}">
        <p14:creationId xmlns:p14="http://schemas.microsoft.com/office/powerpoint/2010/main" val="3818523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a:t>Click icon to add picture</a:t>
            </a:r>
          </a:p>
        </p:txBody>
      </p:sp>
    </p:spTree>
    <p:extLst>
      <p:ext uri="{BB962C8B-B14F-4D97-AF65-F5344CB8AC3E}">
        <p14:creationId xmlns:p14="http://schemas.microsoft.com/office/powerpoint/2010/main" val="300275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8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1096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8405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407127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593015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77613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29663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262068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62280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39F5-97EA-8444-B54B-112E82432604}" type="slidenum">
              <a:rPr lang="en-US" smtClean="0"/>
              <a:pPr/>
              <a:t>‹#›</a:t>
            </a:fld>
            <a:endParaRPr lang="en-US"/>
          </a:p>
        </p:txBody>
      </p:sp>
    </p:spTree>
    <p:extLst>
      <p:ext uri="{BB962C8B-B14F-4D97-AF65-F5344CB8AC3E}">
        <p14:creationId xmlns:p14="http://schemas.microsoft.com/office/powerpoint/2010/main" val="38177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8125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96298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600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10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58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0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dirty="0"/>
          </a:p>
          <a:p>
            <a:pPr lvl="0"/>
            <a:r>
              <a:rPr lang="en-AU" dirty="0"/>
              <a:t>Click to edit Master text styles</a:t>
            </a:r>
          </a:p>
          <a:p>
            <a:pPr lvl="1"/>
            <a:r>
              <a:rPr lang="en-AU" dirty="0"/>
              <a:t>Second level</a:t>
            </a:r>
          </a:p>
          <a:p>
            <a:pPr lvl="2"/>
            <a:r>
              <a:rPr lang="en-AU" dirty="0"/>
              <a:t>Third level</a:t>
            </a:r>
          </a:p>
        </p:txBody>
      </p:sp>
      <p:sp>
        <p:nvSpPr>
          <p:cNvPr id="5" name="TextBox 4"/>
          <p:cNvSpPr txBox="1"/>
          <p:nvPr userDrawn="1"/>
        </p:nvSpPr>
        <p:spPr>
          <a:xfrm>
            <a:off x="4368799" y="6578316"/>
            <a:ext cx="4915224" cy="307777"/>
          </a:xfrm>
          <a:prstGeom prst="rect">
            <a:avLst/>
          </a:prstGeom>
          <a:noFill/>
        </p:spPr>
        <p:txBody>
          <a:bodyPr wrap="square" rtlCol="0">
            <a:spAutoFit/>
          </a:bodyPr>
          <a:lstStyle/>
          <a:p>
            <a:pPr algn="ctr"/>
            <a:r>
              <a:rPr lang="en-AU" sz="1400" dirty="0">
                <a:solidFill>
                  <a:schemeClr val="bg1"/>
                </a:solidFill>
                <a:latin typeface="Century Gothic" panose="020B0502020202020204" pitchFamily="34" charset="0"/>
              </a:rPr>
              <a:t>APLS Refresher -Seriously</a:t>
            </a:r>
            <a:r>
              <a:rPr lang="en-AU" sz="1400" baseline="0" dirty="0">
                <a:solidFill>
                  <a:schemeClr val="bg1"/>
                </a:solidFill>
                <a:latin typeface="Century Gothic" panose="020B0502020202020204" pitchFamily="34" charset="0"/>
              </a:rPr>
              <a:t> Ill Child and Cardiac Arrest</a:t>
            </a:r>
            <a:endParaRPr lang="en-AU"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1675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5" r:id="rId10"/>
  </p:sldLayoutIdLst>
  <p:hf sldNum="0" hdr="0" ftr="0" dt="0"/>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sic%20just%20logo.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7011234"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109240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sic%20with%20gre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64564"/>
            <a:ext cx="6983624"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959156"/>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3614744255"/>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39F5-97EA-8444-B54B-112E82432604}" type="slidenum">
              <a:rPr lang="en-US" smtClean="0"/>
              <a:pPr/>
              <a:t>‹#›</a:t>
            </a:fld>
            <a:endParaRPr lang="en-US"/>
          </a:p>
        </p:txBody>
      </p:sp>
    </p:spTree>
    <p:extLst>
      <p:ext uri="{BB962C8B-B14F-4D97-AF65-F5344CB8AC3E}">
        <p14:creationId xmlns:p14="http://schemas.microsoft.com/office/powerpoint/2010/main" val="337154930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2.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648597"/>
            <a:ext cx="5729029" cy="2208918"/>
          </a:xfrm>
        </p:spPr>
        <p:txBody>
          <a:bodyPr>
            <a:normAutofit fontScale="92500"/>
          </a:bodyPr>
          <a:lstStyle/>
          <a:p>
            <a:pPr>
              <a:lnSpc>
                <a:spcPct val="120000"/>
              </a:lnSpc>
              <a:spcBef>
                <a:spcPts val="600"/>
              </a:spcBef>
            </a:pPr>
            <a:r>
              <a:rPr lang="en-AU" sz="4000" dirty="0">
                <a:latin typeface="Century Gothic" panose="020B0502020202020204" pitchFamily="34" charset="0"/>
              </a:rPr>
              <a:t>Structured Approach to the Seriously Ill Child &amp; Child in Cardiac Arrest</a:t>
            </a:r>
          </a:p>
        </p:txBody>
      </p:sp>
      <p:pic>
        <p:nvPicPr>
          <p:cNvPr id="6" name="Picture Placeholder 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8662" y="2224154"/>
            <a:ext cx="3064358" cy="1723119"/>
          </a:xfrm>
        </p:spPr>
      </p:pic>
      <p:sp>
        <p:nvSpPr>
          <p:cNvPr id="5" name="TextBox 4"/>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Tree>
    <p:extLst>
      <p:ext uri="{BB962C8B-B14F-4D97-AF65-F5344CB8AC3E}">
        <p14:creationId xmlns:p14="http://schemas.microsoft.com/office/powerpoint/2010/main" val="354294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39750" y="302419"/>
            <a:ext cx="7772400" cy="1143000"/>
          </a:xfrm>
          <a:noFill/>
          <a:ln>
            <a:miter lim="800000"/>
            <a:headEnd/>
            <a:tailEnd/>
          </a:ln>
        </p:spPr>
        <p:txBody>
          <a:bodyPr wrap="square" lIns="91440" tIns="45720" rIns="91440" bIns="45720" numCol="1" anchor="t" anchorCtr="0" compatLnSpc="1">
            <a:prstTxWarp prst="textNoShape">
              <a:avLst/>
            </a:prstTxWarp>
          </a:bodyPr>
          <a:lstStyle/>
          <a:p>
            <a:r>
              <a:rPr lang="en-GB" sz="3200" b="1" dirty="0">
                <a:latin typeface="Century Gothic" panose="020B0502020202020204" pitchFamily="34" charset="0"/>
                <a:ea typeface="ＭＳ Ｐゴシック" pitchFamily="34" charset="-128"/>
                <a:cs typeface="Arial" charset="0"/>
              </a:rPr>
              <a:t>Tyler’s </a:t>
            </a:r>
            <a:r>
              <a:rPr lang="en-GB" sz="3200" dirty="0">
                <a:latin typeface="Century Gothic" panose="020B0502020202020204" pitchFamily="34" charset="0"/>
                <a:ea typeface="ＭＳ Ｐゴシック" pitchFamily="34" charset="-128"/>
                <a:cs typeface="Arial" charset="0"/>
              </a:rPr>
              <a:t>case:</a:t>
            </a:r>
            <a:br>
              <a:rPr lang="en-GB" sz="3200" b="1" dirty="0">
                <a:latin typeface="Century Gothic" panose="020B0502020202020204" pitchFamily="34" charset="0"/>
                <a:ea typeface="ＭＳ Ｐゴシック" pitchFamily="34" charset="-128"/>
                <a:cs typeface="Arial" charset="0"/>
              </a:rPr>
            </a:br>
            <a:r>
              <a:rPr lang="en-GB" sz="3200" dirty="0">
                <a:latin typeface="Century Gothic" panose="020B0502020202020204" pitchFamily="34" charset="0"/>
                <a:ea typeface="ＭＳ Ｐゴシック" pitchFamily="34" charset="-128"/>
                <a:cs typeface="Arial" charset="0"/>
              </a:rPr>
              <a:t>What emergency treatment?</a:t>
            </a:r>
            <a:endParaRPr lang="en-US" sz="3200" dirty="0">
              <a:latin typeface="Century Gothic" panose="020B0502020202020204" pitchFamily="34" charset="0"/>
              <a:ea typeface="ＭＳ Ｐゴシック" pitchFamily="34" charset="-128"/>
              <a:cs typeface="Arial" charset="0"/>
            </a:endParaRPr>
          </a:p>
        </p:txBody>
      </p:sp>
      <p:graphicFrame>
        <p:nvGraphicFramePr>
          <p:cNvPr id="243776" name="Group 64"/>
          <p:cNvGraphicFramePr>
            <a:graphicFrameLocks noGrp="1"/>
          </p:cNvGraphicFramePr>
          <p:nvPr>
            <p:ph idx="1"/>
            <p:extLst>
              <p:ext uri="{D42A27DB-BD31-4B8C-83A1-F6EECF244321}">
                <p14:modId xmlns:p14="http://schemas.microsoft.com/office/powerpoint/2010/main" val="3229797958"/>
              </p:ext>
            </p:extLst>
          </p:nvPr>
        </p:nvGraphicFramePr>
        <p:xfrm>
          <a:off x="497953" y="1559717"/>
          <a:ext cx="8219697" cy="5028118"/>
        </p:xfrm>
        <a:graphic>
          <a:graphicData uri="http://schemas.openxmlformats.org/drawingml/2006/table">
            <a:tbl>
              <a:tblPr/>
              <a:tblGrid>
                <a:gridCol w="2740777">
                  <a:extLst>
                    <a:ext uri="{9D8B030D-6E8A-4147-A177-3AD203B41FA5}">
                      <a16:colId xmlns:a16="http://schemas.microsoft.com/office/drawing/2014/main" val="20000"/>
                    </a:ext>
                  </a:extLst>
                </a:gridCol>
                <a:gridCol w="2331897">
                  <a:extLst>
                    <a:ext uri="{9D8B030D-6E8A-4147-A177-3AD203B41FA5}">
                      <a16:colId xmlns:a16="http://schemas.microsoft.com/office/drawing/2014/main" val="20001"/>
                    </a:ext>
                  </a:extLst>
                </a:gridCol>
                <a:gridCol w="3147023">
                  <a:extLst>
                    <a:ext uri="{9D8B030D-6E8A-4147-A177-3AD203B41FA5}">
                      <a16:colId xmlns:a16="http://schemas.microsoft.com/office/drawing/2014/main" val="20002"/>
                    </a:ext>
                  </a:extLst>
                </a:gridCol>
              </a:tblGrid>
              <a:tr h="50650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18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74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err="1">
                          <a:ln>
                            <a:noFill/>
                          </a:ln>
                          <a:solidFill>
                            <a:schemeClr val="tx1"/>
                          </a:solidFill>
                          <a:effectLst/>
                          <a:latin typeface="Century Gothic" panose="020B0502020202020204" pitchFamily="34" charset="0"/>
                          <a:cs typeface="Arial" pitchFamily="34" charset="0"/>
                        </a:rPr>
                        <a:t>Creps</a:t>
                      </a: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 at (R) lung base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Severe Pneumonia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Resp support/IV ABs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2922862"/>
                  </a:ext>
                </a:extLst>
              </a:tr>
              <a:tr h="121561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History of asthma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Severe Asthma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Bronchodilators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IV corticosteroids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090361"/>
                  </a:ext>
                </a:extLst>
              </a:tr>
              <a:tr h="84418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Fever and rash</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Septicaemia</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IV/IO Fluid</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418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Signs of heart failure</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CHD / Cardiomyopathy</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defRPr/>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Diuretics, </a:t>
                      </a:r>
                      <a:r>
                        <a:rPr kumimoji="0" lang="en-GB" sz="1800" b="0" i="0" u="none" strike="noStrike" cap="none" normalizeH="0" baseline="0" dirty="0" err="1">
                          <a:ln>
                            <a:noFill/>
                          </a:ln>
                          <a:solidFill>
                            <a:schemeClr val="tx1"/>
                          </a:solidFill>
                          <a:effectLst/>
                          <a:latin typeface="Century Gothic" panose="020B0502020202020204" pitchFamily="34" charset="0"/>
                          <a:cs typeface="Arial" pitchFamily="34" charset="0"/>
                        </a:rPr>
                        <a:t>inotropes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bg1">
                              <a:lumMod val="50000"/>
                            </a:schemeClr>
                          </a:solidFill>
                          <a:effectLst/>
                          <a:latin typeface="Century Gothic" panose="020B0502020202020204" pitchFamily="34" charset="0"/>
                          <a:cs typeface="Arial" pitchFamily="34" charset="0"/>
                        </a:rPr>
                        <a:t>Prostaglandin (in neonate)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274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Abnormal ECG</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a:ln>
                            <a:noFill/>
                          </a:ln>
                          <a:solidFill>
                            <a:schemeClr val="tx1"/>
                          </a:solidFill>
                          <a:effectLst/>
                          <a:latin typeface="Century Gothic" panose="020B0502020202020204" pitchFamily="34" charset="0"/>
                          <a:cs typeface="Arial" pitchFamily="34" charset="0"/>
                        </a:rPr>
                        <a:t>Arrhythmia</a:t>
                      </a:r>
                      <a:endParaRPr kumimoji="0" lang="en-US" sz="18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Arrythmia algorithms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214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High blood glucose</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Diabetes</a:t>
                      </a:r>
                      <a:endPar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Fluid</a:t>
                      </a:r>
                      <a:r>
                        <a:rPr kumimoji="0" lang="en-US" sz="1800" b="0" i="0" u="none" strike="noStrike" cap="none" normalizeH="0" baseline="0" dirty="0">
                          <a:ln>
                            <a:noFill/>
                          </a:ln>
                          <a:solidFill>
                            <a:schemeClr val="tx1"/>
                          </a:solidFill>
                          <a:effectLst/>
                          <a:latin typeface="Century Gothic" panose="020B0502020202020204" pitchFamily="34" charset="0"/>
                          <a:cs typeface="Arial" pitchFamily="34" charset="0"/>
                        </a:rPr>
                        <a:t>* and </a:t>
                      </a:r>
                      <a:r>
                        <a:rPr kumimoji="0" lang="en-GB" sz="1800" b="0" i="0" u="none" strike="noStrike" cap="none" normalizeH="0" baseline="0" dirty="0">
                          <a:ln>
                            <a:noFill/>
                          </a:ln>
                          <a:solidFill>
                            <a:schemeClr val="tx1"/>
                          </a:solidFill>
                          <a:effectLst/>
                          <a:latin typeface="Century Gothic" panose="020B0502020202020204" pitchFamily="34" charset="0"/>
                          <a:cs typeface="Arial" pitchFamily="34" charset="0"/>
                        </a:rPr>
                        <a:t>Insulin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3CCC3AE6-8420-C825-400D-F411A6372951}"/>
              </a:ext>
            </a:extLst>
          </p:cNvPr>
          <p:cNvSpPr/>
          <p:nvPr/>
        </p:nvSpPr>
        <p:spPr>
          <a:xfrm>
            <a:off x="3320149" y="2155369"/>
            <a:ext cx="2133601" cy="4212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E09A39F-1015-E1DF-119D-6CA025B2EF00}"/>
              </a:ext>
            </a:extLst>
          </p:cNvPr>
          <p:cNvSpPr/>
          <p:nvPr/>
        </p:nvSpPr>
        <p:spPr>
          <a:xfrm>
            <a:off x="5646447" y="2155368"/>
            <a:ext cx="2985475" cy="4212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8170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828292" y="644214"/>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600" b="1" dirty="0">
                <a:latin typeface="Century Gothic" panose="020B0502020202020204" pitchFamily="34" charset="0"/>
                <a:ea typeface="ＭＳ Ｐゴシック" pitchFamily="34" charset="-128"/>
                <a:cs typeface="Arial" charset="0"/>
              </a:rPr>
              <a:t>Ruby’s case</a:t>
            </a:r>
            <a:endParaRPr lang="en-US" sz="3600" b="1" dirty="0">
              <a:latin typeface="Century Gothic" panose="020B0502020202020204" pitchFamily="34" charset="0"/>
              <a:ea typeface="ＭＳ Ｐゴシック" pitchFamily="34" charset="-128"/>
              <a:cs typeface="Arial" charset="0"/>
            </a:endParaRPr>
          </a:p>
        </p:txBody>
      </p:sp>
      <p:sp>
        <p:nvSpPr>
          <p:cNvPr id="26627" name="Rectangle 3"/>
          <p:cNvSpPr>
            <a:spLocks noGrp="1" noChangeArrowheads="1"/>
          </p:cNvSpPr>
          <p:nvPr>
            <p:ph idx="1"/>
          </p:nvPr>
        </p:nvSpPr>
        <p:spPr bwMode="auto">
          <a:noFill/>
          <a:ln>
            <a:miter lim="800000"/>
            <a:headEnd/>
            <a:tailEnd/>
          </a:ln>
        </p:spPr>
        <p:txBody>
          <a:bodyPr wrap="square" lIns="91440" tIns="45720" rIns="91440" bIns="45720" numCol="1" anchor="t" anchorCtr="0" compatLnSpc="1">
            <a:prstTxWarp prst="textNoShape">
              <a:avLst/>
            </a:prstTxWarp>
          </a:bodyPr>
          <a:lstStyle/>
          <a:p>
            <a:pPr marL="0" indent="0" eaLnBrk="1" hangingPunct="1">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Ruby is 4 months old.  </a:t>
            </a:r>
          </a:p>
          <a:p>
            <a:pPr marL="0" indent="0" eaLnBrk="1" hangingPunct="1">
              <a:lnSpc>
                <a:spcPct val="80000"/>
              </a:lnSpc>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She has been brought in by her parents who are concerned that she is sleepy and not taking her feeds.</a:t>
            </a:r>
          </a:p>
          <a:p>
            <a:pPr marL="0" indent="0" eaLnBrk="1" hangingPunct="1">
              <a:spcBef>
                <a:spcPts val="1200"/>
              </a:spcBef>
              <a:spcAft>
                <a:spcPts val="600"/>
              </a:spcAft>
              <a:buNone/>
            </a:pPr>
            <a:r>
              <a:rPr lang="en-GB" sz="3200" dirty="0">
                <a:latin typeface="Century Gothic" panose="020B0502020202020204" pitchFamily="34" charset="0"/>
                <a:ea typeface="ＭＳ Ｐゴシック" pitchFamily="34" charset="-128"/>
                <a:cs typeface="Arial" charset="0"/>
              </a:rPr>
              <a:t>She has had no previous illnesses</a:t>
            </a:r>
          </a:p>
          <a:p>
            <a:pPr marL="0" indent="0" eaLnBrk="1" hangingPunct="1">
              <a:spcBef>
                <a:spcPts val="0"/>
              </a:spcBef>
              <a:buNone/>
            </a:pPr>
            <a:endParaRPr lang="en-GB" dirty="0">
              <a:ea typeface="ＭＳ Ｐゴシック" pitchFamily="34" charset="-128"/>
              <a:cs typeface="Arial" charset="0"/>
            </a:endParaRPr>
          </a:p>
        </p:txBody>
      </p:sp>
    </p:spTree>
    <p:extLst>
      <p:ext uri="{BB962C8B-B14F-4D97-AF65-F5344CB8AC3E}">
        <p14:creationId xmlns:p14="http://schemas.microsoft.com/office/powerpoint/2010/main" val="39108285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r>
              <a:rPr lang="en-GB" sz="3200" b="1" dirty="0">
                <a:latin typeface="Century Gothic" panose="020B0502020202020204" pitchFamily="34" charset="0"/>
                <a:ea typeface="ＭＳ Ｐゴシック" pitchFamily="34" charset="-128"/>
                <a:cs typeface="Arial" charset="0"/>
              </a:rPr>
              <a:t>Ruby’s </a:t>
            </a:r>
            <a:r>
              <a:rPr lang="en-GB" sz="3200" dirty="0">
                <a:latin typeface="Century Gothic" panose="020B0502020202020204" pitchFamily="34" charset="0"/>
                <a:ea typeface="ＭＳ Ｐゴシック" pitchFamily="34" charset="-128"/>
                <a:cs typeface="Arial" charset="0"/>
              </a:rPr>
              <a:t>case</a:t>
            </a:r>
            <a:r>
              <a:rPr lang="en-GB" sz="3200" b="1" dirty="0">
                <a:latin typeface="Century Gothic" panose="020B0502020202020204" pitchFamily="34" charset="0"/>
                <a:ea typeface="ＭＳ Ｐゴシック" pitchFamily="34" charset="-128"/>
                <a:cs typeface="Arial" charset="0"/>
              </a:rPr>
              <a:t>: </a:t>
            </a:r>
            <a:r>
              <a:rPr lang="en-GB" sz="3200" dirty="0">
                <a:latin typeface="Century Gothic" panose="020B0502020202020204" pitchFamily="34" charset="0"/>
                <a:ea typeface="ＭＳ Ｐゴシック" pitchFamily="34" charset="-128"/>
                <a:cs typeface="Arial" charset="0"/>
              </a:rPr>
              <a:t>Primary assessment and resuscitation</a:t>
            </a:r>
            <a:endParaRPr lang="en-US" sz="3200" dirty="0">
              <a:latin typeface="Century Gothic" panose="020B0502020202020204" pitchFamily="34" charset="0"/>
              <a:ea typeface="ＭＳ Ｐゴシック" pitchFamily="34" charset="-128"/>
              <a:cs typeface="Arial" charset="0"/>
            </a:endParaRPr>
          </a:p>
        </p:txBody>
      </p:sp>
      <p:graphicFrame>
        <p:nvGraphicFramePr>
          <p:cNvPr id="250929" name="Group 49"/>
          <p:cNvGraphicFramePr>
            <a:graphicFrameLocks noGrp="1"/>
          </p:cNvGraphicFramePr>
          <p:nvPr>
            <p:ph idx="1"/>
            <p:extLst>
              <p:ext uri="{D42A27DB-BD31-4B8C-83A1-F6EECF244321}">
                <p14:modId xmlns:p14="http://schemas.microsoft.com/office/powerpoint/2010/main" val="3889919946"/>
              </p:ext>
            </p:extLst>
          </p:nvPr>
        </p:nvGraphicFramePr>
        <p:xfrm>
          <a:off x="828675" y="1434123"/>
          <a:ext cx="8025039" cy="5247640"/>
        </p:xfrm>
        <a:graphic>
          <a:graphicData uri="http://schemas.openxmlformats.org/drawingml/2006/table">
            <a:tbl>
              <a:tblPr/>
              <a:tblGrid>
                <a:gridCol w="448582">
                  <a:extLst>
                    <a:ext uri="{9D8B030D-6E8A-4147-A177-3AD203B41FA5}">
                      <a16:colId xmlns:a16="http://schemas.microsoft.com/office/drawing/2014/main" val="20000"/>
                    </a:ext>
                  </a:extLst>
                </a:gridCol>
                <a:gridCol w="4782400">
                  <a:extLst>
                    <a:ext uri="{9D8B030D-6E8A-4147-A177-3AD203B41FA5}">
                      <a16:colId xmlns:a16="http://schemas.microsoft.com/office/drawing/2014/main" val="20001"/>
                    </a:ext>
                  </a:extLst>
                </a:gridCol>
                <a:gridCol w="2794057">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2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2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A</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Snoring</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Open and protect airway</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IV/IO access and judicious  fluids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Blood tests </a:t>
                      </a:r>
                      <a:r>
                        <a:rPr kumimoji="0" lang="en-GB" sz="2200" b="0" i="0" u="none" strike="noStrike" cap="none" normalizeH="0" baseline="0" dirty="0" err="1">
                          <a:ln>
                            <a:noFill/>
                          </a:ln>
                          <a:solidFill>
                            <a:schemeClr val="tx1"/>
                          </a:solidFill>
                          <a:effectLst/>
                          <a:latin typeface="Century Gothic" panose="020B0502020202020204" pitchFamily="34" charset="0"/>
                          <a:cs typeface="Arial" pitchFamily="34" charset="0"/>
                        </a:rPr>
                        <a:t>esp</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 blood glucose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Start to warm</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2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360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B</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Resp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No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2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300163">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C</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Heart rate 140/min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Cold peripheries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BP 80 mmHg systolic</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360363">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1" i="0" u="none" strike="noStrike" cap="none" normalizeH="0" baseline="0">
                          <a:ln>
                            <a:noFill/>
                          </a:ln>
                          <a:solidFill>
                            <a:schemeClr val="tx1"/>
                          </a:solidFill>
                          <a:effectLst/>
                          <a:latin typeface="Century Gothic" panose="020B0502020202020204" pitchFamily="34" charset="0"/>
                          <a:cs typeface="Arial" pitchFamily="34" charset="0"/>
                        </a:rPr>
                        <a:t>D</a:t>
                      </a:r>
                      <a:endParaRPr kumimoji="0" lang="en-US" sz="22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AV</a:t>
                      </a:r>
                      <a:r>
                        <a:rPr kumimoji="0" lang="en-GB" sz="2200" b="1" i="0" u="none" strike="noStrike" cap="none" normalizeH="0" baseline="0" dirty="0">
                          <a:ln>
                            <a:noFill/>
                          </a:ln>
                          <a:solidFill>
                            <a:srgbClr val="C00000"/>
                          </a:solidFill>
                          <a:effectLst/>
                          <a:latin typeface="Century Gothic" panose="020B0502020202020204" pitchFamily="34" charset="0"/>
                          <a:cs typeface="Arial" pitchFamily="34" charset="0"/>
                        </a:rPr>
                        <a:t>P</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U</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Pupils: sluggish, equal and reactive</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r h="694735">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200" b="1" i="0" u="none" strike="noStrike" cap="none" normalizeH="0" baseline="0" dirty="0">
                          <a:ln>
                            <a:noFill/>
                          </a:ln>
                          <a:solidFill>
                            <a:schemeClr val="tx1"/>
                          </a:solidFill>
                          <a:effectLst/>
                          <a:latin typeface="Century Gothic" panose="020B0502020202020204" pitchFamily="34" charset="0"/>
                          <a:cs typeface="Arial" pitchFamily="34" charset="0"/>
                        </a:rPr>
                        <a:t>E</a:t>
                      </a:r>
                      <a:endParaRPr kumimoji="0" lang="en-US" sz="2200" b="1"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Hypothermic - temperature 34.5</a:t>
                      </a:r>
                      <a:r>
                        <a:rPr kumimoji="0" lang="en-GB" sz="2200" b="0" i="0" u="none" strike="noStrike" cap="none" normalizeH="0" baseline="30000" dirty="0">
                          <a:ln>
                            <a:noFill/>
                          </a:ln>
                          <a:solidFill>
                            <a:schemeClr val="tx1"/>
                          </a:solidFill>
                          <a:effectLst/>
                          <a:latin typeface="Century Gothic" panose="020B0502020202020204" pitchFamily="34" charset="0"/>
                          <a:cs typeface="Arial" pitchFamily="34" charset="0"/>
                        </a:rPr>
                        <a:t>o</a:t>
                      </a:r>
                      <a:r>
                        <a:rPr kumimoji="0" lang="en-GB" sz="2200" b="0" i="0" u="none" strike="noStrike" cap="none" normalizeH="0" baseline="0" dirty="0">
                          <a:ln>
                            <a:noFill/>
                          </a:ln>
                          <a:solidFill>
                            <a:schemeClr val="tx1"/>
                          </a:solidFill>
                          <a:effectLst/>
                          <a:latin typeface="Century Gothic" panose="020B0502020202020204" pitchFamily="34" charset="0"/>
                          <a:cs typeface="Arial" pitchFamily="34" charset="0"/>
                        </a:rPr>
                        <a:t>C</a:t>
                      </a:r>
                      <a:endParaRPr kumimoji="0" lang="en-US" sz="22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5"/>
                  </a:ext>
                </a:extLst>
              </a:tr>
            </a:tbl>
          </a:graphicData>
        </a:graphic>
      </p:graphicFrame>
      <p:sp>
        <p:nvSpPr>
          <p:cNvPr id="250930" name="Rectangle 50"/>
          <p:cNvSpPr>
            <a:spLocks noChangeArrowheads="1"/>
          </p:cNvSpPr>
          <p:nvPr/>
        </p:nvSpPr>
        <p:spPr bwMode="auto">
          <a:xfrm>
            <a:off x="6160628" y="1854369"/>
            <a:ext cx="2610779" cy="4420292"/>
          </a:xfrm>
          <a:prstGeom prst="rect">
            <a:avLst/>
          </a:prstGeom>
          <a:solidFill>
            <a:schemeClr val="bg1"/>
          </a:solidFill>
          <a:ln w="9525">
            <a:noFill/>
            <a:miter lim="800000"/>
            <a:headEnd/>
            <a:tailEnd/>
          </a:ln>
        </p:spPr>
        <p:txBody>
          <a:bodyPr wrap="none" anchor="ctr"/>
          <a:lstStyle/>
          <a:p>
            <a:pPr algn="ctr"/>
            <a:endParaRPr lang="en-GB"/>
          </a:p>
        </p:txBody>
      </p:sp>
    </p:spTree>
    <p:extLst>
      <p:ext uri="{BB962C8B-B14F-4D97-AF65-F5344CB8AC3E}">
        <p14:creationId xmlns:p14="http://schemas.microsoft.com/office/powerpoint/2010/main" val="2044716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50930"/>
                                        </p:tgtEl>
                                      </p:cBhvr>
                                    </p:animEffect>
                                    <p:set>
                                      <p:cBhvr>
                                        <p:cTn id="7" dur="1" fill="hold">
                                          <p:stCondLst>
                                            <p:cond delay="1999"/>
                                          </p:stCondLst>
                                        </p:cTn>
                                        <p:tgtEl>
                                          <p:spTgt spid="2509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200" b="1" dirty="0">
                <a:latin typeface="Century Gothic" panose="020B0502020202020204" pitchFamily="34" charset="0"/>
                <a:ea typeface="ＭＳ Ｐゴシック" pitchFamily="34" charset="-128"/>
                <a:cs typeface="Arial" charset="0"/>
              </a:rPr>
              <a:t>Ruby’s</a:t>
            </a:r>
            <a:r>
              <a:rPr lang="en-GB" sz="3200" dirty="0">
                <a:latin typeface="Century Gothic" panose="020B0502020202020204" pitchFamily="34" charset="0"/>
                <a:ea typeface="ＭＳ Ｐゴシック" pitchFamily="34" charset="-128"/>
                <a:cs typeface="Arial" charset="0"/>
              </a:rPr>
              <a:t> case: </a:t>
            </a:r>
            <a:br>
              <a:rPr lang="en-GB" sz="3200" dirty="0">
                <a:latin typeface="Century Gothic" panose="020B0502020202020204" pitchFamily="34" charset="0"/>
                <a:ea typeface="ＭＳ Ｐゴシック" pitchFamily="34" charset="-128"/>
                <a:cs typeface="Arial" charset="0"/>
              </a:rPr>
            </a:br>
            <a:r>
              <a:rPr lang="en-GB" sz="3200" dirty="0">
                <a:latin typeface="Century Gothic" panose="020B0502020202020204" pitchFamily="34" charset="0"/>
                <a:ea typeface="ＭＳ Ｐゴシック" pitchFamily="34" charset="-128"/>
                <a:cs typeface="Arial" charset="0"/>
              </a:rPr>
              <a:t>What emergency treatment?</a:t>
            </a:r>
            <a:endParaRPr lang="en-US" sz="3200" dirty="0">
              <a:latin typeface="Century Gothic" panose="020B0502020202020204" pitchFamily="34" charset="0"/>
              <a:ea typeface="ＭＳ Ｐゴシック" pitchFamily="34" charset="-128"/>
              <a:cs typeface="Arial" charset="0"/>
            </a:endParaRPr>
          </a:p>
        </p:txBody>
      </p:sp>
      <p:graphicFrame>
        <p:nvGraphicFramePr>
          <p:cNvPr id="251956" name="Group 52"/>
          <p:cNvGraphicFramePr>
            <a:graphicFrameLocks noGrp="1"/>
          </p:cNvGraphicFramePr>
          <p:nvPr>
            <p:ph idx="1"/>
            <p:extLst>
              <p:ext uri="{D42A27DB-BD31-4B8C-83A1-F6EECF244321}">
                <p14:modId xmlns:p14="http://schemas.microsoft.com/office/powerpoint/2010/main" val="959789698"/>
              </p:ext>
            </p:extLst>
          </p:nvPr>
        </p:nvGraphicFramePr>
        <p:xfrm>
          <a:off x="828675" y="1324062"/>
          <a:ext cx="7858125" cy="5245112"/>
        </p:xfrm>
        <a:graphic>
          <a:graphicData uri="http://schemas.openxmlformats.org/drawingml/2006/table">
            <a:tbl>
              <a:tblPr/>
              <a:tblGrid>
                <a:gridCol w="2738146">
                  <a:extLst>
                    <a:ext uri="{9D8B030D-6E8A-4147-A177-3AD203B41FA5}">
                      <a16:colId xmlns:a16="http://schemas.microsoft.com/office/drawing/2014/main" val="20000"/>
                    </a:ext>
                  </a:extLst>
                </a:gridCol>
                <a:gridCol w="2500604">
                  <a:extLst>
                    <a:ext uri="{9D8B030D-6E8A-4147-A177-3AD203B41FA5}">
                      <a16:colId xmlns:a16="http://schemas.microsoft.com/office/drawing/2014/main" val="20001"/>
                    </a:ext>
                  </a:extLst>
                </a:gridCol>
                <a:gridCol w="2619375">
                  <a:extLst>
                    <a:ext uri="{9D8B030D-6E8A-4147-A177-3AD203B41FA5}">
                      <a16:colId xmlns:a16="http://schemas.microsoft.com/office/drawing/2014/main" val="20002"/>
                    </a:ext>
                  </a:extLst>
                </a:gridCol>
              </a:tblGrid>
              <a:tr h="4544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2157">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Seizures develop</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Post-ictal state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 investigate cause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272">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Bruising, full fontanelle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Head injury</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Trauma algorithm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9323">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growth or regression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condition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BGL, Blood gas, lactate and ammonia</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screen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269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Acute onset and fever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Meningitis Encephalitis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Consider acyclovir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31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Possibility of poisoning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Drugs</a:t>
                      </a: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Antidotes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794CF77E-5F8C-771E-E407-2DB6BCA1A6D8}"/>
              </a:ext>
            </a:extLst>
          </p:cNvPr>
          <p:cNvSpPr/>
          <p:nvPr/>
        </p:nvSpPr>
        <p:spPr>
          <a:xfrm>
            <a:off x="3655560" y="1805127"/>
            <a:ext cx="2318657" cy="42829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F8D12C4-FA4F-5D28-BD9B-AB6C0E1F3F85}"/>
              </a:ext>
            </a:extLst>
          </p:cNvPr>
          <p:cNvSpPr/>
          <p:nvPr/>
        </p:nvSpPr>
        <p:spPr>
          <a:xfrm>
            <a:off x="6122187" y="1833703"/>
            <a:ext cx="2514600" cy="45303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7798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448"/>
            <a:ext cx="7874000" cy="4427629"/>
          </a:xfrm>
          <a:prstGeom prst="rect">
            <a:avLst/>
          </a:prstGeom>
        </p:spPr>
      </p:pic>
      <p:sp>
        <p:nvSpPr>
          <p:cNvPr id="2" name="TextBox 1">
            <a:extLst>
              <a:ext uri="{FF2B5EF4-FFF2-40B4-BE49-F238E27FC236}">
                <a16:creationId xmlns:a16="http://schemas.microsoft.com/office/drawing/2014/main" id="{018EE8F6-A26B-2E42-A03D-5EA425D30ED8}"/>
              </a:ext>
            </a:extLst>
          </p:cNvPr>
          <p:cNvSpPr txBox="1"/>
          <p:nvPr/>
        </p:nvSpPr>
        <p:spPr>
          <a:xfrm>
            <a:off x="801649" y="576952"/>
            <a:ext cx="4979248" cy="646331"/>
          </a:xfrm>
          <a:prstGeom prst="rect">
            <a:avLst/>
          </a:prstGeom>
          <a:noFill/>
        </p:spPr>
        <p:txBody>
          <a:bodyPr wrap="none" rtlCol="0">
            <a:spAutoFit/>
          </a:bodyPr>
          <a:lstStyle/>
          <a:p>
            <a:r>
              <a:rPr lang="en-US" sz="3600" b="1" dirty="0">
                <a:latin typeface="Century Gothic" panose="020B0502020202020204" pitchFamily="34" charset="0"/>
              </a:rPr>
              <a:t>Recap of BLS and ALS</a:t>
            </a:r>
          </a:p>
        </p:txBody>
      </p:sp>
    </p:spTree>
    <p:extLst>
      <p:ext uri="{BB962C8B-B14F-4D97-AF65-F5344CB8AC3E}">
        <p14:creationId xmlns:p14="http://schemas.microsoft.com/office/powerpoint/2010/main" val="210882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8039100" y="5829301"/>
            <a:ext cx="854075" cy="457199"/>
          </a:xfrm>
          <a:prstGeom prst="rect">
            <a:avLst/>
          </a:prstGeom>
          <a:noFill/>
          <a:ln w="34925">
            <a:solidFill>
              <a:srgbClr val="FFFFFF"/>
            </a:solidFill>
            <a:miter lim="800000"/>
            <a:headEnd/>
            <a:tailEnd/>
          </a:ln>
        </p:spPr>
        <p:txBody>
          <a:bodyPr/>
          <a:lstStyle/>
          <a:p>
            <a:pPr marL="342900" indent="-342900">
              <a:spcBef>
                <a:spcPct val="20000"/>
              </a:spcBef>
              <a:defRPr/>
            </a:pPr>
            <a:r>
              <a:rPr lang="en-US" sz="2400" b="1" dirty="0">
                <a:solidFill>
                  <a:schemeClr val="tx1">
                    <a:lumMod val="85000"/>
                    <a:lumOff val="15000"/>
                  </a:schemeClr>
                </a:solidFill>
                <a:ea typeface="Verdana" pitchFamily="34" charset="0"/>
                <a:cs typeface="Verdana" pitchFamily="34" charset="0"/>
              </a:rPr>
              <a:t>p210</a:t>
            </a:r>
            <a:endParaRPr lang="en-GB" sz="2400" b="1" dirty="0">
              <a:solidFill>
                <a:schemeClr val="tx1">
                  <a:lumMod val="85000"/>
                  <a:lumOff val="15000"/>
                </a:schemeClr>
              </a:solidFill>
              <a:ea typeface="Verdana" pitchFamily="34" charset="0"/>
              <a:cs typeface="Verdana" pitchFamily="34" charset="0"/>
            </a:endParaRPr>
          </a:p>
        </p:txBody>
      </p:sp>
      <p:pic>
        <p:nvPicPr>
          <p:cNvPr id="38917" name="Picture 6" descr="Book graphic.bmp"/>
          <p:cNvPicPr>
            <a:picLocks noChangeAspect="1"/>
          </p:cNvPicPr>
          <p:nvPr/>
        </p:nvPicPr>
        <p:blipFill>
          <a:blip r:embed="rId3" cstate="print"/>
          <a:srcRect/>
          <a:stretch>
            <a:fillRect/>
          </a:stretch>
        </p:blipFill>
        <p:spPr bwMode="auto">
          <a:xfrm>
            <a:off x="7477125" y="5805488"/>
            <a:ext cx="504825" cy="503237"/>
          </a:xfrm>
          <a:prstGeom prst="rect">
            <a:avLst/>
          </a:prstGeom>
          <a:noFill/>
          <a:ln w="9525">
            <a:noFill/>
            <a:miter lim="800000"/>
            <a:headEnd/>
            <a:tailEnd/>
          </a:ln>
        </p:spPr>
      </p:pic>
      <p:pic>
        <p:nvPicPr>
          <p:cNvPr id="2" name="Picture 1"/>
          <p:cNvPicPr>
            <a:picLocks noChangeAspect="1"/>
          </p:cNvPicPr>
          <p:nvPr/>
        </p:nvPicPr>
        <p:blipFill>
          <a:blip r:embed="rId4"/>
          <a:srcRect t="3866" b="3866"/>
          <a:stretch/>
        </p:blipFill>
        <p:spPr>
          <a:xfrm>
            <a:off x="1884080" y="0"/>
            <a:ext cx="5325612" cy="695369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D3A6F-AC6A-557F-533B-F22777800B4A}"/>
              </a:ext>
            </a:extLst>
          </p:cNvPr>
          <p:cNvPicPr>
            <a:picLocks noChangeAspect="1"/>
          </p:cNvPicPr>
          <p:nvPr/>
        </p:nvPicPr>
        <p:blipFill>
          <a:blip r:embed="rId3"/>
          <a:stretch>
            <a:fillRect/>
          </a:stretch>
        </p:blipFill>
        <p:spPr>
          <a:xfrm>
            <a:off x="2148894" y="0"/>
            <a:ext cx="4846211" cy="6858000"/>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8E39E-924C-9DE7-0D4E-924022CBA0E6}"/>
              </a:ext>
            </a:extLst>
          </p:cNvPr>
          <p:cNvPicPr>
            <a:picLocks noChangeAspect="1"/>
          </p:cNvPicPr>
          <p:nvPr/>
        </p:nvPicPr>
        <p:blipFill>
          <a:blip r:embed="rId3"/>
          <a:srcRect/>
          <a:stretch/>
        </p:blipFill>
        <p:spPr>
          <a:xfrm>
            <a:off x="899386" y="0"/>
            <a:ext cx="6530114" cy="6530114"/>
          </a:xfrm>
          <a:prstGeom prst="rect">
            <a:avLst/>
          </a:prstGeom>
        </p:spPr>
      </p:pic>
      <p:sp>
        <p:nvSpPr>
          <p:cNvPr id="8" name="Rounded Rectangle 7">
            <a:extLst>
              <a:ext uri="{FF2B5EF4-FFF2-40B4-BE49-F238E27FC236}">
                <a16:creationId xmlns:a16="http://schemas.microsoft.com/office/drawing/2014/main" id="{2C4FCCD6-2C2C-D0C3-BEC3-F1A28E2F9030}"/>
              </a:ext>
            </a:extLst>
          </p:cNvPr>
          <p:cNvSpPr/>
          <p:nvPr/>
        </p:nvSpPr>
        <p:spPr>
          <a:xfrm>
            <a:off x="1090247" y="1547446"/>
            <a:ext cx="1283677" cy="3938954"/>
          </a:xfrm>
          <a:prstGeom prst="roundRect">
            <a:avLst/>
          </a:prstGeom>
          <a:gradFill>
            <a:gsLst>
              <a:gs pos="0">
                <a:schemeClr val="accent1">
                  <a:tint val="100000"/>
                  <a:shade val="100000"/>
                  <a:satMod val="130000"/>
                  <a:alpha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97FCE3-6C22-FF67-E6AD-73880ABE8E30}"/>
              </a:ext>
            </a:extLst>
          </p:cNvPr>
          <p:cNvSpPr txBox="1"/>
          <p:nvPr/>
        </p:nvSpPr>
        <p:spPr>
          <a:xfrm>
            <a:off x="4902653" y="418826"/>
            <a:ext cx="2526847" cy="830997"/>
          </a:xfrm>
          <a:prstGeom prst="rect">
            <a:avLst/>
          </a:prstGeom>
          <a:noFill/>
        </p:spPr>
        <p:txBody>
          <a:bodyPr wrap="square">
            <a:spAutoFit/>
          </a:bodyPr>
          <a:lstStyle/>
          <a:p>
            <a:pPr>
              <a:defRPr/>
            </a:pPr>
            <a:r>
              <a:rPr lang="en-US" sz="2400" b="1" kern="0" dirty="0">
                <a:ea typeface="+mj-ea"/>
                <a:cs typeface="+mj-cs"/>
              </a:rPr>
              <a:t>PEA/Asystole algorithm</a:t>
            </a:r>
            <a:endParaRPr lang="en-US" sz="2400" kern="0" dirty="0">
              <a:ea typeface="+mj-ea"/>
              <a:cs typeface="+mj-cs"/>
            </a:endParaRPr>
          </a:p>
        </p:txBody>
      </p:sp>
      <p:grpSp>
        <p:nvGrpSpPr>
          <p:cNvPr id="2" name="Group 1"/>
          <p:cNvGrpSpPr/>
          <p:nvPr/>
        </p:nvGrpSpPr>
        <p:grpSpPr>
          <a:xfrm>
            <a:off x="7757386" y="1547446"/>
            <a:ext cx="1196114" cy="1162049"/>
            <a:chOff x="7380288" y="1485900"/>
            <a:chExt cx="1512887" cy="1655763"/>
          </a:xfrm>
        </p:grpSpPr>
        <p:pic>
          <p:nvPicPr>
            <p:cNvPr id="43009" name="Picture 5" descr="Book graphic.bmp"/>
            <p:cNvPicPr>
              <a:picLocks noChangeAspect="1"/>
            </p:cNvPicPr>
            <p:nvPr/>
          </p:nvPicPr>
          <p:blipFill>
            <a:blip r:embed="rId4" cstate="print"/>
            <a:srcRect/>
            <a:stretch>
              <a:fillRect/>
            </a:stretch>
          </p:blipFill>
          <p:spPr bwMode="auto">
            <a:xfrm>
              <a:off x="7524750" y="1485900"/>
              <a:ext cx="1079500" cy="1081088"/>
            </a:xfrm>
            <a:prstGeom prst="rect">
              <a:avLst/>
            </a:prstGeom>
            <a:noFill/>
            <a:ln w="9525">
              <a:noFill/>
              <a:miter lim="800000"/>
              <a:headEnd/>
              <a:tailEnd/>
            </a:ln>
          </p:spPr>
        </p:pic>
        <p:sp>
          <p:nvSpPr>
            <p:cNvPr id="5" name="Rectangle 4"/>
            <p:cNvSpPr txBox="1">
              <a:spLocks noChangeArrowheads="1"/>
            </p:cNvSpPr>
            <p:nvPr/>
          </p:nvSpPr>
          <p:spPr bwMode="auto">
            <a:xfrm>
              <a:off x="7380288" y="2638425"/>
              <a:ext cx="1512887" cy="503238"/>
            </a:xfrm>
            <a:prstGeom prst="rect">
              <a:avLst/>
            </a:prstGeom>
            <a:noFill/>
            <a:ln w="34925">
              <a:solidFill>
                <a:srgbClr val="FFFFFF"/>
              </a:solidFill>
              <a:miter lim="800000"/>
              <a:headEnd/>
              <a:tailEnd/>
            </a:ln>
          </p:spPr>
          <p:txBody>
            <a:bodyPr/>
            <a:lstStyle/>
            <a:p>
              <a:pPr marL="342900" indent="-342900" algn="ctr">
                <a:spcBef>
                  <a:spcPct val="20000"/>
                </a:spcBef>
                <a:defRPr/>
              </a:pPr>
              <a:r>
                <a:rPr lang="en-US" sz="2800" b="1" dirty="0">
                  <a:solidFill>
                    <a:schemeClr val="tx1">
                      <a:lumMod val="85000"/>
                      <a:lumOff val="15000"/>
                    </a:schemeClr>
                  </a:solidFill>
                  <a:ea typeface="Verdana" pitchFamily="34" charset="0"/>
                  <a:cs typeface="Verdana" pitchFamily="34" charset="0"/>
                </a:rPr>
                <a:t>Ch 18</a:t>
              </a:r>
              <a:endParaRPr lang="en-GB" sz="2800" b="1" dirty="0">
                <a:solidFill>
                  <a:schemeClr val="tx1">
                    <a:lumMod val="85000"/>
                    <a:lumOff val="15000"/>
                  </a:schemeClr>
                </a:solidFill>
                <a:ea typeface="Verdana" pitchFamily="34" charset="0"/>
                <a:cs typeface="Verdana" pitchFamily="34" charset="0"/>
              </a:endParaRPr>
            </a:p>
          </p:txBody>
        </p:sp>
      </p:gr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hlinkClick r:id="rId3" action="ppaction://hlinksldjump"/>
          </p:cNvPr>
          <p:cNvSpPr>
            <a:spLocks noChangeArrowheads="1"/>
          </p:cNvSpPr>
          <p:nvPr/>
        </p:nvSpPr>
        <p:spPr bwMode="auto">
          <a:xfrm>
            <a:off x="5508625" y="2492375"/>
            <a:ext cx="1439863" cy="2016125"/>
          </a:xfrm>
          <a:prstGeom prst="rect">
            <a:avLst/>
          </a:prstGeom>
          <a:solidFill>
            <a:schemeClr val="accent1">
              <a:alpha val="0"/>
            </a:schemeClr>
          </a:solidFill>
          <a:ln w="9525">
            <a:noFill/>
            <a:miter lim="800000"/>
            <a:headEnd/>
            <a:tailEnd/>
          </a:ln>
        </p:spPr>
        <p:txBody>
          <a:bodyPr wrap="none" anchor="ctr"/>
          <a:lstStyle/>
          <a:p>
            <a:endParaRPr lang="en-AU"/>
          </a:p>
        </p:txBody>
      </p:sp>
      <p:sp>
        <p:nvSpPr>
          <p:cNvPr id="8" name="Rectangle 6"/>
          <p:cNvSpPr txBox="1">
            <a:spLocks noChangeArrowheads="1"/>
          </p:cNvSpPr>
          <p:nvPr/>
        </p:nvSpPr>
        <p:spPr bwMode="auto">
          <a:xfrm>
            <a:off x="5569664" y="131273"/>
            <a:ext cx="3403865" cy="1066800"/>
          </a:xfrm>
          <a:prstGeom prst="rect">
            <a:avLst/>
          </a:prstGeom>
          <a:noFill/>
          <a:ln w="9525">
            <a:noFill/>
            <a:miter lim="800000"/>
            <a:headEnd/>
            <a:tailEnd/>
          </a:ln>
        </p:spPr>
        <p:txBody>
          <a:bodyPr anchor="ctr"/>
          <a:lstStyle/>
          <a:p>
            <a:pPr>
              <a:defRPr/>
            </a:pPr>
            <a:endParaRPr lang="en-US" sz="3200" kern="0" dirty="0">
              <a:latin typeface="+mj-lt"/>
              <a:ea typeface="+mj-ea"/>
              <a:cs typeface="+mj-cs"/>
            </a:endParaRPr>
          </a:p>
        </p:txBody>
      </p:sp>
      <p:grpSp>
        <p:nvGrpSpPr>
          <p:cNvPr id="7" name="Group 6"/>
          <p:cNvGrpSpPr/>
          <p:nvPr/>
        </p:nvGrpSpPr>
        <p:grpSpPr>
          <a:xfrm>
            <a:off x="7834419" y="1650652"/>
            <a:ext cx="1196114" cy="1162049"/>
            <a:chOff x="7380288" y="1485900"/>
            <a:chExt cx="1512887" cy="1655763"/>
          </a:xfrm>
        </p:grpSpPr>
        <p:pic>
          <p:nvPicPr>
            <p:cNvPr id="9" name="Picture 5" descr="Book graphic.bmp"/>
            <p:cNvPicPr>
              <a:picLocks noChangeAspect="1"/>
            </p:cNvPicPr>
            <p:nvPr/>
          </p:nvPicPr>
          <p:blipFill>
            <a:blip r:embed="rId4" cstate="print"/>
            <a:srcRect/>
            <a:stretch>
              <a:fillRect/>
            </a:stretch>
          </p:blipFill>
          <p:spPr bwMode="auto">
            <a:xfrm>
              <a:off x="7524750" y="1485900"/>
              <a:ext cx="1079500" cy="1081088"/>
            </a:xfrm>
            <a:prstGeom prst="rect">
              <a:avLst/>
            </a:prstGeom>
            <a:noFill/>
            <a:ln w="9525">
              <a:noFill/>
              <a:miter lim="800000"/>
              <a:headEnd/>
              <a:tailEnd/>
            </a:ln>
          </p:spPr>
        </p:pic>
        <p:sp>
          <p:nvSpPr>
            <p:cNvPr id="10" name="Rectangle 4"/>
            <p:cNvSpPr txBox="1">
              <a:spLocks noChangeArrowheads="1"/>
            </p:cNvSpPr>
            <p:nvPr/>
          </p:nvSpPr>
          <p:spPr bwMode="auto">
            <a:xfrm>
              <a:off x="7380288" y="2638425"/>
              <a:ext cx="1512887" cy="503238"/>
            </a:xfrm>
            <a:prstGeom prst="rect">
              <a:avLst/>
            </a:prstGeom>
            <a:noFill/>
            <a:ln w="34925">
              <a:solidFill>
                <a:srgbClr val="FFFFFF"/>
              </a:solidFill>
              <a:miter lim="800000"/>
              <a:headEnd/>
              <a:tailEnd/>
            </a:ln>
          </p:spPr>
          <p:txBody>
            <a:bodyPr/>
            <a:lstStyle/>
            <a:p>
              <a:pPr marL="342900" indent="-342900" algn="ctr">
                <a:spcBef>
                  <a:spcPct val="20000"/>
                </a:spcBef>
                <a:defRPr/>
              </a:pPr>
              <a:r>
                <a:rPr lang="en-US" sz="2800" b="1" dirty="0">
                  <a:solidFill>
                    <a:schemeClr val="tx1">
                      <a:lumMod val="85000"/>
                      <a:lumOff val="15000"/>
                    </a:schemeClr>
                  </a:solidFill>
                  <a:ea typeface="Verdana" pitchFamily="34" charset="0"/>
                  <a:cs typeface="Verdana" pitchFamily="34" charset="0"/>
                </a:rPr>
                <a:t>Ch 18</a:t>
              </a:r>
              <a:endParaRPr lang="en-GB" sz="2800" b="1" dirty="0">
                <a:solidFill>
                  <a:schemeClr val="tx1">
                    <a:lumMod val="85000"/>
                    <a:lumOff val="15000"/>
                  </a:schemeClr>
                </a:solidFill>
                <a:ea typeface="Verdana" pitchFamily="34" charset="0"/>
                <a:cs typeface="Verdana" pitchFamily="34" charset="0"/>
              </a:endParaRPr>
            </a:p>
          </p:txBody>
        </p:sp>
      </p:grpSp>
      <p:pic>
        <p:nvPicPr>
          <p:cNvPr id="3" name="Picture 2">
            <a:extLst>
              <a:ext uri="{FF2B5EF4-FFF2-40B4-BE49-F238E27FC236}">
                <a16:creationId xmlns:a16="http://schemas.microsoft.com/office/drawing/2014/main" id="{40529A4C-04CE-C796-DA11-5644A16C3729}"/>
              </a:ext>
            </a:extLst>
          </p:cNvPr>
          <p:cNvPicPr>
            <a:picLocks noChangeAspect="1"/>
          </p:cNvPicPr>
          <p:nvPr/>
        </p:nvPicPr>
        <p:blipFill>
          <a:blip r:embed="rId5"/>
          <a:srcRect/>
          <a:stretch/>
        </p:blipFill>
        <p:spPr>
          <a:xfrm>
            <a:off x="772466" y="-11"/>
            <a:ext cx="6625794" cy="6625794"/>
          </a:xfrm>
          <a:prstGeom prst="rect">
            <a:avLst/>
          </a:prstGeom>
        </p:spPr>
      </p:pic>
      <p:sp>
        <p:nvSpPr>
          <p:cNvPr id="5" name="Rounded Rectangle 4">
            <a:extLst>
              <a:ext uri="{FF2B5EF4-FFF2-40B4-BE49-F238E27FC236}">
                <a16:creationId xmlns:a16="http://schemas.microsoft.com/office/drawing/2014/main" id="{4E5D8937-7AFE-0F6C-9099-C501DC1DCB80}"/>
              </a:ext>
            </a:extLst>
          </p:cNvPr>
          <p:cNvSpPr/>
          <p:nvPr/>
        </p:nvSpPr>
        <p:spPr>
          <a:xfrm>
            <a:off x="4166990" y="1343409"/>
            <a:ext cx="1283677" cy="3938954"/>
          </a:xfrm>
          <a:prstGeom prst="roundRect">
            <a:avLst/>
          </a:prstGeom>
          <a:gradFill>
            <a:gsLst>
              <a:gs pos="0">
                <a:schemeClr val="accent1">
                  <a:tint val="100000"/>
                  <a:shade val="100000"/>
                  <a:satMod val="130000"/>
                  <a:alpha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6">
            <a:extLst>
              <a:ext uri="{FF2B5EF4-FFF2-40B4-BE49-F238E27FC236}">
                <a16:creationId xmlns:a16="http://schemas.microsoft.com/office/drawing/2014/main" id="{7115669A-F579-6B5B-6224-3691CB8EB335}"/>
              </a:ext>
            </a:extLst>
          </p:cNvPr>
          <p:cNvSpPr txBox="1">
            <a:spLocks noChangeArrowheads="1"/>
          </p:cNvSpPr>
          <p:nvPr/>
        </p:nvSpPr>
        <p:spPr bwMode="auto">
          <a:xfrm>
            <a:off x="4813227" y="232217"/>
            <a:ext cx="2585034" cy="912249"/>
          </a:xfrm>
          <a:prstGeom prst="rect">
            <a:avLst/>
          </a:prstGeom>
          <a:noFill/>
          <a:ln w="9525">
            <a:noFill/>
            <a:miter lim="800000"/>
            <a:headEnd/>
            <a:tailEnd/>
          </a:ln>
        </p:spPr>
        <p:txBody>
          <a:bodyPr anchor="ctr"/>
          <a:lstStyle/>
          <a:p>
            <a:pPr>
              <a:defRPr/>
            </a:pPr>
            <a:r>
              <a:rPr lang="en-US" sz="2400" b="1" kern="0" dirty="0">
                <a:latin typeface="+mj-lt"/>
                <a:ea typeface="+mj-ea"/>
                <a:cs typeface="+mj-cs"/>
              </a:rPr>
              <a:t>VF/VT algorithm</a:t>
            </a:r>
            <a:endParaRPr lang="en-US" sz="2400" kern="0" dirty="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019B-45B7-5745-A42B-3790BC558097}"/>
              </a:ext>
            </a:extLst>
          </p:cNvPr>
          <p:cNvSpPr>
            <a:spLocks noGrp="1"/>
          </p:cNvSpPr>
          <p:nvPr>
            <p:ph type="title"/>
          </p:nvPr>
        </p:nvSpPr>
        <p:spPr>
          <a:xfrm>
            <a:off x="354763" y="344862"/>
            <a:ext cx="6709166" cy="1325562"/>
          </a:xfrm>
        </p:spPr>
        <p:txBody>
          <a:bodyPr/>
          <a:lstStyle/>
          <a:p>
            <a:r>
              <a:rPr lang="en-US" sz="3600" dirty="0"/>
              <a:t>Paediatric traumatic cardiac arrest – principles of management?</a:t>
            </a:r>
          </a:p>
        </p:txBody>
      </p:sp>
      <p:sp>
        <p:nvSpPr>
          <p:cNvPr id="3" name="Content Placeholder 2">
            <a:extLst>
              <a:ext uri="{FF2B5EF4-FFF2-40B4-BE49-F238E27FC236}">
                <a16:creationId xmlns:a16="http://schemas.microsoft.com/office/drawing/2014/main" id="{07D1391A-93C8-CC6F-9C74-D5BA4542830B}"/>
              </a:ext>
            </a:extLst>
          </p:cNvPr>
          <p:cNvSpPr>
            <a:spLocks noGrp="1"/>
          </p:cNvSpPr>
          <p:nvPr>
            <p:ph idx="1"/>
          </p:nvPr>
        </p:nvSpPr>
        <p:spPr>
          <a:xfrm>
            <a:off x="354763" y="1935325"/>
            <a:ext cx="7858508" cy="4207166"/>
          </a:xfrm>
        </p:spPr>
        <p:txBody>
          <a:bodyPr>
            <a:normAutofit fontScale="85000" lnSpcReduction="20000"/>
          </a:bodyPr>
          <a:lstStyle/>
          <a:p>
            <a:pPr marL="0" indent="0">
              <a:buNone/>
            </a:pPr>
            <a:r>
              <a:rPr lang="en-US" sz="3200" dirty="0"/>
              <a:t>The emphasis and priorities are to manage the reversible causes specific to TCA, including:</a:t>
            </a:r>
          </a:p>
          <a:p>
            <a:endParaRPr lang="en-US" sz="3200" dirty="0"/>
          </a:p>
          <a:p>
            <a:r>
              <a:rPr lang="en-US" sz="3200" dirty="0"/>
              <a:t>&lt;C&gt; – manage catastrophic external bleeding</a:t>
            </a:r>
          </a:p>
          <a:p>
            <a:endParaRPr lang="en-US" sz="3200" dirty="0"/>
          </a:p>
          <a:p>
            <a:r>
              <a:rPr lang="en-US" sz="3200" dirty="0"/>
              <a:t>Airway/Breathing – oxygenation and ventilation, exclude/treat tension pneumothorax</a:t>
            </a:r>
          </a:p>
          <a:p>
            <a:endParaRPr lang="en-US" sz="3200" dirty="0"/>
          </a:p>
          <a:p>
            <a:r>
              <a:rPr lang="en-US" sz="3200" dirty="0"/>
              <a:t>Circulation – fluid resuscitation with early use of blood, exclude/treat pericardial tamponade</a:t>
            </a:r>
          </a:p>
          <a:p>
            <a:endParaRPr lang="en-US" sz="3200" dirty="0"/>
          </a:p>
          <a:p>
            <a:endParaRPr lang="en-US" sz="3200" dirty="0"/>
          </a:p>
        </p:txBody>
      </p:sp>
    </p:spTree>
    <p:extLst>
      <p:ext uri="{BB962C8B-B14F-4D97-AF65-F5344CB8AC3E}">
        <p14:creationId xmlns:p14="http://schemas.microsoft.com/office/powerpoint/2010/main" val="121067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pPr algn="ctr"/>
            <a:endParaRPr lang="en-GB"/>
          </a:p>
        </p:txBody>
      </p:sp>
      <p:sp>
        <p:nvSpPr>
          <p:cNvPr id="5" name="Title 4"/>
          <p:cNvSpPr>
            <a:spLocks noGrp="1"/>
          </p:cNvSpPr>
          <p:nvPr>
            <p:ph type="title"/>
          </p:nvPr>
        </p:nvSpPr>
        <p:spPr/>
        <p:txBody>
          <a:bodyPr>
            <a:normAutofit fontScale="90000"/>
          </a:bodyPr>
          <a:lstStyle/>
          <a:p>
            <a:r>
              <a:rPr lang="en-AU" b="1" dirty="0">
                <a:latin typeface="Century Gothic" panose="020B0502020202020204" pitchFamily="34" charset="0"/>
              </a:rPr>
              <a:t>Seriously Ill Child &amp; Child in Cardiac Arrest</a:t>
            </a:r>
          </a:p>
        </p:txBody>
      </p:sp>
      <p:sp>
        <p:nvSpPr>
          <p:cNvPr id="16387" name="Rectangle 3"/>
          <p:cNvSpPr>
            <a:spLocks noGrp="1" noChangeArrowheads="1"/>
          </p:cNvSpPr>
          <p:nvPr>
            <p:ph idx="1"/>
          </p:nvPr>
        </p:nvSpPr>
        <p:spPr bwMode="auto">
          <a:ln>
            <a:miter lim="800000"/>
            <a:headEnd/>
            <a:tailEnd/>
          </a:ln>
        </p:spPr>
        <p:txBody>
          <a:bodyPr wrap="square" lIns="91440" tIns="45720" rIns="91440" bIns="45720" numCol="1" anchor="t" anchorCtr="0" compatLnSpc="1">
            <a:prstTxWarp prst="textNoShape">
              <a:avLst/>
            </a:prstTxWarp>
            <a:normAutofit fontScale="85000" lnSpcReduction="20000"/>
          </a:bodyPr>
          <a:lstStyle/>
          <a:p>
            <a:pPr marL="0" indent="0" eaLnBrk="1" hangingPunct="1">
              <a:lnSpc>
                <a:spcPct val="90000"/>
              </a:lnSpc>
              <a:buFont typeface="Arial"/>
              <a:buNone/>
              <a:defRPr/>
            </a:pPr>
            <a:endParaRPr lang="en-US" sz="2600" dirty="0">
              <a:latin typeface="Century Gothic" panose="020B0502020202020204" pitchFamily="34" charset="0"/>
              <a:ea typeface="ＭＳ Ｐゴシック" pitchFamily="34" charset="-128"/>
              <a:cs typeface="Arial" pitchFamily="34" charset="0"/>
            </a:endParaRPr>
          </a:p>
          <a:p>
            <a:pPr marL="0" indent="0" eaLnBrk="1" hangingPunct="1">
              <a:lnSpc>
                <a:spcPct val="90000"/>
              </a:lnSpc>
              <a:buFont typeface="Arial"/>
              <a:buNone/>
              <a:defRPr/>
            </a:pPr>
            <a:r>
              <a:rPr lang="en-US" sz="2600" dirty="0">
                <a:latin typeface="Century Gothic" panose="020B0502020202020204" pitchFamily="34" charset="0"/>
                <a:ea typeface="ＭＳ Ｐゴシック" pitchFamily="34" charset="-128"/>
                <a:cs typeface="Arial" pitchFamily="34" charset="0"/>
              </a:rPr>
              <a:t>By the end of this session, you will be able to demonstrate an understanding of:</a:t>
            </a:r>
          </a:p>
          <a:p>
            <a:pPr marL="360000" indent="-457200">
              <a:lnSpc>
                <a:spcPct val="90000"/>
              </a:lnSpc>
              <a:spcBef>
                <a:spcPts val="1200"/>
              </a:spcBef>
              <a:buNone/>
              <a:defRPr/>
            </a:pPr>
            <a:endParaRPr lang="en-US" sz="3200" dirty="0">
              <a:latin typeface="Century Gothic" panose="020B0502020202020204" pitchFamily="34" charset="0"/>
              <a:ea typeface="ＭＳ Ｐゴシック" pitchFamily="34" charset="-128"/>
              <a:cs typeface="Arial" pitchFamily="34" charset="0"/>
            </a:endParaRP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structured approach to the seriously ill child</a:t>
            </a: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clinical assessment sequence to identify life-threatening illness in a child</a:t>
            </a:r>
          </a:p>
          <a:p>
            <a:pPr marL="360000" indent="-360000">
              <a:lnSpc>
                <a:spcPct val="90000"/>
              </a:lnSpc>
              <a:spcBef>
                <a:spcPts val="1800"/>
              </a:spcBef>
              <a:spcAft>
                <a:spcPts val="1200"/>
              </a:spcAft>
              <a:defRPr/>
            </a:pPr>
            <a:r>
              <a:rPr lang="en-US" sz="3200" dirty="0">
                <a:latin typeface="Century Gothic" panose="020B0502020202020204" pitchFamily="34" charset="0"/>
                <a:ea typeface="ＭＳ Ｐゴシック" pitchFamily="34" charset="-128"/>
                <a:cs typeface="Arial" pitchFamily="34" charset="0"/>
              </a:rPr>
              <a:t>the structured approach to a child in cardiac arrest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7A53B-6236-1DDB-A270-6DE15552C06B}"/>
              </a:ext>
            </a:extLst>
          </p:cNvPr>
          <p:cNvPicPr>
            <a:picLocks noChangeAspect="1"/>
          </p:cNvPicPr>
          <p:nvPr/>
        </p:nvPicPr>
        <p:blipFill rotWithShape="1">
          <a:blip r:embed="rId2"/>
          <a:srcRect t="896" r="5042" b="1569"/>
          <a:stretch/>
        </p:blipFill>
        <p:spPr>
          <a:xfrm>
            <a:off x="359227" y="881743"/>
            <a:ext cx="8627568" cy="5535386"/>
          </a:xfrm>
          <a:prstGeom prst="rect">
            <a:avLst/>
          </a:prstGeom>
        </p:spPr>
      </p:pic>
    </p:spTree>
    <p:extLst>
      <p:ext uri="{BB962C8B-B14F-4D97-AF65-F5344CB8AC3E}">
        <p14:creationId xmlns:p14="http://schemas.microsoft.com/office/powerpoint/2010/main" val="67862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3070" y="-496934"/>
            <a:ext cx="3558210" cy="7786747"/>
          </a:xfrm>
          <a:prstGeom prst="rect">
            <a:avLst/>
          </a:prstGeom>
          <a:noFill/>
          <a:effectLst/>
        </p:spPr>
        <p:txBody>
          <a:bodyPr wrap="square" lIns="91440" tIns="45720" rIns="91440" bIns="45720">
            <a:spAutoFit/>
          </a:bodyPr>
          <a:lstStyle/>
          <a:p>
            <a:pPr algn="ctr"/>
            <a:r>
              <a:rPr lang="en-AU" sz="50000" b="1" cap="none" spc="0" dirty="0">
                <a:ln w="1905"/>
                <a:solidFill>
                  <a:srgbClr val="F26522"/>
                </a:solidFill>
                <a:latin typeface="+mj-lt"/>
              </a:rPr>
              <a:t>?</a:t>
            </a:r>
            <a:endParaRPr lang="en-AU" sz="50000" b="1" cap="none" spc="0" dirty="0">
              <a:ln w="1905"/>
              <a:solidFill>
                <a:srgbClr val="F26522"/>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32036" y="426504"/>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600" b="1" dirty="0">
                <a:latin typeface="Century Gothic" panose="020B0502020202020204" pitchFamily="34" charset="0"/>
                <a:ea typeface="ＭＳ Ｐゴシック" pitchFamily="34" charset="-128"/>
                <a:cs typeface="Arial" charset="0"/>
              </a:rPr>
              <a:t>Summary</a:t>
            </a:r>
            <a:br>
              <a:rPr lang="en-US" sz="3600" b="1" dirty="0">
                <a:latin typeface="Century Gothic" panose="020B0502020202020204" pitchFamily="34" charset="0"/>
                <a:ea typeface="ＭＳ Ｐゴシック" pitchFamily="34" charset="-128"/>
                <a:cs typeface="Arial" charset="0"/>
              </a:rPr>
            </a:br>
            <a:r>
              <a:rPr lang="en-US" sz="3600" b="1" dirty="0">
                <a:latin typeface="Century Gothic" panose="020B0502020202020204" pitchFamily="34" charset="0"/>
                <a:ea typeface="ＭＳ Ｐゴシック" pitchFamily="34" charset="-128"/>
                <a:cs typeface="Arial" charset="0"/>
              </a:rPr>
              <a:t>Rapid assessment</a:t>
            </a:r>
          </a:p>
        </p:txBody>
      </p:sp>
      <p:sp>
        <p:nvSpPr>
          <p:cNvPr id="16388" name="Rectangle 4"/>
          <p:cNvSpPr>
            <a:spLocks noGrp="1" noChangeArrowheads="1"/>
          </p:cNvSpPr>
          <p:nvPr>
            <p:ph idx="1"/>
          </p:nvPr>
        </p:nvSpPr>
        <p:spPr bwMode="auto">
          <a:xfrm>
            <a:off x="732036" y="1918997"/>
            <a:ext cx="7858508" cy="4207166"/>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2800" b="1" dirty="0">
                <a:solidFill>
                  <a:srgbClr val="92D050"/>
                </a:solidFill>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Effort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Efficacy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Effects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4294967295"/>
          </p:nvPr>
        </p:nvSpPr>
        <p:spPr bwMode="auto">
          <a:xfrm>
            <a:off x="5056579" y="1948040"/>
            <a:ext cx="3705225" cy="4826000"/>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sz="2800" b="1" dirty="0">
                <a:solidFill>
                  <a:srgbClr val="92D050"/>
                </a:solidFill>
                <a:latin typeface="Century Gothic" panose="020B0502020202020204" pitchFamily="34" charset="0"/>
                <a:ea typeface="ＭＳ Ｐゴシック" pitchFamily="34" charset="-128"/>
                <a:cs typeface="Arial" charset="0"/>
              </a:rPr>
              <a:t>Circulation</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Heart rate</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Capillary refill time </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Blood pressure </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Skin temperature</a:t>
            </a:r>
          </a:p>
          <a:p>
            <a:pPr marL="0" indent="0">
              <a:lnSpc>
                <a:spcPct val="110000"/>
              </a:lnSpc>
              <a:spcBef>
                <a:spcPts val="600"/>
              </a:spcBef>
              <a:buNone/>
            </a:pPr>
            <a:endParaRPr lang="en-US" sz="2800" b="1" dirty="0">
              <a:solidFill>
                <a:srgbClr val="92D050"/>
              </a:solidFill>
              <a:latin typeface="Century Gothic" panose="020B0502020202020204" pitchFamily="34" charset="0"/>
              <a:ea typeface="ＭＳ Ｐゴシック" pitchFamily="34" charset="-128"/>
              <a:cs typeface="Arial" charset="0"/>
            </a:endParaRPr>
          </a:p>
          <a:p>
            <a:pPr marL="0" indent="0">
              <a:lnSpc>
                <a:spcPct val="110000"/>
              </a:lnSpc>
              <a:spcBef>
                <a:spcPts val="600"/>
              </a:spcBef>
              <a:buNone/>
            </a:pPr>
            <a:r>
              <a:rPr lang="en-US" sz="2800" b="1" dirty="0">
                <a:solidFill>
                  <a:srgbClr val="92D050"/>
                </a:solidFill>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Conscious level</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Posture &amp; Pupils</a:t>
            </a:r>
          </a:p>
          <a:p>
            <a:pPr eaLnBrk="1" hangingPunct="1">
              <a:buFontTx/>
              <a:buChar char="•"/>
            </a:pPr>
            <a:endParaRPr lang="en-GB" dirty="0">
              <a:latin typeface="Arial" charset="0"/>
              <a:ea typeface="ＭＳ Ｐゴシック" pitchFamily="34" charset="-128"/>
              <a:cs typeface="Arial"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9">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4400" b="1" dirty="0">
                <a:latin typeface="Century Gothic" panose="020B0502020202020204" pitchFamily="34" charset="0"/>
                <a:ea typeface="ＭＳ Ｐゴシック" pitchFamily="34" charset="-128"/>
                <a:cs typeface="Arial" charset="0"/>
              </a:rPr>
              <a:t>Initiate Management</a:t>
            </a:r>
          </a:p>
        </p:txBody>
      </p:sp>
      <p:sp>
        <p:nvSpPr>
          <p:cNvPr id="16388" name="Rectangle 4"/>
          <p:cNvSpPr>
            <a:spLocks noGrp="1" noChangeArrowheads="1"/>
          </p:cNvSpPr>
          <p:nvPr>
            <p:ph sz="half" idx="1"/>
          </p:nvPr>
        </p:nvSpPr>
        <p:spPr bwMode="auto">
          <a:xfrm>
            <a:off x="720724" y="1811754"/>
            <a:ext cx="4272627"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b="1" dirty="0">
                <a:solidFill>
                  <a:srgbClr val="92D050"/>
                </a:solidFill>
                <a:latin typeface="Century Gothic" panose="020B0502020202020204" pitchFamily="34" charset="0"/>
                <a:ea typeface="ＭＳ Ｐゴシック" pitchFamily="34" charset="-128"/>
                <a:cs typeface="Arial" charset="0"/>
              </a:rPr>
              <a:t>Airway &amp; Breathing</a:t>
            </a:r>
          </a:p>
          <a:p>
            <a:pPr lvl="1">
              <a:spcBef>
                <a:spcPts val="0"/>
              </a:spcBef>
              <a:buFontTx/>
              <a:buNone/>
            </a:pPr>
            <a:endParaRPr lang="en-US" sz="2800" dirty="0">
              <a:latin typeface="Century Gothic" panose="020B0502020202020204" pitchFamily="34" charset="0"/>
              <a:ea typeface="ＭＳ Ｐゴシック" pitchFamily="34" charset="-128"/>
              <a:cs typeface="Arial" charset="0"/>
            </a:endParaRPr>
          </a:p>
          <a:p>
            <a:pPr lvl="1">
              <a:spcBef>
                <a:spcPts val="0"/>
              </a:spcBef>
              <a:buFontTx/>
              <a:buNone/>
            </a:pPr>
            <a:r>
              <a:rPr lang="en-US" sz="2800" dirty="0">
                <a:latin typeface="Century Gothic" panose="020B0502020202020204" pitchFamily="34" charset="0"/>
                <a:ea typeface="ＭＳ Ｐゴシック" pitchFamily="34" charset="-128"/>
                <a:cs typeface="Arial" charset="0"/>
              </a:rPr>
              <a:t>Open airway</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Adjuncts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High flow Oxygen</a:t>
            </a:r>
          </a:p>
          <a:p>
            <a:pPr lvl="1">
              <a:spcBef>
                <a:spcPts val="0"/>
              </a:spcBef>
              <a:buFontTx/>
              <a:buNone/>
            </a:pPr>
            <a:r>
              <a:rPr lang="en-US" sz="2800" dirty="0">
                <a:latin typeface="Century Gothic" panose="020B0502020202020204" pitchFamily="34" charset="0"/>
                <a:ea typeface="ＭＳ Ｐゴシック" pitchFamily="34" charset="-128"/>
                <a:cs typeface="Arial" charset="0"/>
              </a:rPr>
              <a:t>Specific treatment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Assist ventilation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673600" y="1835816"/>
            <a:ext cx="4023881"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b="1" dirty="0">
                <a:solidFill>
                  <a:srgbClr val="92D050"/>
                </a:solidFill>
                <a:latin typeface="Century Gothic" panose="020B0502020202020204" pitchFamily="34" charset="0"/>
                <a:ea typeface="ＭＳ Ｐゴシック" pitchFamily="34" charset="-128"/>
                <a:cs typeface="Arial" charset="0"/>
              </a:rPr>
              <a:t>Circulation</a:t>
            </a:r>
          </a:p>
          <a:p>
            <a:pPr marL="400050" lvl="1" indent="0">
              <a:spcBef>
                <a:spcPts val="0"/>
              </a:spcBef>
              <a:buNone/>
            </a:pP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Establish access</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Fluid bolus</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marL="400050" lvl="1" indent="0">
              <a:spcBef>
                <a:spcPts val="0"/>
              </a:spcBef>
              <a:buNone/>
            </a:pPr>
            <a:endParaRPr lang="en-US" sz="2800" dirty="0">
              <a:latin typeface="Century Gothic" panose="020B0502020202020204" pitchFamily="34" charset="0"/>
              <a:ea typeface="ＭＳ Ｐゴシック" pitchFamily="34" charset="-128"/>
              <a:cs typeface="Arial" charset="0"/>
            </a:endParaRPr>
          </a:p>
          <a:p>
            <a:pPr marL="0" indent="0">
              <a:spcBef>
                <a:spcPts val="0"/>
              </a:spcBef>
              <a:buNone/>
            </a:pPr>
            <a:r>
              <a:rPr lang="en-US" b="1" dirty="0">
                <a:solidFill>
                  <a:srgbClr val="92D050"/>
                </a:solidFill>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Optimise cerebral blood flow-ABC</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eaLnBrk="1" hangingPunct="1">
              <a:buFontTx/>
              <a:buChar char="•"/>
            </a:pPr>
            <a:endParaRPr lang="en-GB"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4298401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9">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8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648597"/>
            <a:ext cx="5729029" cy="2208918"/>
          </a:xfrm>
        </p:spPr>
        <p:txBody>
          <a:bodyPr>
            <a:normAutofit/>
          </a:bodyPr>
          <a:lstStyle/>
          <a:p>
            <a:r>
              <a:rPr lang="en-AU" sz="3600" dirty="0">
                <a:latin typeface="Century Gothic" panose="020B0502020202020204" pitchFamily="34" charset="0"/>
              </a:rPr>
              <a:t>Structured Approach to the Seriously Ill Child and Child in Cardiac Arrest</a:t>
            </a:r>
          </a:p>
        </p:txBody>
      </p:sp>
      <p:pic>
        <p:nvPicPr>
          <p:cNvPr id="6" name="Picture Placeholder 5"/>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18662" y="2224154"/>
            <a:ext cx="3064358" cy="1723119"/>
          </a:xfrm>
        </p:spPr>
      </p:pic>
      <p:sp>
        <p:nvSpPr>
          <p:cNvPr id="5" name="TextBox 4"/>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
        <p:nvSpPr>
          <p:cNvPr id="7" name="TextBox 6">
            <a:extLst>
              <a:ext uri="{FF2B5EF4-FFF2-40B4-BE49-F238E27FC236}">
                <a16:creationId xmlns:a16="http://schemas.microsoft.com/office/drawing/2014/main" id="{1FB89B97-FE64-1C43-990F-862F185FBEEE}"/>
              </a:ext>
            </a:extLst>
          </p:cNvPr>
          <p:cNvSpPr txBox="1"/>
          <p:nvPr/>
        </p:nvSpPr>
        <p:spPr>
          <a:xfrm>
            <a:off x="0" y="4493941"/>
            <a:ext cx="3045696" cy="1569660"/>
          </a:xfrm>
          <a:prstGeom prst="rect">
            <a:avLst/>
          </a:prstGeom>
          <a:noFill/>
        </p:spPr>
        <p:txBody>
          <a:bodyPr wrap="square" rtlCol="0">
            <a:spAutoFit/>
          </a:bodyPr>
          <a:lstStyle/>
          <a:p>
            <a:r>
              <a:rPr lang="en-AU" sz="3200" b="1" dirty="0">
                <a:latin typeface="Century Gothic" panose="020B0502020202020204" pitchFamily="34" charset="0"/>
              </a:rPr>
              <a:t>Cases in full for instructor use only</a:t>
            </a:r>
          </a:p>
        </p:txBody>
      </p:sp>
    </p:spTree>
    <p:extLst>
      <p:ext uri="{BB962C8B-B14F-4D97-AF65-F5344CB8AC3E}">
        <p14:creationId xmlns:p14="http://schemas.microsoft.com/office/powerpoint/2010/main" val="3902423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16" name="Group 52"/>
          <p:cNvGraphicFramePr>
            <a:graphicFrameLocks noGrp="1"/>
          </p:cNvGraphicFramePr>
          <p:nvPr>
            <p:ph idx="1"/>
            <p:extLst>
              <p:ext uri="{D42A27DB-BD31-4B8C-83A1-F6EECF244321}">
                <p14:modId xmlns:p14="http://schemas.microsoft.com/office/powerpoint/2010/main" val="3065075924"/>
              </p:ext>
            </p:extLst>
          </p:nvPr>
        </p:nvGraphicFramePr>
        <p:xfrm>
          <a:off x="828292" y="1752066"/>
          <a:ext cx="7858125" cy="4679223"/>
        </p:xfrm>
        <a:graphic>
          <a:graphicData uri="http://schemas.openxmlformats.org/drawingml/2006/table">
            <a:tbl>
              <a:tblPr/>
              <a:tblGrid>
                <a:gridCol w="548569">
                  <a:extLst>
                    <a:ext uri="{9D8B030D-6E8A-4147-A177-3AD203B41FA5}">
                      <a16:colId xmlns:a16="http://schemas.microsoft.com/office/drawing/2014/main" val="20000"/>
                    </a:ext>
                  </a:extLst>
                </a:gridCol>
                <a:gridCol w="3646925">
                  <a:extLst>
                    <a:ext uri="{9D8B030D-6E8A-4147-A177-3AD203B41FA5}">
                      <a16:colId xmlns:a16="http://schemas.microsoft.com/office/drawing/2014/main" val="20001"/>
                    </a:ext>
                  </a:extLst>
                </a:gridCol>
                <a:gridCol w="3662631">
                  <a:extLst>
                    <a:ext uri="{9D8B030D-6E8A-4147-A177-3AD203B41FA5}">
                      <a16:colId xmlns:a16="http://schemas.microsoft.com/office/drawing/2014/main" val="20002"/>
                    </a:ext>
                  </a:extLst>
                </a:gridCol>
              </a:tblGrid>
              <a:tr h="44644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endParaRPr kumimoji="0" lang="en-GB" sz="2400" b="0"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A</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Patent</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Maintain airway (may need intubation)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 access and fluids (10-20 mls/kg bolus)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Bloods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0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0804">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B</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Resp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0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Significant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AE R lower chest</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87515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C</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Heart rate 170/min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Weak peripheral pulses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BP 65 mmHg systolic</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CRT 4 sec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D</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a:t>
                      </a: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V</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PU</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5" name="Title 4"/>
          <p:cNvSpPr>
            <a:spLocks noGrp="1"/>
          </p:cNvSpPr>
          <p:nvPr>
            <p:ph type="title"/>
          </p:nvPr>
        </p:nvSpPr>
        <p:spPr/>
        <p:txBody>
          <a:bodyPr/>
          <a:lstStyle/>
          <a:p>
            <a:r>
              <a:rPr lang="en-GB" sz="3600" b="1" dirty="0">
                <a:ea typeface="ＭＳ Ｐゴシック" pitchFamily="34" charset="-128"/>
                <a:cs typeface="Arial" charset="0"/>
              </a:rPr>
              <a:t>Tyler’s case: </a:t>
            </a:r>
            <a:r>
              <a:rPr lang="en-GB" sz="3600" dirty="0">
                <a:ea typeface="ＭＳ Ｐゴシック" pitchFamily="34" charset="-128"/>
                <a:cs typeface="Arial" charset="0"/>
              </a:rPr>
              <a:t>Primary assessment and resuscitation</a:t>
            </a:r>
            <a:endParaRPr lang="en-AU" sz="3600" dirty="0"/>
          </a:p>
        </p:txBody>
      </p:sp>
    </p:spTree>
    <p:extLst>
      <p:ext uri="{BB962C8B-B14F-4D97-AF65-F5344CB8AC3E}">
        <p14:creationId xmlns:p14="http://schemas.microsoft.com/office/powerpoint/2010/main" val="19657261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39750" y="219420"/>
            <a:ext cx="7772400" cy="1143000"/>
          </a:xfrm>
          <a:noFill/>
          <a:ln>
            <a:miter lim="800000"/>
            <a:headEnd/>
            <a:tailEnd/>
          </a:ln>
        </p:spPr>
        <p:txBody>
          <a:bodyPr wrap="square" lIns="91440" tIns="45720" rIns="91440" bIns="45720" numCol="1" anchor="t" anchorCtr="0" compatLnSpc="1">
            <a:prstTxWarp prst="textNoShape">
              <a:avLst/>
            </a:prstTxWarp>
          </a:bodyPr>
          <a:lstStyle/>
          <a:p>
            <a:r>
              <a:rPr lang="en-GB" sz="3600" b="1" dirty="0">
                <a:ea typeface="ＭＳ Ｐゴシック" pitchFamily="34" charset="-128"/>
                <a:cs typeface="Arial" charset="0"/>
              </a:rPr>
              <a:t>Tyler’s case:</a:t>
            </a:r>
            <a:br>
              <a:rPr lang="en-GB" sz="3600" b="1" dirty="0">
                <a:ea typeface="ＭＳ Ｐゴシック" pitchFamily="34" charset="-128"/>
                <a:cs typeface="Arial" charset="0"/>
              </a:rPr>
            </a:br>
            <a:r>
              <a:rPr lang="en-GB" sz="3600" dirty="0">
                <a:ea typeface="ＭＳ Ｐゴシック" pitchFamily="34" charset="-128"/>
                <a:cs typeface="Arial" charset="0"/>
              </a:rPr>
              <a:t>What emergency treatment?</a:t>
            </a:r>
            <a:endParaRPr lang="en-US" sz="3600" dirty="0">
              <a:latin typeface="Arial" charset="0"/>
              <a:ea typeface="ＭＳ Ｐゴシック" pitchFamily="34" charset="-128"/>
              <a:cs typeface="Arial" charset="0"/>
            </a:endParaRPr>
          </a:p>
        </p:txBody>
      </p:sp>
      <p:graphicFrame>
        <p:nvGraphicFramePr>
          <p:cNvPr id="10" name="Group 64">
            <a:extLst>
              <a:ext uri="{FF2B5EF4-FFF2-40B4-BE49-F238E27FC236}">
                <a16:creationId xmlns:a16="http://schemas.microsoft.com/office/drawing/2014/main" id="{EEE7A6B7-BC55-4397-B1AB-0DAEE37303A0}"/>
              </a:ext>
            </a:extLst>
          </p:cNvPr>
          <p:cNvGraphicFramePr>
            <a:graphicFrameLocks/>
          </p:cNvGraphicFramePr>
          <p:nvPr>
            <p:extLst>
              <p:ext uri="{D42A27DB-BD31-4B8C-83A1-F6EECF244321}">
                <p14:modId xmlns:p14="http://schemas.microsoft.com/office/powerpoint/2010/main" val="3722973495"/>
              </p:ext>
            </p:extLst>
          </p:nvPr>
        </p:nvGraphicFramePr>
        <p:xfrm>
          <a:off x="865632" y="1463038"/>
          <a:ext cx="7941485" cy="5107176"/>
        </p:xfrm>
        <a:graphic>
          <a:graphicData uri="http://schemas.openxmlformats.org/drawingml/2006/table">
            <a:tbl>
              <a:tblPr/>
              <a:tblGrid>
                <a:gridCol w="2429907">
                  <a:extLst>
                    <a:ext uri="{9D8B030D-6E8A-4147-A177-3AD203B41FA5}">
                      <a16:colId xmlns:a16="http://schemas.microsoft.com/office/drawing/2014/main" val="20000"/>
                    </a:ext>
                  </a:extLst>
                </a:gridCol>
                <a:gridCol w="2755789">
                  <a:extLst>
                    <a:ext uri="{9D8B030D-6E8A-4147-A177-3AD203B41FA5}">
                      <a16:colId xmlns:a16="http://schemas.microsoft.com/office/drawing/2014/main" val="20001"/>
                    </a:ext>
                  </a:extLst>
                </a:gridCol>
                <a:gridCol w="2755789">
                  <a:extLst>
                    <a:ext uri="{9D8B030D-6E8A-4147-A177-3AD203B41FA5}">
                      <a16:colId xmlns:a16="http://schemas.microsoft.com/office/drawing/2014/main" val="20002"/>
                    </a:ext>
                  </a:extLst>
                </a:gridCol>
              </a:tblGrid>
              <a:tr h="42424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646">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err="1">
                          <a:ln>
                            <a:noFill/>
                          </a:ln>
                          <a:solidFill>
                            <a:schemeClr val="tx1"/>
                          </a:solidFill>
                          <a:effectLst/>
                          <a:latin typeface="Century Gothic" panose="020B0502020202020204" pitchFamily="34" charset="0"/>
                          <a:cs typeface="Arial" pitchFamily="34" charset="0"/>
                        </a:rPr>
                        <a:t>Creps</a:t>
                      </a: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 at right  lung base</a:t>
                      </a: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Severe pneumonia</a:t>
                      </a: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 antibiotics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3044">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History of asthma</a:t>
                      </a: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Severe asthma</a:t>
                      </a: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Resp support</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Bronchodilators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rPr>
                        <a:t>IV corticosteroids</a:t>
                      </a: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70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Fever and rash</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Septicaemia</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IV/IO Fluid</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70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Signs of heart failure</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CHD / Cardiomyopathy</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defRPr/>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Diuretics, </a:t>
                      </a: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inotropes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bg1">
                              <a:lumMod val="50000"/>
                            </a:schemeClr>
                          </a:solidFill>
                          <a:effectLst/>
                          <a:latin typeface="Century Gothic" panose="020B0502020202020204" pitchFamily="34" charset="0"/>
                          <a:cs typeface="Arial" pitchFamily="34" charset="0"/>
                        </a:rPr>
                        <a:t>Prostaglandin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225">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Abnormal ECG rhythm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a:ln>
                            <a:noFill/>
                          </a:ln>
                          <a:solidFill>
                            <a:schemeClr val="tx1"/>
                          </a:solidFill>
                          <a:effectLst/>
                          <a:latin typeface="Century Gothic" panose="020B0502020202020204" pitchFamily="34" charset="0"/>
                          <a:cs typeface="Arial" pitchFamily="34" charset="0"/>
                        </a:rPr>
                        <a:t>Arrhythmia</a:t>
                      </a:r>
                      <a:endParaRPr kumimoji="0" lang="en-US" sz="2000" b="0" i="0" u="none" strike="noStrike" cap="none" normalizeH="0" baseline="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Arrhythmia algorithms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1168">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High blood glucose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Diabetes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Fluid, Insulin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682702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r>
              <a:rPr lang="en-GB" sz="3600" b="1" dirty="0">
                <a:ea typeface="ＭＳ Ｐゴシック" pitchFamily="34" charset="-128"/>
                <a:cs typeface="Arial" charset="0"/>
              </a:rPr>
              <a:t>Ruby’s case: </a:t>
            </a:r>
            <a:r>
              <a:rPr lang="en-GB" sz="3600" dirty="0">
                <a:ea typeface="ＭＳ Ｐゴシック" pitchFamily="34" charset="-128"/>
                <a:cs typeface="Arial" charset="0"/>
              </a:rPr>
              <a:t>Primary assessment and resuscitation</a:t>
            </a:r>
            <a:endParaRPr lang="en-US" sz="3600" dirty="0">
              <a:latin typeface="Arial" charset="0"/>
              <a:ea typeface="ＭＳ Ｐゴシック" pitchFamily="34" charset="-128"/>
              <a:cs typeface="Arial" charset="0"/>
            </a:endParaRPr>
          </a:p>
        </p:txBody>
      </p:sp>
      <p:graphicFrame>
        <p:nvGraphicFramePr>
          <p:cNvPr id="250929" name="Group 49"/>
          <p:cNvGraphicFramePr>
            <a:graphicFrameLocks noGrp="1"/>
          </p:cNvGraphicFramePr>
          <p:nvPr>
            <p:ph idx="1"/>
            <p:extLst>
              <p:ext uri="{D42A27DB-BD31-4B8C-83A1-F6EECF244321}">
                <p14:modId xmlns:p14="http://schemas.microsoft.com/office/powerpoint/2010/main" val="253992153"/>
              </p:ext>
            </p:extLst>
          </p:nvPr>
        </p:nvGraphicFramePr>
        <p:xfrm>
          <a:off x="828675" y="1434123"/>
          <a:ext cx="8025039" cy="4991061"/>
        </p:xfrm>
        <a:graphic>
          <a:graphicData uri="http://schemas.openxmlformats.org/drawingml/2006/table">
            <a:tbl>
              <a:tblPr/>
              <a:tblGrid>
                <a:gridCol w="448582">
                  <a:extLst>
                    <a:ext uri="{9D8B030D-6E8A-4147-A177-3AD203B41FA5}">
                      <a16:colId xmlns:a16="http://schemas.microsoft.com/office/drawing/2014/main" val="20000"/>
                    </a:ext>
                  </a:extLst>
                </a:gridCol>
                <a:gridCol w="4782400">
                  <a:extLst>
                    <a:ext uri="{9D8B030D-6E8A-4147-A177-3AD203B41FA5}">
                      <a16:colId xmlns:a16="http://schemas.microsoft.com/office/drawing/2014/main" val="20001"/>
                    </a:ext>
                  </a:extLst>
                </a:gridCol>
                <a:gridCol w="2794057">
                  <a:extLst>
                    <a:ext uri="{9D8B030D-6E8A-4147-A177-3AD203B41FA5}">
                      <a16:colId xmlns:a16="http://schemas.microsoft.com/office/drawing/2014/main" val="20002"/>
                    </a:ext>
                  </a:extLst>
                </a:gridCol>
              </a:tblGrid>
              <a:tr h="435579">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467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A</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Snoring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Open and protect airway</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IV/IO access and judicious  fluids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Blood tests </a:t>
                      </a:r>
                      <a:r>
                        <a:rPr kumimoji="0" lang="en-GB" sz="2000" b="0" i="0" u="none" strike="noStrike" cap="none" normalizeH="0" baseline="0" dirty="0" err="1">
                          <a:ln>
                            <a:noFill/>
                          </a:ln>
                          <a:solidFill>
                            <a:schemeClr val="tx1"/>
                          </a:solidFill>
                          <a:effectLst/>
                          <a:latin typeface="Century Gothic" panose="020B0502020202020204" pitchFamily="34" charset="0"/>
                          <a:cs typeface="Arial" pitchFamily="34" charset="0"/>
                        </a:rPr>
                        <a:t>esp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blood glucose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endPar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Start to warm</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0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5701">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B</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Resp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No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0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440762">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C</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Heart rate 140/min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Cold peripheries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BP 80 mmHg systolic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770640">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1" i="0" u="none" strike="noStrike" cap="none" normalizeH="0" baseline="0">
                          <a:ln>
                            <a:noFill/>
                          </a:ln>
                          <a:solidFill>
                            <a:schemeClr val="tx1"/>
                          </a:solidFill>
                          <a:effectLst/>
                          <a:latin typeface="Century Gothic" panose="020B0502020202020204" pitchFamily="34" charset="0"/>
                          <a:cs typeface="Arial" pitchFamily="34" charset="0"/>
                        </a:rPr>
                        <a:t>D</a:t>
                      </a:r>
                      <a:endParaRPr kumimoji="0" lang="en-US" sz="2000" b="1" i="0" u="none" strike="noStrike" cap="none" normalizeH="0" baseline="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AV</a:t>
                      </a:r>
                      <a:r>
                        <a:rPr kumimoji="0" lang="en-GB" sz="2000" b="1" i="0" u="none" strike="noStrike" cap="none" normalizeH="0" baseline="0" dirty="0">
                          <a:ln>
                            <a:noFill/>
                          </a:ln>
                          <a:solidFill>
                            <a:srgbClr val="C00000"/>
                          </a:solidFill>
                          <a:effectLst/>
                          <a:latin typeface="Century Gothic" panose="020B0502020202020204" pitchFamily="34" charset="0"/>
                          <a:cs typeface="Arial" pitchFamily="34" charset="0"/>
                        </a:rPr>
                        <a:t>P</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U</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Pupils: sluggish, equal and reactive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r h="76370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chemeClr val="tx1"/>
                          </a:solidFill>
                          <a:effectLst/>
                          <a:latin typeface="Century Gothic" panose="020B0502020202020204" pitchFamily="34" charset="0"/>
                          <a:cs typeface="Arial" pitchFamily="34" charset="0"/>
                        </a:rPr>
                        <a:t>E</a:t>
                      </a:r>
                      <a:endParaRPr kumimoji="0" lang="en-US" sz="2000" b="1"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Hypothermic - temperature 34.5</a:t>
                      </a:r>
                      <a:r>
                        <a:rPr kumimoji="0" lang="en-GB" sz="2000" b="0" i="0" u="none" strike="noStrike" cap="none" normalizeH="0" baseline="30000" dirty="0">
                          <a:ln>
                            <a:noFill/>
                          </a:ln>
                          <a:solidFill>
                            <a:schemeClr val="tx1"/>
                          </a:solidFill>
                          <a:effectLst/>
                          <a:latin typeface="Century Gothic" panose="020B0502020202020204" pitchFamily="34" charset="0"/>
                          <a:cs typeface="Arial" pitchFamily="34" charset="0"/>
                        </a:rPr>
                        <a:t>o</a:t>
                      </a: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14074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828292" y="121706"/>
            <a:ext cx="6709166" cy="1325562"/>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600" b="1" dirty="0">
                <a:latin typeface="+mn-lt"/>
                <a:ea typeface="ＭＳ Ｐゴシック" pitchFamily="34" charset="-128"/>
                <a:cs typeface="Arial" charset="0"/>
              </a:rPr>
              <a:t>Ruby’s</a:t>
            </a:r>
            <a:r>
              <a:rPr lang="en-GB" sz="3600" dirty="0">
                <a:latin typeface="+mn-lt"/>
                <a:ea typeface="ＭＳ Ｐゴシック" pitchFamily="34" charset="-128"/>
                <a:cs typeface="Arial" charset="0"/>
              </a:rPr>
              <a:t> case: </a:t>
            </a:r>
            <a:br>
              <a:rPr lang="en-GB" sz="3600" dirty="0">
                <a:latin typeface="+mn-lt"/>
                <a:ea typeface="ＭＳ Ｐゴシック" pitchFamily="34" charset="-128"/>
                <a:cs typeface="Arial" charset="0"/>
              </a:rPr>
            </a:br>
            <a:r>
              <a:rPr lang="en-GB" sz="3600" dirty="0">
                <a:latin typeface="+mn-lt"/>
                <a:ea typeface="ＭＳ Ｐゴシック" pitchFamily="34" charset="-128"/>
                <a:cs typeface="Arial" charset="0"/>
              </a:rPr>
              <a:t>What emergency treatment?</a:t>
            </a:r>
            <a:endParaRPr lang="en-US" sz="3600" dirty="0">
              <a:latin typeface="+mn-lt"/>
              <a:ea typeface="ＭＳ Ｐゴシック" pitchFamily="34" charset="-128"/>
              <a:cs typeface="Arial" charset="0"/>
            </a:endParaRPr>
          </a:p>
        </p:txBody>
      </p:sp>
      <p:graphicFrame>
        <p:nvGraphicFramePr>
          <p:cNvPr id="251956" name="Group 52"/>
          <p:cNvGraphicFramePr>
            <a:graphicFrameLocks noGrp="1"/>
          </p:cNvGraphicFramePr>
          <p:nvPr>
            <p:ph idx="1"/>
            <p:extLst>
              <p:ext uri="{D42A27DB-BD31-4B8C-83A1-F6EECF244321}">
                <p14:modId xmlns:p14="http://schemas.microsoft.com/office/powerpoint/2010/main" val="571005388"/>
              </p:ext>
            </p:extLst>
          </p:nvPr>
        </p:nvGraphicFramePr>
        <p:xfrm>
          <a:off x="828675" y="1324062"/>
          <a:ext cx="7858125" cy="5245112"/>
        </p:xfrm>
        <a:graphic>
          <a:graphicData uri="http://schemas.openxmlformats.org/drawingml/2006/table">
            <a:tbl>
              <a:tblPr/>
              <a:tblGrid>
                <a:gridCol w="2738146">
                  <a:extLst>
                    <a:ext uri="{9D8B030D-6E8A-4147-A177-3AD203B41FA5}">
                      <a16:colId xmlns:a16="http://schemas.microsoft.com/office/drawing/2014/main" val="20000"/>
                    </a:ext>
                  </a:extLst>
                </a:gridCol>
                <a:gridCol w="2500604">
                  <a:extLst>
                    <a:ext uri="{9D8B030D-6E8A-4147-A177-3AD203B41FA5}">
                      <a16:colId xmlns:a16="http://schemas.microsoft.com/office/drawing/2014/main" val="20001"/>
                    </a:ext>
                  </a:extLst>
                </a:gridCol>
                <a:gridCol w="2619375">
                  <a:extLst>
                    <a:ext uri="{9D8B030D-6E8A-4147-A177-3AD203B41FA5}">
                      <a16:colId xmlns:a16="http://schemas.microsoft.com/office/drawing/2014/main" val="20002"/>
                    </a:ext>
                  </a:extLst>
                </a:gridCol>
              </a:tblGrid>
              <a:tr h="4544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Key Feature</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Diagnosis</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1" i="0" u="none" strike="noStrike" cap="none" normalizeH="0" baseline="0" dirty="0">
                          <a:ln>
                            <a:noFill/>
                          </a:ln>
                          <a:solidFill>
                            <a:srgbClr val="92D050"/>
                          </a:solidFill>
                          <a:effectLst/>
                          <a:latin typeface="Century Gothic" panose="020B0502020202020204" pitchFamily="34" charset="0"/>
                          <a:cs typeface="Arial" pitchFamily="34" charset="0"/>
                        </a:rPr>
                        <a:t>Treatment</a:t>
                      </a:r>
                      <a:endParaRPr kumimoji="0" lang="en-US" sz="20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2157">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Seizures develop</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Post-ictal state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 investigate cause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272">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Bruising, full fontanelle</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Head injury</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Trauma algorithm</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9323">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Poor growth or regression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condition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BGL, Blood gas, lactate and ammonia</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Metabolic screen</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269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Acute onset and fever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Meningitis Encephalitis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Consider acyclovir</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3176">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Possibility of poisoning</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Drugs</a:t>
                      </a:r>
                    </a:p>
                  </a:txBody>
                  <a:tcPr marL="92449" marR="9244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Supportive</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000" b="0" i="0" u="none" strike="noStrike" cap="none" normalizeH="0" baseline="0" dirty="0">
                          <a:ln>
                            <a:noFill/>
                          </a:ln>
                          <a:solidFill>
                            <a:schemeClr val="tx1"/>
                          </a:solidFill>
                          <a:effectLst/>
                          <a:latin typeface="Century Gothic" panose="020B0502020202020204" pitchFamily="34" charset="0"/>
                          <a:cs typeface="Arial" pitchFamily="34" charset="0"/>
                        </a:rPr>
                        <a:t>Antidotes</a:t>
                      </a:r>
                      <a:endParaRPr kumimoji="0" lang="en-US" sz="20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090624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121776"/>
            <a:ext cx="7112000" cy="1945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pPr marL="360000"/>
            <a:r>
              <a:rPr lang="en-US" b="1" dirty="0">
                <a:latin typeface="Century Gothic" panose="020B0502020202020204" pitchFamily="34" charset="0"/>
              </a:rPr>
              <a:t>Why APLS Structured Approach?</a:t>
            </a:r>
            <a:endParaRPr lang="en-AU" dirty="0">
              <a:latin typeface="Century Gothic" panose="020B0502020202020204" pitchFamily="34" charset="0"/>
            </a:endParaRPr>
          </a:p>
        </p:txBody>
      </p:sp>
      <p:pic>
        <p:nvPicPr>
          <p:cNvPr id="4"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5420" y="2168627"/>
            <a:ext cx="3158002" cy="4206605"/>
          </a:xfrm>
          <a:prstGeom prst="rect">
            <a:avLst/>
          </a:prstGeom>
          <a:noFill/>
          <a:ln w="9525">
            <a:noFill/>
            <a:miter lim="800000"/>
            <a:headEnd/>
            <a:tailEnd/>
          </a:ln>
        </p:spPr>
      </p:pic>
    </p:spTree>
    <p:extLst>
      <p:ext uri="{BB962C8B-B14F-4D97-AF65-F5344CB8AC3E}">
        <p14:creationId xmlns:p14="http://schemas.microsoft.com/office/powerpoint/2010/main" val="306122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90218" y="332863"/>
            <a:ext cx="7112000" cy="1945250"/>
          </a:xfrm>
        </p:spPr>
        <p:txBody>
          <a:bodyPr/>
          <a:lstStyle/>
          <a:p>
            <a:pPr marL="360000" indent="0"/>
            <a:r>
              <a:rPr lang="en-US" b="1" dirty="0">
                <a:latin typeface="Century Gothic" panose="020B0502020202020204" pitchFamily="34" charset="0"/>
              </a:rPr>
              <a:t>Why APLS Structured Approach?</a:t>
            </a:r>
            <a:endParaRPr lang="en-AU" dirty="0">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490" y="2435482"/>
            <a:ext cx="5010070" cy="3765903"/>
          </a:xfrm>
          <a:prstGeom prst="rect">
            <a:avLst/>
          </a:prstGeom>
          <a:noFill/>
          <a:ln w="9525">
            <a:noFill/>
            <a:miter lim="800000"/>
            <a:headEnd/>
            <a:tailEnd/>
          </a:ln>
        </p:spPr>
      </p:pic>
    </p:spTree>
    <p:extLst>
      <p:ext uri="{BB962C8B-B14F-4D97-AF65-F5344CB8AC3E}">
        <p14:creationId xmlns:p14="http://schemas.microsoft.com/office/powerpoint/2010/main" val="41225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flipV="1">
            <a:off x="8261350" y="5794375"/>
            <a:ext cx="622300" cy="790575"/>
          </a:xfrm>
          <a:prstGeom prst="rect">
            <a:avLst/>
          </a:prstGeom>
          <a:noFill/>
          <a:ln w="9525">
            <a:noFill/>
            <a:miter lim="800000"/>
            <a:headEnd/>
            <a:tailEnd/>
          </a:ln>
        </p:spPr>
        <p:txBody>
          <a:bodyPr wrap="none" anchor="ctr"/>
          <a:lstStyle/>
          <a:p>
            <a:pPr algn="ctr"/>
            <a:endParaRPr lang="en-GB"/>
          </a:p>
        </p:txBody>
      </p:sp>
      <p:pic>
        <p:nvPicPr>
          <p:cNvPr id="15363" name="Picture 5"/>
          <p:cNvPicPr>
            <a:picLocks noChangeAspect="1" noChangeArrowheads="1"/>
          </p:cNvPicPr>
          <p:nvPr/>
        </p:nvPicPr>
        <p:blipFill>
          <a:blip r:embed="rId3" cstate="print"/>
          <a:srcRect/>
          <a:stretch>
            <a:fillRect/>
          </a:stretch>
        </p:blipFill>
        <p:spPr bwMode="auto">
          <a:xfrm>
            <a:off x="803194" y="1150681"/>
            <a:ext cx="7045325" cy="5184775"/>
          </a:xfrm>
          <a:prstGeom prst="rect">
            <a:avLst/>
          </a:prstGeom>
          <a:noFill/>
          <a:ln w="9525">
            <a:noFill/>
            <a:miter lim="800000"/>
            <a:headEnd/>
            <a:tailEnd/>
          </a:ln>
        </p:spPr>
      </p:pic>
    </p:spTree>
  </p:cSld>
  <p:clrMapOvr>
    <a:masterClrMapping/>
  </p:clrMapOvr>
  <p:transition spd="med">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dirty="0">
                <a:latin typeface="Century Gothic" panose="020B0502020202020204" pitchFamily="34" charset="0"/>
                <a:ea typeface="ＭＳ Ｐゴシック" pitchFamily="34" charset="-128"/>
                <a:cs typeface="Arial" charset="0"/>
              </a:rPr>
              <a:t>Rapid assessment</a:t>
            </a:r>
          </a:p>
        </p:txBody>
      </p:sp>
      <p:sp>
        <p:nvSpPr>
          <p:cNvPr id="16388" name="Rectangle 4"/>
          <p:cNvSpPr>
            <a:spLocks noGrp="1" noChangeArrowheads="1"/>
          </p:cNvSpPr>
          <p:nvPr>
            <p:ph sz="half" idx="1"/>
          </p:nvPr>
        </p:nvSpPr>
        <p:spPr bwMode="auto">
          <a:xfrm>
            <a:off x="720724" y="1811754"/>
            <a:ext cx="4272627"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3200" b="1" dirty="0">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Effort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Efficacy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Effects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993352" y="1835816"/>
            <a:ext cx="3820448"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sz="3200" b="1" dirty="0">
                <a:latin typeface="Century Gothic" panose="020B0502020202020204" pitchFamily="34" charset="0"/>
                <a:ea typeface="ＭＳ Ｐゴシック" pitchFamily="34" charset="-128"/>
                <a:cs typeface="Arial" charset="0"/>
              </a:rPr>
              <a:t>Circulation</a:t>
            </a:r>
          </a:p>
          <a:p>
            <a:pPr marL="400050" lvl="1" indent="0">
              <a:spcBef>
                <a:spcPts val="0"/>
              </a:spcBef>
              <a:buNone/>
            </a:pPr>
            <a:br>
              <a:rPr lang="en-US" sz="4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Heart rate</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Capillary refill time </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Blood pressure </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Skin temperature</a:t>
            </a:r>
          </a:p>
          <a:p>
            <a:pPr marL="0" indent="0">
              <a:lnSpc>
                <a:spcPct val="110000"/>
              </a:lnSpc>
              <a:spcBef>
                <a:spcPts val="600"/>
              </a:spcBef>
              <a:buNone/>
            </a:pPr>
            <a:endParaRPr lang="en-US" sz="3200" b="1" dirty="0">
              <a:latin typeface="Century Gothic" panose="020B0502020202020204" pitchFamily="34" charset="0"/>
              <a:ea typeface="ＭＳ Ｐゴシック" pitchFamily="34" charset="-128"/>
              <a:cs typeface="Arial" charset="0"/>
            </a:endParaRPr>
          </a:p>
          <a:p>
            <a:pPr marL="0" indent="0">
              <a:lnSpc>
                <a:spcPct val="110000"/>
              </a:lnSpc>
              <a:spcBef>
                <a:spcPts val="600"/>
              </a:spcBef>
              <a:buNone/>
            </a:pPr>
            <a:r>
              <a:rPr lang="en-US" sz="3200" b="1" dirty="0">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Conscious level</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Posture &amp; Pupils</a:t>
            </a:r>
          </a:p>
          <a:p>
            <a:pPr eaLnBrk="1" hangingPunct="1">
              <a:buFontTx/>
              <a:buChar char="•"/>
            </a:pPr>
            <a:endParaRPr lang="en-GB" dirty="0">
              <a:latin typeface="Arial" charset="0"/>
              <a:ea typeface="ＭＳ Ｐゴシック" pitchFamily="34" charset="-128"/>
              <a:cs typeface="Arial"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flipV="1">
            <a:off x="6227763" y="6143625"/>
            <a:ext cx="376237" cy="517525"/>
          </a:xfrm>
          <a:prstGeom prst="rect">
            <a:avLst/>
          </a:prstGeom>
          <a:noFill/>
          <a:ln w="9525">
            <a:noFill/>
            <a:miter lim="800000"/>
            <a:headEnd/>
            <a:tailEnd/>
          </a:ln>
        </p:spPr>
        <p:txBody>
          <a:bodyPr wrap="none" anchor="ctr"/>
          <a:lstStyle/>
          <a:p>
            <a:pPr algn="ctr"/>
            <a:endParaRPr lang="en-GB"/>
          </a:p>
        </p:txBody>
      </p:sp>
      <p:sp>
        <p:nvSpPr>
          <p:cNvPr id="16387" name="Rectangle 3"/>
          <p:cNvSpPr>
            <a:spLocks noGrp="1" noChangeArrowheads="1"/>
          </p:cNvSpPr>
          <p:nvPr>
            <p:ph type="title"/>
          </p:nvPr>
        </p:nvSpPr>
        <p:spPr bwMode="auto">
          <a:xfrm>
            <a:off x="720725" y="720725"/>
            <a:ext cx="8229600" cy="1143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dirty="0">
                <a:latin typeface="Century Gothic" panose="020B0502020202020204" pitchFamily="34" charset="0"/>
                <a:ea typeface="ＭＳ Ｐゴシック" pitchFamily="34" charset="-128"/>
                <a:cs typeface="Arial" charset="0"/>
              </a:rPr>
              <a:t>Initiate Management</a:t>
            </a:r>
          </a:p>
        </p:txBody>
      </p:sp>
      <p:sp>
        <p:nvSpPr>
          <p:cNvPr id="16388" name="Rectangle 4"/>
          <p:cNvSpPr>
            <a:spLocks noGrp="1" noChangeArrowheads="1"/>
          </p:cNvSpPr>
          <p:nvPr>
            <p:ph sz="half" idx="1"/>
          </p:nvPr>
        </p:nvSpPr>
        <p:spPr bwMode="auto">
          <a:xfrm>
            <a:off x="720725" y="1811754"/>
            <a:ext cx="4092576" cy="4114800"/>
          </a:xfrm>
          <a:noFill/>
          <a:ln>
            <a:miter lim="800000"/>
            <a:headEnd/>
            <a:tailEnd/>
          </a:ln>
        </p:spPr>
        <p:txBody>
          <a:bodyPr wrap="square" lIns="91440" tIns="45720" rIns="91440" bIns="45720" numCol="1" anchor="t" anchorCtr="0" compatLnSpc="1">
            <a:prstTxWarp prst="textNoShape">
              <a:avLst/>
            </a:prstTxWarp>
            <a:noAutofit/>
          </a:bodyPr>
          <a:lstStyle/>
          <a:p>
            <a:pPr marL="0" indent="0" eaLnBrk="1" hangingPunct="1">
              <a:spcBef>
                <a:spcPts val="0"/>
              </a:spcBef>
              <a:buNone/>
            </a:pPr>
            <a:r>
              <a:rPr lang="en-US" sz="3200" b="1" dirty="0">
                <a:latin typeface="Century Gothic" panose="020B0502020202020204" pitchFamily="34" charset="0"/>
                <a:ea typeface="ＭＳ Ｐゴシック" pitchFamily="34" charset="-128"/>
                <a:cs typeface="Arial" charset="0"/>
              </a:rPr>
              <a:t>Airway &amp; Breathing</a:t>
            </a:r>
          </a:p>
          <a:p>
            <a:pPr lvl="1">
              <a:spcBef>
                <a:spcPts val="0"/>
              </a:spcBef>
              <a:buFontTx/>
              <a:buNone/>
            </a:pPr>
            <a:r>
              <a:rPr lang="en-US" sz="2800" dirty="0">
                <a:latin typeface="Century Gothic" panose="020B0502020202020204" pitchFamily="34" charset="0"/>
                <a:ea typeface="ＭＳ Ｐゴシック" pitchFamily="34" charset="-128"/>
                <a:cs typeface="Arial" charset="0"/>
              </a:rPr>
              <a:t>Open airway</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Adjuncts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High flow Oxygen</a:t>
            </a:r>
          </a:p>
          <a:p>
            <a:pPr lvl="1">
              <a:spcBef>
                <a:spcPts val="0"/>
              </a:spcBef>
              <a:buFontTx/>
              <a:buNone/>
            </a:pPr>
            <a:r>
              <a:rPr lang="en-US" sz="2800" dirty="0">
                <a:latin typeface="Century Gothic" panose="020B0502020202020204" pitchFamily="34" charset="0"/>
                <a:ea typeface="ＭＳ Ｐゴシック" pitchFamily="34" charset="-128"/>
                <a:cs typeface="Arial" charset="0"/>
              </a:rPr>
              <a:t>Specific treatment </a:t>
            </a:r>
          </a:p>
          <a:p>
            <a:pPr lvl="1">
              <a:spcBef>
                <a:spcPts val="0"/>
              </a:spcBef>
              <a:buFontTx/>
              <a:buNone/>
            </a:pPr>
            <a:r>
              <a:rPr lang="en-US" sz="2800" dirty="0">
                <a:latin typeface="Century Gothic" panose="020B0502020202020204" pitchFamily="34" charset="0"/>
                <a:ea typeface="ＭＳ Ｐゴシック" pitchFamily="34" charset="-128"/>
                <a:cs typeface="Arial" charset="0"/>
              </a:rPr>
              <a:t>Assist ventilation </a:t>
            </a:r>
          </a:p>
          <a:p>
            <a:pPr eaLnBrk="1" hangingPunct="1">
              <a:buFontTx/>
              <a:buChar char="•"/>
            </a:pPr>
            <a:endParaRPr lang="en-US" dirty="0">
              <a:latin typeface="Arial" charset="0"/>
              <a:ea typeface="ＭＳ Ｐゴシック" pitchFamily="34" charset="-128"/>
              <a:cs typeface="Arial" charset="0"/>
            </a:endParaRPr>
          </a:p>
        </p:txBody>
      </p:sp>
      <p:sp>
        <p:nvSpPr>
          <p:cNvPr id="16389" name="Rectangle 5"/>
          <p:cNvSpPr>
            <a:spLocks noGrp="1" noChangeArrowheads="1"/>
          </p:cNvSpPr>
          <p:nvPr>
            <p:ph sz="half" idx="2"/>
          </p:nvPr>
        </p:nvSpPr>
        <p:spPr bwMode="auto">
          <a:xfrm>
            <a:off x="4993352" y="1835816"/>
            <a:ext cx="3956973" cy="4825333"/>
          </a:xfrm>
          <a:noFill/>
          <a:ln>
            <a:miter lim="800000"/>
            <a:headEnd/>
            <a:tailEnd/>
          </a:ln>
        </p:spPr>
        <p:txBody>
          <a:bodyPr wrap="square" lIns="91440" tIns="45720" rIns="91440" bIns="45720" numCol="1" anchor="t" anchorCtr="0" compatLnSpc="1">
            <a:prstTxWarp prst="textNoShape">
              <a:avLst/>
            </a:prstTxWarp>
            <a:noAutofit/>
          </a:bodyPr>
          <a:lstStyle/>
          <a:p>
            <a:pPr eaLnBrk="1" hangingPunct="1">
              <a:buNone/>
            </a:pPr>
            <a:r>
              <a:rPr lang="en-US" b="1" dirty="0">
                <a:latin typeface="Century Gothic" panose="020B0502020202020204" pitchFamily="34" charset="0"/>
                <a:ea typeface="ＭＳ Ｐゴシック" pitchFamily="34" charset="-128"/>
                <a:cs typeface="Arial" charset="0"/>
              </a:rPr>
              <a:t>Circulation</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Establish access</a:t>
            </a:r>
            <a:br>
              <a:rPr lang="en-US" sz="2800" dirty="0">
                <a:latin typeface="Century Gothic" panose="020B0502020202020204" pitchFamily="34" charset="0"/>
                <a:ea typeface="ＭＳ Ｐゴシック" pitchFamily="34" charset="-128"/>
                <a:cs typeface="Arial" charset="0"/>
              </a:rPr>
            </a:br>
            <a:r>
              <a:rPr lang="en-US" sz="2800" dirty="0">
                <a:latin typeface="Century Gothic" panose="020B0502020202020204" pitchFamily="34" charset="0"/>
                <a:ea typeface="ＭＳ Ｐゴシック" pitchFamily="34" charset="-128"/>
                <a:cs typeface="Arial" charset="0"/>
              </a:rPr>
              <a:t>Fluid bolus</a:t>
            </a:r>
          </a:p>
          <a:p>
            <a:pPr marL="400050" lvl="1" indent="0">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marL="400050" lvl="1" indent="0">
              <a:spcBef>
                <a:spcPts val="0"/>
              </a:spcBef>
              <a:buNone/>
            </a:pPr>
            <a:br>
              <a:rPr lang="en-US" sz="2800" dirty="0">
                <a:latin typeface="Century Gothic" panose="020B0502020202020204" pitchFamily="34" charset="0"/>
                <a:ea typeface="ＭＳ Ｐゴシック" pitchFamily="34" charset="-128"/>
                <a:cs typeface="Arial" charset="0"/>
              </a:rPr>
            </a:br>
            <a:r>
              <a:rPr lang="en-US" sz="2800" b="1" dirty="0">
                <a:latin typeface="Century Gothic" panose="020B0502020202020204" pitchFamily="34" charset="0"/>
                <a:ea typeface="ＭＳ Ｐゴシック" pitchFamily="34" charset="-128"/>
                <a:cs typeface="Arial" charset="0"/>
              </a:rPr>
              <a:t>Disability</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Optimise cerebral blood flow-ABC</a:t>
            </a:r>
          </a:p>
          <a:p>
            <a:pPr marL="400050" lvl="1" indent="0">
              <a:lnSpc>
                <a:spcPct val="110000"/>
              </a:lnSpc>
              <a:spcBef>
                <a:spcPts val="0"/>
              </a:spcBef>
              <a:buNone/>
            </a:pPr>
            <a:r>
              <a:rPr lang="en-US" sz="2800" dirty="0">
                <a:latin typeface="Century Gothic" panose="020B0502020202020204" pitchFamily="34" charset="0"/>
                <a:ea typeface="ＭＳ Ｐゴシック" pitchFamily="34" charset="-128"/>
                <a:cs typeface="Arial" charset="0"/>
              </a:rPr>
              <a:t>Specific treatment</a:t>
            </a:r>
          </a:p>
          <a:p>
            <a:pPr eaLnBrk="1" hangingPunct="1">
              <a:buFontTx/>
              <a:buChar char="•"/>
            </a:pPr>
            <a:endParaRPr lang="en-GB"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4198482135"/>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828292" y="573261"/>
            <a:ext cx="6709166" cy="1086207"/>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b="1" dirty="0">
                <a:latin typeface="Century Gothic" panose="020B0502020202020204" pitchFamily="34" charset="0"/>
                <a:ea typeface="ＭＳ Ｐゴシック" pitchFamily="34" charset="-128"/>
                <a:cs typeface="Arial" charset="0"/>
              </a:rPr>
              <a:t>Tyler’s case</a:t>
            </a:r>
            <a:endParaRPr lang="en-US" b="1" dirty="0">
              <a:latin typeface="Century Gothic" panose="020B0502020202020204" pitchFamily="34" charset="0"/>
              <a:ea typeface="ＭＳ Ｐゴシック" pitchFamily="34" charset="-128"/>
              <a:cs typeface="Arial" charset="0"/>
            </a:endParaRPr>
          </a:p>
        </p:txBody>
      </p:sp>
      <p:sp>
        <p:nvSpPr>
          <p:cNvPr id="23555" name="Rectangle 3"/>
          <p:cNvSpPr>
            <a:spLocks noGrp="1" noChangeArrowheads="1"/>
          </p:cNvSpPr>
          <p:nvPr>
            <p:ph idx="1"/>
          </p:nvPr>
        </p:nvSpPr>
        <p:spPr bwMode="auto">
          <a:xfrm>
            <a:off x="828292" y="1875368"/>
            <a:ext cx="7858508" cy="4741332"/>
          </a:xfrm>
          <a:noFill/>
          <a:ln>
            <a:miter lim="800000"/>
            <a:headEnd/>
            <a:tailEnd/>
          </a:ln>
        </p:spPr>
        <p:txBody>
          <a:bodyPr wrap="square" lIns="91440" tIns="45720" rIns="91440" bIns="45720" numCol="1" anchor="t" anchorCtr="0" compatLnSpc="1">
            <a:prstTxWarp prst="textNoShape">
              <a:avLst/>
            </a:prstTxWarp>
            <a:normAutofit/>
          </a:bodyPr>
          <a:lstStyle/>
          <a:p>
            <a:pPr marL="0" indent="0" eaLnBrk="1" hangingPunct="1">
              <a:spcBef>
                <a:spcPts val="1200"/>
              </a:spcBef>
              <a:spcAft>
                <a:spcPts val="600"/>
              </a:spcAft>
              <a:buNone/>
            </a:pPr>
            <a:r>
              <a:rPr lang="en-GB" sz="2800" dirty="0">
                <a:latin typeface="Century Gothic" panose="020B0502020202020204" pitchFamily="34" charset="0"/>
                <a:ea typeface="ＭＳ Ｐゴシック" pitchFamily="34" charset="-128"/>
                <a:cs typeface="Arial" charset="0"/>
              </a:rPr>
              <a:t>Tyler is three years old.  </a:t>
            </a:r>
          </a:p>
          <a:p>
            <a:pPr marL="0" indent="0" eaLnBrk="1" hangingPunct="1">
              <a:lnSpc>
                <a:spcPct val="80000"/>
              </a:lnSpc>
              <a:spcBef>
                <a:spcPts val="1200"/>
              </a:spcBef>
              <a:spcAft>
                <a:spcPts val="600"/>
              </a:spcAft>
              <a:buNone/>
            </a:pPr>
            <a:r>
              <a:rPr lang="en-GB" sz="2800" dirty="0">
                <a:latin typeface="Century Gothic" panose="020B0502020202020204" pitchFamily="34" charset="0"/>
                <a:ea typeface="ＭＳ Ｐゴシック" pitchFamily="34" charset="-128"/>
                <a:cs typeface="Arial" charset="0"/>
              </a:rPr>
              <a:t>He has had a fever and been drowsy today on the background of having a cough for two days. </a:t>
            </a:r>
          </a:p>
          <a:p>
            <a:pPr marL="0" indent="0" eaLnBrk="1" hangingPunct="1">
              <a:lnSpc>
                <a:spcPct val="80000"/>
              </a:lnSpc>
              <a:spcBef>
                <a:spcPts val="1200"/>
              </a:spcBef>
              <a:spcAft>
                <a:spcPts val="1200"/>
              </a:spcAft>
              <a:buNone/>
            </a:pPr>
            <a:r>
              <a:rPr lang="en-GB" sz="2800" dirty="0">
                <a:latin typeface="Century Gothic" panose="020B0502020202020204" pitchFamily="34" charset="0"/>
                <a:ea typeface="ＭＳ Ｐゴシック" pitchFamily="34" charset="-128"/>
                <a:cs typeface="Arial" charset="0"/>
              </a:rPr>
              <a:t>His mother is really worried about how hard he is breathing and how sleepy he is compared to his usual self.</a:t>
            </a:r>
          </a:p>
          <a:p>
            <a:pPr marL="0" indent="0" eaLnBrk="1" hangingPunct="1">
              <a:lnSpc>
                <a:spcPct val="80000"/>
              </a:lnSpc>
              <a:spcBef>
                <a:spcPts val="1200"/>
              </a:spcBef>
              <a:spcAft>
                <a:spcPts val="1200"/>
              </a:spcAft>
              <a:buNone/>
            </a:pPr>
            <a:r>
              <a:rPr lang="en-GB" sz="2800" dirty="0">
                <a:latin typeface="Century Gothic" panose="020B0502020202020204" pitchFamily="34" charset="0"/>
                <a:ea typeface="ＭＳ Ｐゴシック" pitchFamily="34" charset="-128"/>
                <a:cs typeface="Arial" charset="0"/>
              </a:rPr>
              <a:t>She has brought him to Emergency Department.</a:t>
            </a:r>
            <a:endParaRPr lang="en-US" sz="2800" dirty="0">
              <a:latin typeface="Century Gothic" panose="020B0502020202020204" pitchFamily="34" charset="0"/>
              <a:ea typeface="ＭＳ Ｐゴシック" pitchFamily="34" charset="-128"/>
              <a:cs typeface="Arial" charset="0"/>
            </a:endParaRPr>
          </a:p>
        </p:txBody>
      </p:sp>
    </p:spTree>
    <p:extLst>
      <p:ext uri="{BB962C8B-B14F-4D97-AF65-F5344CB8AC3E}">
        <p14:creationId xmlns:p14="http://schemas.microsoft.com/office/powerpoint/2010/main" val="1523470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16" name="Group 52"/>
          <p:cNvGraphicFramePr>
            <a:graphicFrameLocks noGrp="1"/>
          </p:cNvGraphicFramePr>
          <p:nvPr>
            <p:ph idx="1"/>
            <p:extLst>
              <p:ext uri="{D42A27DB-BD31-4B8C-83A1-F6EECF244321}">
                <p14:modId xmlns:p14="http://schemas.microsoft.com/office/powerpoint/2010/main" val="1056994022"/>
              </p:ext>
            </p:extLst>
          </p:nvPr>
        </p:nvGraphicFramePr>
        <p:xfrm>
          <a:off x="828292" y="1605762"/>
          <a:ext cx="7858125" cy="4968120"/>
        </p:xfrm>
        <a:graphic>
          <a:graphicData uri="http://schemas.openxmlformats.org/drawingml/2006/table">
            <a:tbl>
              <a:tblPr/>
              <a:tblGrid>
                <a:gridCol w="548569">
                  <a:extLst>
                    <a:ext uri="{9D8B030D-6E8A-4147-A177-3AD203B41FA5}">
                      <a16:colId xmlns:a16="http://schemas.microsoft.com/office/drawing/2014/main" val="20000"/>
                    </a:ext>
                  </a:extLst>
                </a:gridCol>
                <a:gridCol w="3646925">
                  <a:extLst>
                    <a:ext uri="{9D8B030D-6E8A-4147-A177-3AD203B41FA5}">
                      <a16:colId xmlns:a16="http://schemas.microsoft.com/office/drawing/2014/main" val="20001"/>
                    </a:ext>
                  </a:extLst>
                </a:gridCol>
                <a:gridCol w="3662631">
                  <a:extLst>
                    <a:ext uri="{9D8B030D-6E8A-4147-A177-3AD203B41FA5}">
                      <a16:colId xmlns:a16="http://schemas.microsoft.com/office/drawing/2014/main" val="20002"/>
                    </a:ext>
                  </a:extLst>
                </a:gridCol>
              </a:tblGrid>
              <a:tr h="44644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endParaRPr kumimoji="0" lang="en-GB" sz="2400" b="0"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92D050"/>
                          </a:solidFill>
                          <a:effectLst/>
                          <a:latin typeface="Century Gothic" panose="020B0502020202020204" pitchFamily="34" charset="0"/>
                          <a:cs typeface="Arial" pitchFamily="34" charset="0"/>
                        </a:rPr>
                        <a:t>On examination</a:t>
                      </a:r>
                      <a:endParaRPr kumimoji="0" lang="en-US" sz="24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92D050"/>
                          </a:solidFill>
                          <a:effectLst/>
                          <a:latin typeface="Century Gothic" panose="020B0502020202020204" pitchFamily="34" charset="0"/>
                          <a:cs typeface="Arial" pitchFamily="34" charset="0"/>
                        </a:rPr>
                        <a:t>Resuscitation</a:t>
                      </a:r>
                      <a:endParaRPr kumimoji="0" lang="en-US" sz="2400" b="1" i="0" u="none" strike="noStrike" cap="none" normalizeH="0" baseline="0" dirty="0">
                        <a:ln>
                          <a:noFill/>
                        </a:ln>
                        <a:solidFill>
                          <a:srgbClr val="92D05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A</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Patent</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Call for help</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Maintain airway (may need intubation)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High flow oxygen via face mask</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IV access and fluids (10-20 mls/kg bolus)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Bloods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Empiric Antibiotics</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Reassess</a:t>
                      </a:r>
                      <a:endParaRPr kumimoji="0" lang="en-US" sz="2400" b="1" i="0" u="none" strike="noStrike" cap="none" normalizeH="0" baseline="0" dirty="0">
                        <a:ln>
                          <a:noFill/>
                        </a:ln>
                        <a:solidFill>
                          <a:srgbClr val="C00000"/>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0804">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B</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rgbClr val="B2B2B2"/>
                        </a:buClr>
                        <a:buSzTx/>
                        <a:buFontTx/>
                        <a:buNone/>
                        <a:tabLst/>
                      </a:pPr>
                      <a:r>
                        <a:rPr kumimoji="0" lang="en-GB" sz="2400" b="0" i="0" u="none" strike="noStrike" cap="none" normalizeH="0" baseline="0" dirty="0" err="1">
                          <a:ln>
                            <a:noFill/>
                          </a:ln>
                          <a:solidFill>
                            <a:schemeClr val="tx1"/>
                          </a:solidFill>
                          <a:effectLst/>
                          <a:latin typeface="Century Gothic" panose="020B0502020202020204" pitchFamily="34" charset="0"/>
                          <a:cs typeface="Arial" pitchFamily="34" charset="0"/>
                        </a:rPr>
                        <a:t>Resp</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 rate 40/min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SpO</a:t>
                      </a:r>
                      <a:r>
                        <a:rPr kumimoji="0" lang="en-GB" sz="2400" b="0" i="0" u="none" strike="noStrike" cap="none" normalizeH="0" baseline="-25000" dirty="0">
                          <a:ln>
                            <a:noFill/>
                          </a:ln>
                          <a:solidFill>
                            <a:schemeClr val="tx1"/>
                          </a:solidFill>
                          <a:effectLst/>
                          <a:latin typeface="Century Gothic" panose="020B0502020202020204" pitchFamily="34" charset="0"/>
                          <a:cs typeface="Arial" pitchFamily="34" charset="0"/>
                        </a:rPr>
                        <a:t>2</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 not recordable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Significant recession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Poor AE (R) lower chest</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2"/>
                  </a:ext>
                </a:extLst>
              </a:tr>
              <a:tr h="1875159">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C</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Pale</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Heart rate 170/min</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Weak peripheral pulses</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BP 65 mmHg systolic</a:t>
                      </a:r>
                    </a:p>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CRT 4 sec</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3"/>
                  </a:ext>
                </a:extLst>
              </a:tr>
              <a:tr h="485420">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dirty="0">
                          <a:ln>
                            <a:noFill/>
                          </a:ln>
                          <a:solidFill>
                            <a:schemeClr val="tx1"/>
                          </a:solidFill>
                          <a:effectLst/>
                          <a:latin typeface="+mn-lt"/>
                          <a:cs typeface="Arial" pitchFamily="34" charset="0"/>
                        </a:rPr>
                        <a:t>D</a:t>
                      </a:r>
                      <a:endParaRPr kumimoji="0" lang="en-US" sz="2800" b="1" i="0" u="none" strike="noStrike" cap="none" normalizeH="0" baseline="0" dirty="0">
                        <a:ln>
                          <a:noFill/>
                        </a:ln>
                        <a:solidFill>
                          <a:schemeClr val="tx1"/>
                        </a:solidFill>
                        <a:effectLst/>
                        <a:latin typeface="+mn-lt"/>
                        <a:cs typeface="Arial" pitchFamily="34" charset="0"/>
                      </a:endParaRPr>
                    </a:p>
                  </a:txBody>
                  <a:tcPr marL="92449" marR="92449"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2B2B2"/>
                        </a:buClr>
                        <a:buSzTx/>
                        <a:buFontTx/>
                        <a:buNone/>
                        <a:tabLst/>
                      </a:pP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A</a:t>
                      </a:r>
                      <a:r>
                        <a:rPr kumimoji="0" lang="en-GB" sz="2400" b="1" i="0" u="none" strike="noStrike" cap="none" normalizeH="0" baseline="0" dirty="0">
                          <a:ln>
                            <a:noFill/>
                          </a:ln>
                          <a:solidFill>
                            <a:srgbClr val="C00000"/>
                          </a:solidFill>
                          <a:effectLst/>
                          <a:latin typeface="Century Gothic" panose="020B0502020202020204" pitchFamily="34" charset="0"/>
                          <a:cs typeface="Arial" pitchFamily="34" charset="0"/>
                        </a:rPr>
                        <a:t>V</a:t>
                      </a:r>
                      <a:r>
                        <a:rPr kumimoji="0" lang="en-GB" sz="2400" b="0" i="0" u="none" strike="noStrike" cap="none" normalizeH="0" baseline="0" dirty="0">
                          <a:ln>
                            <a:noFill/>
                          </a:ln>
                          <a:solidFill>
                            <a:schemeClr val="tx1"/>
                          </a:solidFill>
                          <a:effectLst/>
                          <a:latin typeface="Century Gothic" panose="020B0502020202020204" pitchFamily="34" charset="0"/>
                          <a:cs typeface="Arial" pitchFamily="34" charset="0"/>
                        </a:rPr>
                        <a:t>PU</a:t>
                      </a:r>
                      <a:endParaRPr kumimoji="0" lang="en-US" sz="24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marL="92449" marR="92449"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241715" name="Rectangle 51"/>
          <p:cNvSpPr>
            <a:spLocks noChangeArrowheads="1"/>
          </p:cNvSpPr>
          <p:nvPr/>
        </p:nvSpPr>
        <p:spPr bwMode="auto">
          <a:xfrm>
            <a:off x="5088326" y="2044029"/>
            <a:ext cx="3384550" cy="4091586"/>
          </a:xfrm>
          <a:prstGeom prst="rect">
            <a:avLst/>
          </a:prstGeom>
          <a:solidFill>
            <a:schemeClr val="bg1"/>
          </a:solidFill>
          <a:ln w="9525">
            <a:noFill/>
            <a:miter lim="800000"/>
            <a:headEnd/>
            <a:tailEnd/>
          </a:ln>
        </p:spPr>
        <p:txBody>
          <a:bodyPr wrap="none" anchor="ctr"/>
          <a:lstStyle/>
          <a:p>
            <a:pPr algn="ctr"/>
            <a:endParaRPr lang="en-GB" dirty="0">
              <a:latin typeface="Arial" charset="0"/>
            </a:endParaRPr>
          </a:p>
        </p:txBody>
      </p:sp>
      <p:sp>
        <p:nvSpPr>
          <p:cNvPr id="5" name="Title 4"/>
          <p:cNvSpPr>
            <a:spLocks noGrp="1"/>
          </p:cNvSpPr>
          <p:nvPr>
            <p:ph type="title"/>
          </p:nvPr>
        </p:nvSpPr>
        <p:spPr>
          <a:xfrm>
            <a:off x="828292" y="280200"/>
            <a:ext cx="6709166" cy="1325562"/>
          </a:xfrm>
        </p:spPr>
        <p:txBody>
          <a:bodyPr/>
          <a:lstStyle/>
          <a:p>
            <a:r>
              <a:rPr lang="en-GB" sz="3200" b="1" dirty="0">
                <a:latin typeface="Century Gothic" panose="020B0502020202020204" pitchFamily="34" charset="0"/>
                <a:ea typeface="ＭＳ Ｐゴシック" pitchFamily="34" charset="-128"/>
                <a:cs typeface="Arial" charset="0"/>
              </a:rPr>
              <a:t>Tyler’s </a:t>
            </a:r>
            <a:r>
              <a:rPr lang="en-GB" sz="3200" dirty="0">
                <a:latin typeface="Century Gothic" panose="020B0502020202020204" pitchFamily="34" charset="0"/>
                <a:ea typeface="ＭＳ Ｐゴシック" pitchFamily="34" charset="-128"/>
                <a:cs typeface="Arial" charset="0"/>
              </a:rPr>
              <a:t>case: Primary assessment and resuscitation</a:t>
            </a:r>
            <a:endParaRPr lang="en-AU" sz="3200" dirty="0">
              <a:latin typeface="Century Gothic" panose="020B0502020202020204" pitchFamily="34" charset="0"/>
            </a:endParaRPr>
          </a:p>
        </p:txBody>
      </p:sp>
    </p:spTree>
    <p:extLst>
      <p:ext uri="{BB962C8B-B14F-4D97-AF65-F5344CB8AC3E}">
        <p14:creationId xmlns:p14="http://schemas.microsoft.com/office/powerpoint/2010/main" val="4139184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41715"/>
                                        </p:tgtEl>
                                      </p:cBhvr>
                                    </p:animEffect>
                                    <p:set>
                                      <p:cBhvr>
                                        <p:cTn id="7" dur="1" fill="hold">
                                          <p:stCondLst>
                                            <p:cond delay="1999"/>
                                          </p:stCondLst>
                                        </p:cTn>
                                        <p:tgtEl>
                                          <p:spTgt spid="2417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15" grpId="0" animBg="1"/>
    </p:bldLst>
  </p:timing>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APLS f2f</Template>
  <TotalTime>14265</TotalTime>
  <Words>2480</Words>
  <Application>Microsoft Macintosh PowerPoint</Application>
  <PresentationFormat>On-screen Show (4:3)</PresentationFormat>
  <Paragraphs>480</Paragraphs>
  <Slides>28</Slides>
  <Notes>26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ＭＳ Ｐゴシック</vt:lpstr>
      <vt:lpstr>Arial</vt:lpstr>
      <vt:lpstr>Calibri</vt:lpstr>
      <vt:lpstr>Century Gothic</vt:lpstr>
      <vt:lpstr>Verdana</vt:lpstr>
      <vt:lpstr>APLS f2f</vt:lpstr>
      <vt:lpstr>Custom Design</vt:lpstr>
      <vt:lpstr>1_Custom Design</vt:lpstr>
      <vt:lpstr>2_Custom Design</vt:lpstr>
      <vt:lpstr>PowerPoint Presentation</vt:lpstr>
      <vt:lpstr>Seriously Ill Child &amp; Child in Cardiac Arrest</vt:lpstr>
      <vt:lpstr>PowerPoint Presentation</vt:lpstr>
      <vt:lpstr>Why APLS Structured Approach?</vt:lpstr>
      <vt:lpstr>PowerPoint Presentation</vt:lpstr>
      <vt:lpstr>Rapid assessment</vt:lpstr>
      <vt:lpstr>Initiate Management</vt:lpstr>
      <vt:lpstr>Tyler’s case</vt:lpstr>
      <vt:lpstr>Tyler’s case: Primary assessment and resuscitation</vt:lpstr>
      <vt:lpstr>Tyler’s case: What emergency treatment?</vt:lpstr>
      <vt:lpstr>Ruby’s case</vt:lpstr>
      <vt:lpstr>Ruby’s case: Primary assessment and resuscitation</vt:lpstr>
      <vt:lpstr>Ruby’s case:  What emergency treatment?</vt:lpstr>
      <vt:lpstr>PowerPoint Presentation</vt:lpstr>
      <vt:lpstr>PowerPoint Presentation</vt:lpstr>
      <vt:lpstr>PowerPoint Presentation</vt:lpstr>
      <vt:lpstr>PowerPoint Presentation</vt:lpstr>
      <vt:lpstr>PowerPoint Presentation</vt:lpstr>
      <vt:lpstr>Paediatric traumatic cardiac arrest – principles of management?</vt:lpstr>
      <vt:lpstr>PowerPoint Presentation</vt:lpstr>
      <vt:lpstr>PowerPoint Presentation</vt:lpstr>
      <vt:lpstr>Summary Rapid assessment</vt:lpstr>
      <vt:lpstr>Initiate Management</vt:lpstr>
      <vt:lpstr>PowerPoint Presentation</vt:lpstr>
      <vt:lpstr>Tyler’s case: Primary assessment and resuscitation</vt:lpstr>
      <vt:lpstr>Tyler’s case: What emergency treatment?</vt:lpstr>
      <vt:lpstr>Ruby’s case: Primary assessment and resuscitation</vt:lpstr>
      <vt:lpstr>Ruby’s case:  What emergency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101</cp:revision>
  <cp:lastPrinted>2021-04-11T12:33:48Z</cp:lastPrinted>
  <dcterms:created xsi:type="dcterms:W3CDTF">2015-03-20T04:51:28Z</dcterms:created>
  <dcterms:modified xsi:type="dcterms:W3CDTF">2024-11-15T05:04:06Z</dcterms:modified>
</cp:coreProperties>
</file>