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  <p:sldMasterId id="2147483672" r:id="rId7"/>
  </p:sldMasterIdLst>
  <p:notesMasterIdLst>
    <p:notesMasterId r:id="rId24"/>
  </p:notesMasterIdLst>
  <p:sldIdLst>
    <p:sldId id="256" r:id="rId8"/>
    <p:sldId id="276" r:id="rId9"/>
    <p:sldId id="258" r:id="rId10"/>
    <p:sldId id="259" r:id="rId11"/>
    <p:sldId id="260" r:id="rId12"/>
    <p:sldId id="261" r:id="rId13"/>
    <p:sldId id="262" r:id="rId14"/>
    <p:sldId id="277" r:id="rId15"/>
    <p:sldId id="264" r:id="rId16"/>
    <p:sldId id="273" r:id="rId17"/>
    <p:sldId id="272" r:id="rId18"/>
    <p:sldId id="265" r:id="rId19"/>
    <p:sldId id="266" r:id="rId20"/>
    <p:sldId id="267" r:id="rId21"/>
    <p:sldId id="274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FF053-2164-234F-9148-1E5406495EAD}" v="28" dt="2024-12-10T12:20:25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41" autoAdjust="0"/>
    <p:restoredTop sz="82576" autoAdjust="0"/>
  </p:normalViewPr>
  <p:slideViewPr>
    <p:cSldViewPr snapToGrid="0" snapToObjects="1">
      <p:cViewPr varScale="1">
        <p:scale>
          <a:sx n="93" d="100"/>
          <a:sy n="93" d="100"/>
        </p:scale>
        <p:origin x="15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l Roberts" userId="feac1395-663b-4a5f-8faf-efd03d15787b" providerId="ADAL" clId="{3DDFF053-2164-234F-9148-1E5406495EAD}"/>
    <pc:docChg chg="custSel addSld delSld modSld">
      <pc:chgData name="Noel Roberts" userId="feac1395-663b-4a5f-8faf-efd03d15787b" providerId="ADAL" clId="{3DDFF053-2164-234F-9148-1E5406495EAD}" dt="2024-12-11T02:46:02.938" v="153" actId="20577"/>
      <pc:docMkLst>
        <pc:docMk/>
      </pc:docMkLst>
      <pc:sldChg chg="del">
        <pc:chgData name="Noel Roberts" userId="feac1395-663b-4a5f-8faf-efd03d15787b" providerId="ADAL" clId="{3DDFF053-2164-234F-9148-1E5406495EAD}" dt="2024-12-10T12:20:52.486" v="28" actId="2696"/>
        <pc:sldMkLst>
          <pc:docMk/>
          <pc:sldMk cId="0" sldId="263"/>
        </pc:sldMkLst>
      </pc:sldChg>
      <pc:sldChg chg="add modNotesTx">
        <pc:chgData name="Noel Roberts" userId="feac1395-663b-4a5f-8faf-efd03d15787b" providerId="ADAL" clId="{3DDFF053-2164-234F-9148-1E5406495EAD}" dt="2024-12-11T02:46:02.938" v="153" actId="20577"/>
        <pc:sldMkLst>
          <pc:docMk/>
          <pc:sldMk cId="274186443" sldId="274"/>
        </pc:sldMkLst>
      </pc:sldChg>
      <pc:sldChg chg="modSp add">
        <pc:chgData name="Noel Roberts" userId="feac1395-663b-4a5f-8faf-efd03d15787b" providerId="ADAL" clId="{3DDFF053-2164-234F-9148-1E5406495EAD}" dt="2024-12-10T12:20:25.485" v="27" actId="1036"/>
        <pc:sldMkLst>
          <pc:docMk/>
          <pc:sldMk cId="0" sldId="277"/>
        </pc:sldMkLst>
        <pc:picChg chg="mod">
          <ac:chgData name="Noel Roberts" userId="feac1395-663b-4a5f-8faf-efd03d15787b" providerId="ADAL" clId="{3DDFF053-2164-234F-9148-1E5406495EAD}" dt="2024-12-10T12:19:37.216" v="3" actId="1076"/>
          <ac:picMkLst>
            <pc:docMk/>
            <pc:sldMk cId="0" sldId="277"/>
            <ac:picMk id="1026" creationId="{B8999C21-A11D-7D56-6EC9-27356A59959B}"/>
          </ac:picMkLst>
        </pc:picChg>
        <pc:picChg chg="mod">
          <ac:chgData name="Noel Roberts" userId="feac1395-663b-4a5f-8faf-efd03d15787b" providerId="ADAL" clId="{3DDFF053-2164-234F-9148-1E5406495EAD}" dt="2024-12-10T12:20:25.485" v="27" actId="1036"/>
          <ac:picMkLst>
            <pc:docMk/>
            <pc:sldMk cId="0" sldId="277"/>
            <ac:picMk id="1028" creationId="{E4C1F46C-B7C9-9421-662F-2FB4270A43D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DDB3-6433-4022-82FD-52E32E89C1BD}" type="datetimeFigureOut">
              <a:rPr lang="en-AU" smtClean="0"/>
              <a:t>11/12/2024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63144-0110-4ADA-A192-006D64AFF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097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c.net.au/news/2018-07-06/school-children-singing-could-save-indigenous-language/9940118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simulationinhealthcare/Fulltext/2014/12000/Establishing_a_Safe_Container_for_Learning_in.2.aspx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acknowledge the traditional owners of the land on which we meet – the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&lt;INSERT&gt; people of the &lt;insert&gt; Nation. 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recognise their continuing connection to land, waters and culture.  We pay our respects to their Elders, past, present and emerging. 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 we re-state our shared commitment to advancing Aboriginal and Torres Strait Islander health and education as core business of APLS.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/>
              <a:t>Image:</a:t>
            </a:r>
            <a:r>
              <a:rPr lang="en-AU" dirty="0" err="1">
                <a:hlinkClick r:id="rId3"/>
              </a:rPr>
              <a:t>https</a:t>
            </a:r>
            <a:r>
              <a:rPr lang="en-AU" dirty="0">
                <a:hlinkClick r:id="rId3"/>
              </a:rPr>
              <a:t>://www.abc.net.au/news/2018-07-06/school-children-singing-could-save-indigenous-language/9940118</a:t>
            </a:r>
            <a:endParaRPr lang="en-A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ea typeface="ＭＳ Ｐゴシック" pitchFamily="34" charset="-12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article about creating a Safe Container for simulation</a:t>
            </a:r>
          </a:p>
          <a:p>
            <a:r>
              <a:rPr lang="en-AU" dirty="0">
                <a:hlinkClick r:id="rId3"/>
              </a:rPr>
              <a:t>https://journals.lww.com/simulationinhealthcare/Fulltext/2014/12000/Establishing_a_Safe_Container_for_Learning_in.2.aspx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6621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8529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54446D-C841-480E-9B33-9C6FD1E0EFD4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The content of this is actually</a:t>
            </a:r>
            <a:r>
              <a:rPr lang="en-AU" baseline="0" dirty="0"/>
              <a:t> a good prompt</a:t>
            </a:r>
            <a:endParaRPr lang="en-AU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39BDBA-61BD-4B24-99E1-00F5040B29A3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APLS feedback can be emailed to feedback@apls.org.au, or via online feedback forms.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5D343A-FD6F-4E1B-8516-F13D130015CF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you get some rest, don’t attend if infectious</a:t>
            </a:r>
          </a:p>
          <a:p>
            <a:r>
              <a:rPr lang="en-US" dirty="0"/>
              <a:t>Be aware of your mobile use and effects on colleagues learning, we understand you have many commitments</a:t>
            </a:r>
          </a:p>
          <a:p>
            <a:r>
              <a:rPr lang="en-US" dirty="0"/>
              <a:t>Rest rooms are ……… </a:t>
            </a:r>
            <a:r>
              <a:rPr lang="en-US" dirty="0" err="1"/>
              <a:t>Melb</a:t>
            </a:r>
            <a:r>
              <a:rPr lang="en-US" dirty="0"/>
              <a:t> </a:t>
            </a:r>
            <a:r>
              <a:rPr lang="en-US"/>
              <a:t>–  between </a:t>
            </a:r>
            <a:r>
              <a:rPr lang="en-US" dirty="0"/>
              <a:t>the lifts</a:t>
            </a:r>
          </a:p>
          <a:p>
            <a:r>
              <a:rPr lang="en-US" dirty="0"/>
              <a:t>Meals are served …….. </a:t>
            </a:r>
            <a:r>
              <a:rPr lang="en-US" dirty="0" err="1"/>
              <a:t>Melb</a:t>
            </a:r>
            <a:r>
              <a:rPr lang="en-US" dirty="0"/>
              <a:t> – kitchen down hallway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72E52-ABFA-B24E-82E5-E221F64999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98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491F-83E0-47CA-8838-5BCF5CCB4CFA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109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acknowledge the traditional owners of the land on which we meet – the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&lt;INSERT&gt; people of the &lt;insert&gt; Nation. 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recognise their continuing connection to land, waters and culture.  We pay our respects to their Elders, past, present and emerging.  Together we re-state our shared commitment to advancing Aboriginal and Torres Strait Islander health and education as core business of APLS.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34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AU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8EB737-E98D-42AF-BEB7-4482BEB590BB}" type="slidenum">
              <a:rPr lang="en-AU">
                <a:solidFill>
                  <a:prstClr val="black"/>
                </a:solidFill>
              </a:rPr>
              <a:pPr/>
              <a:t>3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ea typeface="ＭＳ Ｐゴシック" pitchFamily="34" charset="-128"/>
              </a:rPr>
              <a:t>Activity: Ask the candidates to find the other members of their </a:t>
            </a:r>
            <a:r>
              <a:rPr lang="en-AU" altLang="en-US" dirty="0">
                <a:ea typeface="ＭＳ Ｐゴシック" pitchFamily="34" charset="-128"/>
              </a:rPr>
              <a:t>“</a:t>
            </a:r>
            <a:r>
              <a:rPr lang="en-AU" dirty="0">
                <a:ea typeface="ＭＳ Ｐゴシック" pitchFamily="34" charset="-128"/>
              </a:rPr>
              <a:t>coloured</a:t>
            </a:r>
            <a:r>
              <a:rPr lang="en-AU" altLang="en-US" dirty="0">
                <a:ea typeface="ＭＳ Ｐゴシック" pitchFamily="34" charset="-128"/>
              </a:rPr>
              <a:t>”</a:t>
            </a:r>
            <a:r>
              <a:rPr lang="en-AU" dirty="0">
                <a:ea typeface="ＭＳ Ｐゴシック" pitchFamily="34" charset="-128"/>
              </a:rPr>
              <a:t> group, sit together and take a few minutes to get to know each other.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ea typeface="ＭＳ Ｐゴシック" pitchFamily="34" charset="-128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dirty="0">
                <a:ea typeface="ＭＳ Ｐゴシック" pitchFamily="34" charset="-128"/>
              </a:rPr>
              <a:t>Faculty </a:t>
            </a:r>
            <a:r>
              <a:rPr lang="en-AU" b="1" dirty="0">
                <a:ea typeface="ＭＳ Ｐゴシック" pitchFamily="34" charset="-128"/>
              </a:rPr>
              <a:t>briefly</a:t>
            </a:r>
            <a:r>
              <a:rPr lang="en-AU" dirty="0">
                <a:ea typeface="ＭＳ Ｐゴシック" pitchFamily="34" charset="-128"/>
              </a:rPr>
              <a:t> introduces themselves and states who they are mentoring.  This includes the course coordinator who takes this opportunity to address any housekeeping. 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AU" dirty="0">
                <a:ea typeface="ＭＳ Ｐゴシック" pitchFamily="34" charset="-128"/>
              </a:rPr>
              <a:t>Then ask everyone to </a:t>
            </a:r>
            <a:r>
              <a:rPr lang="en-AU" b="1" dirty="0">
                <a:ea typeface="ＭＳ Ｐゴシック" pitchFamily="34" charset="-128"/>
              </a:rPr>
              <a:t>briefly</a:t>
            </a:r>
            <a:r>
              <a:rPr lang="en-AU" dirty="0">
                <a:ea typeface="ＭＳ Ｐゴシック" pitchFamily="34" charset="-128"/>
              </a:rPr>
              <a:t> introduce themselves</a:t>
            </a:r>
            <a:r>
              <a:rPr lang="en-AU" baseline="0" dirty="0">
                <a:ea typeface="ＭＳ Ｐゴシック" pitchFamily="34" charset="-128"/>
              </a:rPr>
              <a:t> – consider asking what they would have done if they were not in their current profession.</a:t>
            </a:r>
            <a:endParaRPr lang="en-AU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AU" dirty="0">
              <a:ea typeface="ＭＳ Ｐゴシック" pitchFamily="34" charset="-12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CF0C-CE91-4ACB-9610-3C9C95384287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Pre-course</a:t>
            </a:r>
            <a:r>
              <a:rPr lang="en-AU" baseline="0" dirty="0"/>
              <a:t> online learning designed to draw out the clinical priorities of the APLS manual</a:t>
            </a:r>
            <a:endParaRPr lang="en-AU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7F2FAF-E5BC-482F-B205-77E4CDDE6127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Over the next 3 days</a:t>
            </a:r>
            <a:r>
              <a:rPr lang="en-AU" baseline="0" dirty="0"/>
              <a:t> we will further consolidate this theory, learn the skills required to put this theory into practice</a:t>
            </a:r>
            <a:endParaRPr lang="en-AU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43F73E-82FF-411F-B76F-7A6495B8E950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Low</a:t>
            </a:r>
            <a:r>
              <a:rPr lang="en-AU" baseline="0" dirty="0"/>
              <a:t> fidelity scenarios, designed to consolidate learning when resources are limited.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More time is allocated to </a:t>
            </a:r>
            <a:r>
              <a:rPr lang="en-AU" b="1" baseline="0" dirty="0"/>
              <a:t>practicing</a:t>
            </a:r>
            <a:r>
              <a:rPr lang="en-AU" baseline="0" dirty="0"/>
              <a:t> structured approach in different clinical scenarios, followed by debriefing (12 mins scenario/ 8 mins group discussion of learning from the case)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Acknowledge stress of ‘performing’ in front of peers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Need candidates to ‘suspend belief’ to maximise the benefits from this form of learning.  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Candidates will be expected to a ‘hands on’ team leader: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Prepare for the case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Examine the manikin (to elicit clinical cues from instructor)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Guide the roles of their assistants (other members of their colour group)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Maintain responsibility for team member actions.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AU" baseline="0" dirty="0"/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AU" baseline="0" dirty="0"/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AU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43F73E-82FF-411F-B76F-7A6495B8E950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Test your acquisition</a:t>
            </a:r>
            <a:r>
              <a:rPr lang="en-AU" baseline="0" dirty="0"/>
              <a:t> for these skills &amp; knowledge</a:t>
            </a:r>
            <a:endParaRPr lang="en-AU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43F73E-82FF-411F-B76F-7A6495B8E950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56196B-A9B5-4597-81F3-4A3D0A5A8D73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tr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16534" y="4528282"/>
            <a:ext cx="5729029" cy="2208918"/>
          </a:xfr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-18662" y="1932803"/>
            <a:ext cx="3064358" cy="23058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027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6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50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12/11/24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7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1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12/11/24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3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70128"/>
            <a:ext cx="5111750" cy="52737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088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35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82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2245" y="2130425"/>
            <a:ext cx="6989707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09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5BF0-E94A-D542-9132-98539F53C0D6}" type="datetimeFigureOut">
              <a:rPr lang="en-US" smtClean="0"/>
              <a:pPr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39F5-97EA-8444-B54B-112E82432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08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92" y="426504"/>
            <a:ext cx="6709166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812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83C2D4-5A6C-4B4C-82CC-AB0CE98E3DA2}" type="datetimeFigureOut">
              <a:rPr lang="en-US" smtClean="0"/>
              <a:pPr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86F7B-9DD0-7446-9B1C-33162A14C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8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25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632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036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645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28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9406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286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7600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310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58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0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ic%20with%20green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292" y="440310"/>
            <a:ext cx="670916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292" y="1918997"/>
            <a:ext cx="7858508" cy="4207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AU" dirty="0"/>
          </a:p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754880" y="6553392"/>
            <a:ext cx="424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APLS f2f welcome &amp; aims</a:t>
            </a:r>
          </a:p>
        </p:txBody>
      </p:sp>
    </p:spTree>
    <p:extLst>
      <p:ext uri="{BB962C8B-B14F-4D97-AF65-F5344CB8AC3E}">
        <p14:creationId xmlns:p14="http://schemas.microsoft.com/office/powerpoint/2010/main" val="421675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ic%20just%20logo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12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924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sic%20with%20gree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4564"/>
            <a:ext cx="6983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915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474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5BF0-E94A-D542-9132-98539F53C0D6}" type="datetimeFigureOut">
              <a:rPr lang="en-US" smtClean="0"/>
              <a:pPr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C39F5-97EA-8444-B54B-112E82432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4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16534" y="5068388"/>
            <a:ext cx="5729029" cy="1668811"/>
          </a:xfrm>
        </p:spPr>
        <p:txBody>
          <a:bodyPr/>
          <a:lstStyle/>
          <a:p>
            <a:r>
              <a:rPr lang="en-AU" dirty="0"/>
              <a:t>Welcome &amp; Aims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/>
        </p:blipFill>
        <p:spPr>
          <a:xfrm>
            <a:off x="-192797" y="1982081"/>
            <a:ext cx="3237685" cy="2160000"/>
          </a:xfrm>
        </p:spPr>
      </p:pic>
      <p:sp>
        <p:nvSpPr>
          <p:cNvPr id="5" name="TextBox 4"/>
          <p:cNvSpPr txBox="1"/>
          <p:nvPr/>
        </p:nvSpPr>
        <p:spPr>
          <a:xfrm>
            <a:off x="342900" y="438150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</a:rPr>
              <a:t>7</a:t>
            </a:r>
            <a:r>
              <a:rPr lang="en-AU" sz="4000" baseline="30000" dirty="0">
                <a:solidFill>
                  <a:schemeClr val="bg1"/>
                </a:solidFill>
              </a:rPr>
              <a:t>th</a:t>
            </a:r>
            <a:r>
              <a:rPr lang="en-AU" sz="4000" dirty="0">
                <a:solidFill>
                  <a:schemeClr val="bg1"/>
                </a:solidFill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542941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73DB0-54ED-5340-92B0-81AC4D5C8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92" y="1767509"/>
            <a:ext cx="7858508" cy="491740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3200" dirty="0"/>
              <a:t>During the course you may : </a:t>
            </a:r>
          </a:p>
          <a:p>
            <a:pPr marL="457200" lvl="1" indent="0">
              <a:buNone/>
            </a:pPr>
            <a:r>
              <a:rPr lang="en-US" dirty="0"/>
              <a:t>feel challenged</a:t>
            </a:r>
          </a:p>
          <a:p>
            <a:pPr marL="457200" lvl="1" indent="0">
              <a:buNone/>
            </a:pPr>
            <a:r>
              <a:rPr lang="en-US" dirty="0"/>
              <a:t>be worried or anxious</a:t>
            </a:r>
          </a:p>
          <a:p>
            <a:pPr marL="457200" lvl="1" indent="0">
              <a:buNone/>
            </a:pPr>
            <a:r>
              <a:rPr lang="en-US" dirty="0"/>
              <a:t>try new things </a:t>
            </a:r>
          </a:p>
          <a:p>
            <a:pPr marL="857250" lvl="2" indent="0">
              <a:buNone/>
            </a:pPr>
            <a:endParaRPr lang="en-US" sz="3200" dirty="0"/>
          </a:p>
          <a:p>
            <a:pPr marL="57150" indent="0">
              <a:buNone/>
            </a:pPr>
            <a:r>
              <a:rPr lang="en-US" sz="3200" dirty="0"/>
              <a:t>We recognise this and will be supportive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292" y="426504"/>
            <a:ext cx="670916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Respect and feeling safe</a:t>
            </a:r>
          </a:p>
        </p:txBody>
      </p:sp>
    </p:spTree>
    <p:extLst>
      <p:ext uri="{BB962C8B-B14F-4D97-AF65-F5344CB8AC3E}">
        <p14:creationId xmlns:p14="http://schemas.microsoft.com/office/powerpoint/2010/main" val="1701340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73DB0-54ED-5340-92B0-81AC4D5C8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92" y="1609859"/>
            <a:ext cx="8126522" cy="4917400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sz="3100" dirty="0"/>
              <a:t>We acknowledge that you are</a:t>
            </a:r>
          </a:p>
          <a:p>
            <a:pPr marL="457200" lvl="1" indent="0">
              <a:buNone/>
            </a:pPr>
            <a:r>
              <a:rPr lang="en-US" sz="3100" dirty="0"/>
              <a:t>Skilled</a:t>
            </a:r>
          </a:p>
          <a:p>
            <a:pPr marL="457200" lvl="1" indent="0">
              <a:buNone/>
            </a:pPr>
            <a:r>
              <a:rPr lang="en-US" sz="3100" dirty="0"/>
              <a:t>Inquisitive</a:t>
            </a:r>
          </a:p>
          <a:p>
            <a:pPr marL="457200" lvl="1" indent="0">
              <a:buNone/>
            </a:pPr>
            <a:r>
              <a:rPr lang="en-US" sz="3100" dirty="0"/>
              <a:t>Motivated</a:t>
            </a:r>
          </a:p>
          <a:p>
            <a:pPr marL="57150" indent="0">
              <a:buNone/>
            </a:pPr>
            <a:r>
              <a:rPr lang="en-US" sz="3100" dirty="0"/>
              <a:t>and bring a wealth of life and work experience</a:t>
            </a:r>
          </a:p>
          <a:p>
            <a:pPr marL="57150" indent="0">
              <a:buNone/>
            </a:pPr>
            <a:endParaRPr lang="en-US" sz="1400" dirty="0"/>
          </a:p>
          <a:p>
            <a:pPr marL="57150" indent="0">
              <a:buNone/>
            </a:pPr>
            <a:r>
              <a:rPr lang="en-US" sz="3100" dirty="0"/>
              <a:t>APLS f2f course aims to enhance everyone’s learning - candidates and instructors</a:t>
            </a:r>
          </a:p>
          <a:p>
            <a:pPr marL="57150" indent="0">
              <a:buNone/>
            </a:pPr>
            <a:r>
              <a:rPr lang="en-US" sz="3100" dirty="0"/>
              <a:t>By sharing, listening, respecting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292" y="426504"/>
            <a:ext cx="670916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Respect and feeling safe</a:t>
            </a:r>
          </a:p>
        </p:txBody>
      </p:sp>
    </p:spTree>
    <p:extLst>
      <p:ext uri="{BB962C8B-B14F-4D97-AF65-F5344CB8AC3E}">
        <p14:creationId xmlns:p14="http://schemas.microsoft.com/office/powerpoint/2010/main" val="407529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  <a:latin typeface="+mn-lt"/>
              </a:rPr>
              <a:t>Expectations</a:t>
            </a:r>
            <a:br>
              <a:rPr lang="en-US" sz="4000" b="1" dirty="0">
                <a:solidFill>
                  <a:schemeClr val="tx1"/>
                </a:solidFill>
                <a:latin typeface="+mn-lt"/>
              </a:rPr>
            </a:br>
            <a:endParaRPr lang="en-US" sz="2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8292" y="1648474"/>
            <a:ext cx="4242472" cy="42071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AU" sz="2800" b="1" dirty="0"/>
              <a:t>You &amp; Faculty</a:t>
            </a:r>
          </a:p>
          <a:p>
            <a:pPr marL="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2800" dirty="0">
                <a:latin typeface="Calibri" pitchFamily="34" charset="0"/>
                <a:ea typeface="Verdana" pitchFamily="34" charset="0"/>
                <a:cs typeface="Verdana" pitchFamily="34" charset="0"/>
              </a:rPr>
              <a:t>Prepared</a:t>
            </a:r>
          </a:p>
          <a:p>
            <a:pPr marL="1800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800" dirty="0">
                <a:latin typeface="Calibri" pitchFamily="34" charset="0"/>
                <a:ea typeface="Verdana" pitchFamily="34" charset="0"/>
                <a:cs typeface="Verdana" pitchFamily="34" charset="0"/>
              </a:rPr>
              <a:t>read the manual</a:t>
            </a:r>
          </a:p>
          <a:p>
            <a:pPr marL="1800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800" dirty="0">
                <a:latin typeface="Calibri" pitchFamily="34" charset="0"/>
                <a:ea typeface="Verdana" pitchFamily="34" charset="0"/>
                <a:cs typeface="Verdana" pitchFamily="34" charset="0"/>
              </a:rPr>
              <a:t>pre-course online learning</a:t>
            </a:r>
          </a:p>
          <a:p>
            <a:pPr marL="0" lvl="1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GB" sz="2800" dirty="0">
                <a:latin typeface="Calibri" pitchFamily="34" charset="0"/>
                <a:ea typeface="Verdana" pitchFamily="34" charset="0"/>
                <a:cs typeface="Verdana" pitchFamily="34" charset="0"/>
              </a:rPr>
              <a:t>Attend all sessions on time</a:t>
            </a:r>
          </a:p>
          <a:p>
            <a:pPr marL="0" lvl="1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GB" sz="2800" dirty="0">
                <a:latin typeface="Calibri" pitchFamily="34" charset="0"/>
                <a:ea typeface="Verdana" pitchFamily="34" charset="0"/>
                <a:cs typeface="Verdana" pitchFamily="34" charset="0"/>
              </a:rPr>
              <a:t>Support your faculty &amp; fellow candidates</a:t>
            </a:r>
          </a:p>
          <a:p>
            <a:pPr marL="0" lvl="1">
              <a:lnSpc>
                <a:spcPct val="150000"/>
              </a:lnSpc>
              <a:buNone/>
            </a:pPr>
            <a:r>
              <a:rPr lang="en-GB" sz="2800" b="1" dirty="0">
                <a:ea typeface="Verdana" pitchFamily="34" charset="0"/>
                <a:cs typeface="Verdana" pitchFamily="34" charset="0"/>
              </a:rPr>
              <a:t>Enjoy yourself</a:t>
            </a:r>
          </a:p>
          <a:p>
            <a:pPr>
              <a:buNone/>
            </a:pPr>
            <a:endParaRPr lang="en-AU" sz="2800" b="1" dirty="0"/>
          </a:p>
          <a:p>
            <a:pPr>
              <a:buNone/>
            </a:pPr>
            <a:endParaRPr lang="en-AU" sz="2800" dirty="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 descr="Meeting 2_smal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849" y="3089511"/>
            <a:ext cx="5153218" cy="343547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348870"/>
            <a:ext cx="6709166" cy="1325562"/>
          </a:xfrm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</a:rPr>
              <a:t>Educational Support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51825" y="1862514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3200" dirty="0"/>
              <a:t>Mentoring</a:t>
            </a:r>
          </a:p>
          <a:p>
            <a:pPr>
              <a:buNone/>
            </a:pPr>
            <a:r>
              <a:rPr lang="en-AU" sz="3200" dirty="0"/>
              <a:t>Critiquing</a:t>
            </a:r>
          </a:p>
          <a:p>
            <a:pPr>
              <a:buNone/>
            </a:pPr>
            <a:r>
              <a:rPr lang="en-AU" sz="3200" dirty="0"/>
              <a:t>Feedback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Content Placeholder 5" descr="A group of women attending to a baby&#10;&#10;Description automatically generated">
            <a:extLst>
              <a:ext uri="{FF2B5EF4-FFF2-40B4-BE49-F238E27FC236}">
                <a16:creationId xmlns:a16="http://schemas.microsoft.com/office/drawing/2014/main" id="{84EB025D-1923-2554-5A06-3B7264E3F9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9374" r="14502"/>
          <a:stretch/>
        </p:blipFill>
        <p:spPr>
          <a:xfrm>
            <a:off x="3394303" y="1491593"/>
            <a:ext cx="5726271" cy="5014871"/>
          </a:xfr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563664"/>
            <a:ext cx="6709166" cy="1325562"/>
          </a:xfrm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</a:rPr>
              <a:t>Post course support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292" y="1627632"/>
            <a:ext cx="4456940" cy="4891052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AU" sz="3000" b="1" dirty="0"/>
              <a:t>Access to website</a:t>
            </a:r>
          </a:p>
          <a:p>
            <a:pPr marL="0" indent="0">
              <a:spcBef>
                <a:spcPts val="0"/>
              </a:spcBef>
              <a:buNone/>
            </a:pPr>
            <a:endParaRPr lang="en-AU" sz="3000" b="1" dirty="0"/>
          </a:p>
          <a:p>
            <a:pPr marL="0" indent="0">
              <a:spcBef>
                <a:spcPts val="0"/>
              </a:spcBef>
              <a:buNone/>
            </a:pPr>
            <a:r>
              <a:rPr lang="en-AU" sz="3000" dirty="0"/>
              <a:t>APLS online learning for one month following completion of the f2f program</a:t>
            </a:r>
          </a:p>
          <a:p>
            <a:pPr marL="0" indent="0">
              <a:spcBef>
                <a:spcPts val="0"/>
              </a:spcBef>
              <a:buNone/>
            </a:pPr>
            <a:endParaRPr lang="en-AU" sz="3000" dirty="0"/>
          </a:p>
          <a:p>
            <a:pPr marL="0" indent="0">
              <a:spcBef>
                <a:spcPts val="0"/>
              </a:spcBef>
              <a:buNone/>
            </a:pPr>
            <a:r>
              <a:rPr lang="en-AU" sz="3000" dirty="0"/>
              <a:t>APLS app &amp; algorithms</a:t>
            </a:r>
          </a:p>
          <a:p>
            <a:pPr marL="0" indent="0">
              <a:spcBef>
                <a:spcPts val="0"/>
              </a:spcBef>
              <a:buNone/>
            </a:pPr>
            <a:endParaRPr lang="en-AU" sz="3000" dirty="0"/>
          </a:p>
          <a:p>
            <a:pPr marL="0" indent="0">
              <a:spcBef>
                <a:spcPts val="0"/>
              </a:spcBef>
              <a:buNone/>
            </a:pPr>
            <a:r>
              <a:rPr lang="en-AU" sz="3000" dirty="0"/>
              <a:t>PAC Conference on demand, bite</a:t>
            </a:r>
            <a:r>
              <a:rPr lang="mr-IN" sz="3000" dirty="0"/>
              <a:t>–</a:t>
            </a:r>
            <a:r>
              <a:rPr lang="en-AU" sz="3000" dirty="0"/>
              <a:t>size video updates, newsletters</a:t>
            </a:r>
          </a:p>
          <a:p>
            <a:pPr marL="0" indent="0">
              <a:spcBef>
                <a:spcPts val="0"/>
              </a:spcBef>
              <a:buNone/>
            </a:pPr>
            <a:endParaRPr lang="en-AU" sz="3000" dirty="0"/>
          </a:p>
          <a:p>
            <a:pPr marL="0" indent="0">
              <a:spcBef>
                <a:spcPts val="0"/>
              </a:spcBef>
              <a:buNone/>
            </a:pPr>
            <a:r>
              <a:rPr lang="en-AU" sz="3000" dirty="0"/>
              <a:t>APLS Community of Practice</a:t>
            </a:r>
          </a:p>
          <a:p>
            <a:pPr marL="0" indent="0">
              <a:spcBef>
                <a:spcPts val="0"/>
              </a:spcBef>
              <a:buNone/>
            </a:pPr>
            <a:endParaRPr lang="en-AU" sz="2400" dirty="0"/>
          </a:p>
          <a:p>
            <a:pPr marL="0" indent="0">
              <a:spcBef>
                <a:spcPts val="0"/>
              </a:spcBef>
              <a:buNone/>
            </a:pPr>
            <a:r>
              <a:rPr lang="en-AU" sz="2800" b="1" dirty="0"/>
              <a:t>Feedback of experiences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A screenshot of a cell phone showing a person measuring a person's head&#10;&#10;Description automatically generated">
            <a:extLst>
              <a:ext uri="{FF2B5EF4-FFF2-40B4-BE49-F238E27FC236}">
                <a16:creationId xmlns:a16="http://schemas.microsoft.com/office/drawing/2014/main" id="{8412D8BB-2E41-727B-CBEF-9D72A2FAE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899" y="1347311"/>
            <a:ext cx="3021151" cy="5230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6272-034C-CC9B-4135-B715E836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39738"/>
            <a:ext cx="6708775" cy="1325562"/>
          </a:xfrm>
        </p:spPr>
        <p:txBody>
          <a:bodyPr wrap="square" anchor="ctr">
            <a:normAutofit/>
          </a:bodyPr>
          <a:lstStyle/>
          <a:p>
            <a:r>
              <a:rPr lang="en-US">
                <a:ea typeface="ＭＳ Ｐゴシック"/>
              </a:rPr>
              <a:t>House Keeping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7CA077-BA02-94FA-641F-B5F4563D3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88" y="1874989"/>
            <a:ext cx="3088819" cy="30827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E2DBF9-87B4-478A-0D84-5665AA7B64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2" r="17141" b="4502"/>
          <a:stretch/>
        </p:blipFill>
        <p:spPr>
          <a:xfrm>
            <a:off x="5193751" y="780803"/>
            <a:ext cx="2932828" cy="3188599"/>
          </a:xfrm>
          <a:prstGeom prst="rect">
            <a:avLst/>
          </a:prstGeom>
        </p:spPr>
      </p:pic>
      <p:pic>
        <p:nvPicPr>
          <p:cNvPr id="9" name="Picture 4" descr="900+ Ignoring Phone Outside Stock Photos, Pictures &amp; Royalty-Free Images -  iStock">
            <a:extLst>
              <a:ext uri="{FF2B5EF4-FFF2-40B4-BE49-F238E27FC236}">
                <a16:creationId xmlns:a16="http://schemas.microsoft.com/office/drawing/2014/main" id="{F5F48E1E-85B7-F028-97B2-850495B01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773" y="4451213"/>
            <a:ext cx="2932829" cy="185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8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63070" y="-496934"/>
            <a:ext cx="3558210" cy="778674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50000" b="1" cap="none" spc="0" dirty="0">
                <a:ln w="1905"/>
                <a:solidFill>
                  <a:srgbClr val="F26522"/>
                </a:solidFill>
                <a:latin typeface="+mj-lt"/>
              </a:rPr>
              <a:t>?</a:t>
            </a:r>
            <a:endParaRPr lang="en-AU" sz="50000" b="1" cap="none" spc="0" dirty="0">
              <a:ln w="1905"/>
              <a:solidFill>
                <a:srgbClr val="F2652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knowledgement of Country : ABC iview">
            <a:extLst>
              <a:ext uri="{FF2B5EF4-FFF2-40B4-BE49-F238E27FC236}">
                <a16:creationId xmlns:a16="http://schemas.microsoft.com/office/drawing/2014/main" id="{9326363C-86F0-C5C6-CAD4-F409D0D6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3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</a:rPr>
              <a:t>APLS f2f 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292" y="1918996"/>
            <a:ext cx="7858508" cy="451067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ea typeface="Verdana" pitchFamily="34" charset="0"/>
                <a:cs typeface="Verdana" pitchFamily="34" charset="0"/>
              </a:rPr>
              <a:t>To consolidate the knowledge necessary for</a:t>
            </a:r>
            <a:br>
              <a:rPr lang="en-US" dirty="0">
                <a:ea typeface="Verdana" pitchFamily="34" charset="0"/>
                <a:cs typeface="Verdana" pitchFamily="34" charset="0"/>
              </a:rPr>
            </a:br>
            <a:r>
              <a:rPr lang="en-US" b="1" dirty="0">
                <a:ea typeface="Verdana" pitchFamily="34" charset="0"/>
                <a:cs typeface="Verdana" pitchFamily="34" charset="0"/>
              </a:rPr>
              <a:t>effective treatment and </a:t>
            </a:r>
            <a:r>
              <a:rPr lang="en-US" b="1" dirty="0" err="1">
                <a:ea typeface="Verdana" pitchFamily="34" charset="0"/>
                <a:cs typeface="Verdana" pitchFamily="34" charset="0"/>
              </a:rPr>
              <a:t>stabilisation</a:t>
            </a:r>
            <a:r>
              <a:rPr lang="en-US" dirty="0">
                <a:ea typeface="Verdana" pitchFamily="34" charset="0"/>
                <a:cs typeface="Verdana" pitchFamily="34" charset="0"/>
              </a:rPr>
              <a:t> of children with life threatening emergencies</a:t>
            </a:r>
          </a:p>
          <a:p>
            <a:pPr marL="0" indent="0">
              <a:buNone/>
            </a:pPr>
            <a:endParaRPr lang="en-US" dirty="0"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ea typeface="Verdana" pitchFamily="34" charset="0"/>
                <a:cs typeface="Verdana" pitchFamily="34" charset="0"/>
              </a:rPr>
              <a:t>To teach the </a:t>
            </a:r>
            <a:r>
              <a:rPr lang="en-US" b="1" dirty="0">
                <a:ea typeface="Verdana" pitchFamily="34" charset="0"/>
                <a:cs typeface="Verdana" pitchFamily="34" charset="0"/>
              </a:rPr>
              <a:t>practical procedures</a:t>
            </a:r>
            <a:r>
              <a:rPr lang="en-US" dirty="0">
                <a:ea typeface="Verdana" pitchFamily="34" charset="0"/>
                <a:cs typeface="Verdana" pitchFamily="34" charset="0"/>
              </a:rPr>
              <a:t> necessary</a:t>
            </a:r>
            <a:br>
              <a:rPr lang="en-US" dirty="0">
                <a:ea typeface="Verdana" pitchFamily="34" charset="0"/>
                <a:cs typeface="Verdana" pitchFamily="34" charset="0"/>
              </a:rPr>
            </a:br>
            <a:r>
              <a:rPr lang="en-US" dirty="0">
                <a:ea typeface="Verdana" pitchFamily="34" charset="0"/>
                <a:cs typeface="Verdana" pitchFamily="34" charset="0"/>
              </a:rPr>
              <a:t>for effective management of childhood</a:t>
            </a:r>
            <a:br>
              <a:rPr lang="en-US" dirty="0">
                <a:ea typeface="Verdana" pitchFamily="34" charset="0"/>
                <a:cs typeface="Verdana" pitchFamily="34" charset="0"/>
              </a:rPr>
            </a:br>
            <a:r>
              <a:rPr lang="en-US" dirty="0">
                <a:ea typeface="Verdana" pitchFamily="34" charset="0"/>
                <a:cs typeface="Verdana" pitchFamily="34" charset="0"/>
              </a:rPr>
              <a:t>emergencies</a:t>
            </a:r>
          </a:p>
          <a:p>
            <a:pPr marL="0" indent="0">
              <a:buNone/>
            </a:pPr>
            <a:endParaRPr lang="en-US" dirty="0"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dirty="0">
                <a:ea typeface="Verdana" pitchFamily="34" charset="0"/>
                <a:cs typeface="Verdana" pitchFamily="34" charset="0"/>
              </a:rPr>
              <a:t> To test the </a:t>
            </a:r>
            <a:r>
              <a:rPr lang="en-US" b="1" dirty="0">
                <a:ea typeface="Verdana" pitchFamily="34" charset="0"/>
                <a:cs typeface="Verdana" pitchFamily="34" charset="0"/>
              </a:rPr>
              <a:t>acquisition of these skills</a:t>
            </a:r>
          </a:p>
          <a:p>
            <a:endParaRPr lang="en-AU" dirty="0"/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828292" y="214754"/>
            <a:ext cx="6709166" cy="13255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APLS f2f Program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Content Placeholder 23"/>
          <p:cNvSpPr txBox="1">
            <a:spLocks/>
          </p:cNvSpPr>
          <p:nvPr/>
        </p:nvSpPr>
        <p:spPr>
          <a:xfrm>
            <a:off x="2279583" y="1600200"/>
            <a:ext cx="166998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Content Placeholder 23"/>
          <p:cNvSpPr txBox="1">
            <a:spLocks/>
          </p:cNvSpPr>
          <p:nvPr/>
        </p:nvSpPr>
        <p:spPr>
          <a:xfrm>
            <a:off x="2279583" y="1600200"/>
            <a:ext cx="166998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83318" y="1600200"/>
            <a:ext cx="1838425" cy="45259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4474143" y="1600200"/>
            <a:ext cx="1838425" cy="4525963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/>
          <p:cNvSpPr/>
          <p:nvPr/>
        </p:nvSpPr>
        <p:spPr>
          <a:xfrm>
            <a:off x="6464968" y="1600200"/>
            <a:ext cx="1838425" cy="45259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441158" y="1600200"/>
            <a:ext cx="1838425" cy="4525963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solidFill>
                  <a:schemeClr val="tx1"/>
                </a:solidFill>
              </a:rPr>
              <a:t>Pre-course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880688" y="2044700"/>
            <a:ext cx="74171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sz="3200" dirty="0">
                <a:ea typeface="Verdana" pitchFamily="34" charset="0"/>
                <a:cs typeface="Verdana" pitchFamily="34" charset="0"/>
              </a:rPr>
              <a:t>Pre-course Online Learning  </a:t>
            </a:r>
          </a:p>
          <a:p>
            <a:pPr eaLnBrk="1" hangingPunct="1">
              <a:buFont typeface="Arial" charset="0"/>
              <a:buChar char="•"/>
            </a:pPr>
            <a:endParaRPr lang="en-GB" sz="3200" dirty="0"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GB" sz="3200" dirty="0">
                <a:ea typeface="Verdana" pitchFamily="34" charset="0"/>
                <a:cs typeface="Verdana" pitchFamily="34" charset="0"/>
              </a:rPr>
              <a:t>Manual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2132856"/>
            <a:ext cx="2286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over: Advanced Paediatric Life Support, Seventh Edition, Edited By Stephanie Smith">
            <a:extLst>
              <a:ext uri="{FF2B5EF4-FFF2-40B4-BE49-F238E27FC236}">
                <a16:creationId xmlns:a16="http://schemas.microsoft.com/office/drawing/2014/main" id="{0669389E-F1DC-2476-6C75-EEA4DF28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647" y="2829530"/>
            <a:ext cx="2887505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238185"/>
            <a:ext cx="6709166" cy="1325562"/>
          </a:xfrm>
          <a:noFill/>
        </p:spPr>
        <p:txBody>
          <a:bodyPr>
            <a:noAutofit/>
          </a:bodyPr>
          <a:lstStyle/>
          <a:p>
            <a:pPr algn="l" eaLnBrk="1" hangingPunct="1">
              <a:lnSpc>
                <a:spcPct val="80000"/>
              </a:lnSpc>
            </a:pP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f2f Content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61464" y="1617385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1" dirty="0"/>
              <a:t>Practical</a:t>
            </a:r>
          </a:p>
          <a:p>
            <a:pPr marL="0" indent="0">
              <a:buNone/>
            </a:pPr>
            <a:r>
              <a:rPr lang="en-AU" sz="3200" dirty="0"/>
              <a:t>Skill Stations</a:t>
            </a:r>
          </a:p>
          <a:p>
            <a:pPr marL="0" indent="0">
              <a:buNone/>
            </a:pPr>
            <a:r>
              <a:rPr lang="en-AU" sz="3200" dirty="0"/>
              <a:t>Discussions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5568" y="1621919"/>
            <a:ext cx="3888432" cy="2589883"/>
          </a:xfrm>
          <a:prstGeom prst="rect">
            <a:avLst/>
          </a:prstGeom>
          <a:noFill/>
        </p:spPr>
      </p:pic>
      <p:pic>
        <p:nvPicPr>
          <p:cNvPr id="12293" name="Picture 5" descr="Y:\New website\Images\General images\IMG_5671_smal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57714" y="3605683"/>
            <a:ext cx="4248472" cy="283837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sz="3200" b="1" dirty="0"/>
              <a:t>Practical</a:t>
            </a:r>
          </a:p>
          <a:p>
            <a:pPr>
              <a:buNone/>
            </a:pPr>
            <a:r>
              <a:rPr lang="en-AU" sz="3200" dirty="0"/>
              <a:t>Scenarios</a:t>
            </a:r>
          </a:p>
          <a:p>
            <a:pPr>
              <a:buNone/>
            </a:pPr>
            <a:endParaRPr lang="en-AU" sz="3200" dirty="0"/>
          </a:p>
          <a:p>
            <a:pPr>
              <a:buNone/>
            </a:pPr>
            <a:r>
              <a:rPr lang="en-AU" sz="3200" dirty="0"/>
              <a:t>‘hands on’</a:t>
            </a:r>
          </a:p>
          <a:p>
            <a:pPr>
              <a:buNone/>
            </a:pPr>
            <a:r>
              <a:rPr lang="en-AU" sz="3200" dirty="0"/>
              <a:t>Team leader</a:t>
            </a:r>
          </a:p>
        </p:txBody>
      </p:sp>
      <p:pic>
        <p:nvPicPr>
          <p:cNvPr id="12289" name="Picture 1" descr="Y:\New website\Images\General images\IMG_58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28105" y="1835872"/>
            <a:ext cx="6241611" cy="4161074"/>
          </a:xfrm>
          <a:prstGeom prst="rect">
            <a:avLst/>
          </a:prstGeom>
          <a:noFill/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828292" y="238185"/>
            <a:ext cx="6709166" cy="13255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f2f Content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/>
              <a:t>f2f content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AU" sz="3200" b="1" dirty="0"/>
              <a:t>Assessment</a:t>
            </a:r>
            <a:endParaRPr lang="en-AU" sz="3200" dirty="0"/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AU" sz="3200" dirty="0"/>
              <a:t>Skills: repeated practice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AU" sz="3200" dirty="0"/>
              <a:t>Scenarios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AU" sz="3200" dirty="0"/>
              <a:t>True/False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True False Test Stock Illustrations – 1,504 True False Test Stock Illustrations, Vectors &amp; Clipart - Dreamstime">
            <a:extLst>
              <a:ext uri="{FF2B5EF4-FFF2-40B4-BE49-F238E27FC236}">
                <a16:creationId xmlns:a16="http://schemas.microsoft.com/office/drawing/2014/main" id="{B8999C21-A11D-7D56-6EC9-27356A599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16" r="-4716" b="23593"/>
          <a:stretch/>
        </p:blipFill>
        <p:spPr bwMode="auto">
          <a:xfrm>
            <a:off x="5719245" y="4073848"/>
            <a:ext cx="3424755" cy="252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4C1F46C-B7C9-9421-662F-2FB4270A4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3899" b="14120"/>
          <a:stretch/>
        </p:blipFill>
        <p:spPr bwMode="auto">
          <a:xfrm>
            <a:off x="6117902" y="814439"/>
            <a:ext cx="2839112" cy="32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  <a:latin typeface="+mn-lt"/>
              </a:rPr>
              <a:t>f2f Format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/>
              <a:t>Life Support</a:t>
            </a:r>
          </a:p>
          <a:p>
            <a:pPr>
              <a:buNone/>
            </a:pPr>
            <a:endParaRPr lang="en-AU" dirty="0"/>
          </a:p>
          <a:p>
            <a:pPr>
              <a:buNone/>
            </a:pPr>
            <a:r>
              <a:rPr lang="en-AU" dirty="0"/>
              <a:t>Serious Illness</a:t>
            </a:r>
          </a:p>
          <a:p>
            <a:pPr>
              <a:buNone/>
            </a:pPr>
            <a:endParaRPr lang="en-AU" dirty="0"/>
          </a:p>
          <a:p>
            <a:pPr>
              <a:buNone/>
            </a:pPr>
            <a:r>
              <a:rPr lang="en-AU" dirty="0"/>
              <a:t>Serious Injury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886232"/>
            <a:ext cx="3240360" cy="1822086"/>
          </a:xfrm>
          <a:prstGeom prst="rect">
            <a:avLst/>
          </a:prstGeom>
        </p:spPr>
      </p:pic>
      <p:pic>
        <p:nvPicPr>
          <p:cNvPr id="6" name="Picture 5" descr="Sc 3b pt 1 343_19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749411"/>
            <a:ext cx="3240359" cy="1822086"/>
          </a:xfrm>
          <a:prstGeom prst="rect">
            <a:avLst/>
          </a:prstGeom>
        </p:spPr>
      </p:pic>
      <p:pic>
        <p:nvPicPr>
          <p:cNvPr id="8" name="Picture 7" descr="General still 343_193 (2)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653434"/>
            <a:ext cx="3267075" cy="1837729"/>
          </a:xfrm>
          <a:prstGeom prst="rect">
            <a:avLst/>
          </a:prstGeom>
        </p:spPr>
      </p:pic>
      <p:sp>
        <p:nvSpPr>
          <p:cNvPr id="9" name="Pie 8"/>
          <p:cNvSpPr/>
          <p:nvPr/>
        </p:nvSpPr>
        <p:spPr>
          <a:xfrm rot="10800000">
            <a:off x="7392200" y="298381"/>
            <a:ext cx="1703668" cy="1102246"/>
          </a:xfrm>
          <a:prstGeom prst="pie">
            <a:avLst>
              <a:gd name="adj1" fmla="val 42438"/>
              <a:gd name="adj2" fmla="val 1620000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APLS f2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C3E62610463940A40597ABC2DB8746" ma:contentTypeVersion="7" ma:contentTypeDescription="Create a new document." ma:contentTypeScope="" ma:versionID="44c55708947733e683078fb9b68dbebc">
  <xsd:schema xmlns:xsd="http://www.w3.org/2001/XMLSchema" xmlns:xs="http://www.w3.org/2001/XMLSchema" xmlns:p="http://schemas.microsoft.com/office/2006/metadata/properties" xmlns:ns2="c56afaf0-23ba-448b-ab68-9310c18ab4ef" targetNamespace="http://schemas.microsoft.com/office/2006/metadata/properties" ma:root="true" ma:fieldsID="94515fd85578ab2c4647e5c408d53533" ns2:_="">
    <xsd:import namespace="c56afaf0-23ba-448b-ab68-9310c18ab4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afaf0-23ba-448b-ab68-9310c18ab4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BD6DC2-C599-49D5-A47C-B8AA8F8F47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FC5171-3E23-4FD4-AFE0-57129AC74D89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c56afaf0-23ba-448b-ab68-9310c18ab4ef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57BE195-2C2C-47B4-8FD7-217F02382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6afaf0-23ba-448b-ab68-9310c18ab4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APLS f2f</Template>
  <TotalTime>9120</TotalTime>
  <Words>774</Words>
  <Application>Microsoft Macintosh PowerPoint</Application>
  <PresentationFormat>On-screen Show (4:3)</PresentationFormat>
  <Paragraphs>127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Verdana</vt:lpstr>
      <vt:lpstr>APLS f2f</vt:lpstr>
      <vt:lpstr>Custom Design</vt:lpstr>
      <vt:lpstr>1_Custom Design</vt:lpstr>
      <vt:lpstr>2_Custom Design</vt:lpstr>
      <vt:lpstr>PowerPoint Presentation</vt:lpstr>
      <vt:lpstr>PowerPoint Presentation</vt:lpstr>
      <vt:lpstr>APLS f2f Program</vt:lpstr>
      <vt:lpstr>PowerPoint Presentation</vt:lpstr>
      <vt:lpstr> Pre-course</vt:lpstr>
      <vt:lpstr> f2f Content </vt:lpstr>
      <vt:lpstr>PowerPoint Presentation</vt:lpstr>
      <vt:lpstr>f2f content</vt:lpstr>
      <vt:lpstr>f2f Format</vt:lpstr>
      <vt:lpstr>PowerPoint Presentation</vt:lpstr>
      <vt:lpstr>PowerPoint Presentation</vt:lpstr>
      <vt:lpstr>Expectations </vt:lpstr>
      <vt:lpstr>Educational Support</vt:lpstr>
      <vt:lpstr>Post course support </vt:lpstr>
      <vt:lpstr>House Keeping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janes</dc:creator>
  <cp:lastModifiedBy>Noel Roberts</cp:lastModifiedBy>
  <cp:revision>41</cp:revision>
  <dcterms:created xsi:type="dcterms:W3CDTF">2015-03-20T07:35:20Z</dcterms:created>
  <dcterms:modified xsi:type="dcterms:W3CDTF">2024-12-11T02:46:07Z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0x010100E3C3E62610463940A40597ABC2DB8746</vt:lpwstr>
  </property>
</Properties>
</file>