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8" r:id="rId2"/>
    <p:sldMasterId id="2147483670" r:id="rId3"/>
    <p:sldMasterId id="2147483672" r:id="rId4"/>
  </p:sldMasterIdLst>
  <p:notesMasterIdLst>
    <p:notesMasterId r:id="rId33"/>
  </p:notesMasterIdLst>
  <p:sldIdLst>
    <p:sldId id="256" r:id="rId5"/>
    <p:sldId id="258"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86" r:id="rId22"/>
    <p:sldId id="276" r:id="rId23"/>
    <p:sldId id="287" r:id="rId24"/>
    <p:sldId id="278" r:id="rId25"/>
    <p:sldId id="279" r:id="rId26"/>
    <p:sldId id="280" r:id="rId27"/>
    <p:sldId id="281" r:id="rId28"/>
    <p:sldId id="288" r:id="rId29"/>
    <p:sldId id="283" r:id="rId30"/>
    <p:sldId id="284" r:id="rId31"/>
    <p:sldId id="285"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77128" autoAdjust="0"/>
  </p:normalViewPr>
  <p:slideViewPr>
    <p:cSldViewPr snapToGrid="0" snapToObjects="1">
      <p:cViewPr varScale="1">
        <p:scale>
          <a:sx n="86" d="100"/>
          <a:sy n="86" d="100"/>
        </p:scale>
        <p:origin x="2400" y="192"/>
      </p:cViewPr>
      <p:guideLst>
        <p:guide orient="horz" pos="2160"/>
        <p:guide pos="2880"/>
      </p:guideLst>
    </p:cSldViewPr>
  </p:slideViewPr>
  <p:outlineViewPr>
    <p:cViewPr>
      <p:scale>
        <a:sx n="33" d="100"/>
        <a:sy n="33" d="100"/>
      </p:scale>
      <p:origin x="0" y="438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slideMaster" Target="slideMasters/slideMaster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oel Roberts" userId="feac1395-663b-4a5f-8faf-efd03d15787b" providerId="ADAL" clId="{2AAF1712-F215-3D4E-B5DD-6A9249420917}"/>
    <pc:docChg chg="custSel modSld">
      <pc:chgData name="Noel Roberts" userId="feac1395-663b-4a5f-8faf-efd03d15787b" providerId="ADAL" clId="{2AAF1712-F215-3D4E-B5DD-6A9249420917}" dt="2024-04-10T06:38:18.951" v="174" actId="1037"/>
      <pc:docMkLst>
        <pc:docMk/>
      </pc:docMkLst>
      <pc:sldChg chg="modSp mod">
        <pc:chgData name="Noel Roberts" userId="feac1395-663b-4a5f-8faf-efd03d15787b" providerId="ADAL" clId="{2AAF1712-F215-3D4E-B5DD-6A9249420917}" dt="2024-04-10T06:34:36.674" v="15" actId="1076"/>
        <pc:sldMkLst>
          <pc:docMk/>
          <pc:sldMk cId="0" sldId="263"/>
        </pc:sldMkLst>
        <pc:spChg chg="mod">
          <ac:chgData name="Noel Roberts" userId="feac1395-663b-4a5f-8faf-efd03d15787b" providerId="ADAL" clId="{2AAF1712-F215-3D4E-B5DD-6A9249420917}" dt="2024-04-10T06:34:36.674" v="15" actId="1076"/>
          <ac:spMkLst>
            <pc:docMk/>
            <pc:sldMk cId="0" sldId="263"/>
            <ac:spMk id="224282" creationId="{00000000-0000-0000-0000-000000000000}"/>
          </ac:spMkLst>
        </pc:spChg>
        <pc:graphicFrameChg chg="modGraphic">
          <ac:chgData name="Noel Roberts" userId="feac1395-663b-4a5f-8faf-efd03d15787b" providerId="ADAL" clId="{2AAF1712-F215-3D4E-B5DD-6A9249420917}" dt="2024-04-10T06:34:12.332" v="14" actId="20577"/>
          <ac:graphicFrameMkLst>
            <pc:docMk/>
            <pc:sldMk cId="0" sldId="263"/>
            <ac:graphicFrameMk id="224259" creationId="{00000000-0000-0000-0000-000000000000}"/>
          </ac:graphicFrameMkLst>
        </pc:graphicFrameChg>
      </pc:sldChg>
      <pc:sldChg chg="modSp mod">
        <pc:chgData name="Noel Roberts" userId="feac1395-663b-4a5f-8faf-efd03d15787b" providerId="ADAL" clId="{2AAF1712-F215-3D4E-B5DD-6A9249420917}" dt="2024-04-10T06:35:16.139" v="43" actId="1037"/>
        <pc:sldMkLst>
          <pc:docMk/>
          <pc:sldMk cId="0" sldId="266"/>
        </pc:sldMkLst>
        <pc:spChg chg="mod">
          <ac:chgData name="Noel Roberts" userId="feac1395-663b-4a5f-8faf-efd03d15787b" providerId="ADAL" clId="{2AAF1712-F215-3D4E-B5DD-6A9249420917}" dt="2024-04-10T06:35:16.139" v="43" actId="1037"/>
          <ac:spMkLst>
            <pc:docMk/>
            <pc:sldMk cId="0" sldId="266"/>
            <ac:spMk id="234522" creationId="{00000000-0000-0000-0000-000000000000}"/>
          </ac:spMkLst>
        </pc:spChg>
        <pc:graphicFrameChg chg="modGraphic">
          <ac:chgData name="Noel Roberts" userId="feac1395-663b-4a5f-8faf-efd03d15787b" providerId="ADAL" clId="{2AAF1712-F215-3D4E-B5DD-6A9249420917}" dt="2024-04-10T06:35:09.763" v="31" actId="20577"/>
          <ac:graphicFrameMkLst>
            <pc:docMk/>
            <pc:sldMk cId="0" sldId="266"/>
            <ac:graphicFrameMk id="234524" creationId="{00000000-0000-0000-0000-000000000000}"/>
          </ac:graphicFrameMkLst>
        </pc:graphicFrameChg>
      </pc:sldChg>
      <pc:sldChg chg="modSp mod">
        <pc:chgData name="Noel Roberts" userId="feac1395-663b-4a5f-8faf-efd03d15787b" providerId="ADAL" clId="{2AAF1712-F215-3D4E-B5DD-6A9249420917}" dt="2024-04-10T06:35:25.878" v="47" actId="1038"/>
        <pc:sldMkLst>
          <pc:docMk/>
          <pc:sldMk cId="0" sldId="267"/>
        </pc:sldMkLst>
        <pc:spChg chg="mod">
          <ac:chgData name="Noel Roberts" userId="feac1395-663b-4a5f-8faf-efd03d15787b" providerId="ADAL" clId="{2AAF1712-F215-3D4E-B5DD-6A9249420917}" dt="2024-04-10T06:35:25.878" v="47" actId="1038"/>
          <ac:spMkLst>
            <pc:docMk/>
            <pc:sldMk cId="0" sldId="267"/>
            <ac:spMk id="5" creationId="{8BC94142-11A9-09AA-422B-6C70381FD3C1}"/>
          </ac:spMkLst>
        </pc:spChg>
      </pc:sldChg>
      <pc:sldChg chg="modSp mod">
        <pc:chgData name="Noel Roberts" userId="feac1395-663b-4a5f-8faf-efd03d15787b" providerId="ADAL" clId="{2AAF1712-F215-3D4E-B5DD-6A9249420917}" dt="2024-04-10T06:36:01.026" v="76" actId="14100"/>
        <pc:sldMkLst>
          <pc:docMk/>
          <pc:sldMk cId="0" sldId="269"/>
        </pc:sldMkLst>
        <pc:spChg chg="mod">
          <ac:chgData name="Noel Roberts" userId="feac1395-663b-4a5f-8faf-efd03d15787b" providerId="ADAL" clId="{2AAF1712-F215-3D4E-B5DD-6A9249420917}" dt="2024-04-10T06:36:01.026" v="76" actId="14100"/>
          <ac:spMkLst>
            <pc:docMk/>
            <pc:sldMk cId="0" sldId="269"/>
            <ac:spMk id="241715" creationId="{00000000-0000-0000-0000-000000000000}"/>
          </ac:spMkLst>
        </pc:spChg>
        <pc:graphicFrameChg chg="modGraphic">
          <ac:chgData name="Noel Roberts" userId="feac1395-663b-4a5f-8faf-efd03d15787b" providerId="ADAL" clId="{2AAF1712-F215-3D4E-B5DD-6A9249420917}" dt="2024-04-10T06:35:42.763" v="62" actId="20577"/>
          <ac:graphicFrameMkLst>
            <pc:docMk/>
            <pc:sldMk cId="0" sldId="269"/>
            <ac:graphicFrameMk id="241716" creationId="{00000000-0000-0000-0000-000000000000}"/>
          </ac:graphicFrameMkLst>
        </pc:graphicFrameChg>
      </pc:sldChg>
      <pc:sldChg chg="modSp mod">
        <pc:chgData name="Noel Roberts" userId="feac1395-663b-4a5f-8faf-efd03d15787b" providerId="ADAL" clId="{2AAF1712-F215-3D4E-B5DD-6A9249420917}" dt="2024-04-10T06:36:17.629" v="82" actId="1035"/>
        <pc:sldMkLst>
          <pc:docMk/>
          <pc:sldMk cId="0" sldId="270"/>
        </pc:sldMkLst>
        <pc:spChg chg="mod">
          <ac:chgData name="Noel Roberts" userId="feac1395-663b-4a5f-8faf-efd03d15787b" providerId="ADAL" clId="{2AAF1712-F215-3D4E-B5DD-6A9249420917}" dt="2024-04-10T06:36:17.629" v="82" actId="1035"/>
          <ac:spMkLst>
            <pc:docMk/>
            <pc:sldMk cId="0" sldId="270"/>
            <ac:spMk id="3" creationId="{2468625D-B39B-A4A1-975D-D0FF8D8611A1}"/>
          </ac:spMkLst>
        </pc:spChg>
      </pc:sldChg>
      <pc:sldChg chg="modSp mod">
        <pc:chgData name="Noel Roberts" userId="feac1395-663b-4a5f-8faf-efd03d15787b" providerId="ADAL" clId="{2AAF1712-F215-3D4E-B5DD-6A9249420917}" dt="2024-04-10T06:36:42.827" v="101" actId="1037"/>
        <pc:sldMkLst>
          <pc:docMk/>
          <pc:sldMk cId="0" sldId="272"/>
        </pc:sldMkLst>
        <pc:spChg chg="mod">
          <ac:chgData name="Noel Roberts" userId="feac1395-663b-4a5f-8faf-efd03d15787b" providerId="ADAL" clId="{2AAF1712-F215-3D4E-B5DD-6A9249420917}" dt="2024-04-10T06:36:42.827" v="101" actId="1037"/>
          <ac:spMkLst>
            <pc:docMk/>
            <pc:sldMk cId="0" sldId="272"/>
            <ac:spMk id="250930" creationId="{00000000-0000-0000-0000-000000000000}"/>
          </ac:spMkLst>
        </pc:spChg>
        <pc:graphicFrameChg chg="modGraphic">
          <ac:chgData name="Noel Roberts" userId="feac1395-663b-4a5f-8faf-efd03d15787b" providerId="ADAL" clId="{2AAF1712-F215-3D4E-B5DD-6A9249420917}" dt="2024-04-10T06:36:37.702" v="98" actId="20577"/>
          <ac:graphicFrameMkLst>
            <pc:docMk/>
            <pc:sldMk cId="0" sldId="272"/>
            <ac:graphicFrameMk id="250929" creationId="{00000000-0000-0000-0000-000000000000}"/>
          </ac:graphicFrameMkLst>
        </pc:graphicFrameChg>
      </pc:sldChg>
      <pc:sldChg chg="modSp mod">
        <pc:chgData name="Noel Roberts" userId="feac1395-663b-4a5f-8faf-efd03d15787b" providerId="ADAL" clId="{2AAF1712-F215-3D4E-B5DD-6A9249420917}" dt="2024-04-10T06:38:18.951" v="174" actId="1037"/>
        <pc:sldMkLst>
          <pc:docMk/>
          <pc:sldMk cId="0" sldId="273"/>
        </pc:sldMkLst>
        <pc:spChg chg="mod">
          <ac:chgData name="Noel Roberts" userId="feac1395-663b-4a5f-8faf-efd03d15787b" providerId="ADAL" clId="{2AAF1712-F215-3D4E-B5DD-6A9249420917}" dt="2024-04-10T06:38:18.951" v="174" actId="1037"/>
          <ac:spMkLst>
            <pc:docMk/>
            <pc:sldMk cId="0" sldId="273"/>
            <ac:spMk id="3" creationId="{9E30BD8A-ED9E-1351-8FCD-AFE20A666DC0}"/>
          </ac:spMkLst>
        </pc:spChg>
        <pc:graphicFrameChg chg="modGraphic">
          <ac:chgData name="Noel Roberts" userId="feac1395-663b-4a5f-8faf-efd03d15787b" providerId="ADAL" clId="{2AAF1712-F215-3D4E-B5DD-6A9249420917}" dt="2024-04-10T06:38:13.061" v="166" actId="313"/>
          <ac:graphicFrameMkLst>
            <pc:docMk/>
            <pc:sldMk cId="0" sldId="273"/>
            <ac:graphicFrameMk id="251956" creationId="{00000000-0000-0000-0000-000000000000}"/>
          </ac:graphicFrameMkLst>
        </pc:graphicFrameChg>
      </pc:sldChg>
      <pc:sldChg chg="modSp mod">
        <pc:chgData name="Noel Roberts" userId="feac1395-663b-4a5f-8faf-efd03d15787b" providerId="ADAL" clId="{2AAF1712-F215-3D4E-B5DD-6A9249420917}" dt="2024-04-10T06:37:18.119" v="121" actId="20577"/>
        <pc:sldMkLst>
          <pc:docMk/>
          <pc:sldMk cId="0" sldId="278"/>
        </pc:sldMkLst>
        <pc:graphicFrameChg chg="modGraphic">
          <ac:chgData name="Noel Roberts" userId="feac1395-663b-4a5f-8faf-efd03d15787b" providerId="ADAL" clId="{2AAF1712-F215-3D4E-B5DD-6A9249420917}" dt="2024-04-10T06:37:18.119" v="121" actId="20577"/>
          <ac:graphicFrameMkLst>
            <pc:docMk/>
            <pc:sldMk cId="0" sldId="278"/>
            <ac:graphicFrameMk id="224259" creationId="{00000000-0000-0000-0000-000000000000}"/>
          </ac:graphicFrameMkLst>
        </pc:graphicFrameChg>
      </pc:sldChg>
      <pc:sldChg chg="modSp mod">
        <pc:chgData name="Noel Roberts" userId="feac1395-663b-4a5f-8faf-efd03d15787b" providerId="ADAL" clId="{2AAF1712-F215-3D4E-B5DD-6A9249420917}" dt="2024-04-10T06:37:29.010" v="135" actId="20577"/>
        <pc:sldMkLst>
          <pc:docMk/>
          <pc:sldMk cId="0" sldId="280"/>
        </pc:sldMkLst>
        <pc:graphicFrameChg chg="modGraphic">
          <ac:chgData name="Noel Roberts" userId="feac1395-663b-4a5f-8faf-efd03d15787b" providerId="ADAL" clId="{2AAF1712-F215-3D4E-B5DD-6A9249420917}" dt="2024-04-10T06:37:29.010" v="135" actId="20577"/>
          <ac:graphicFrameMkLst>
            <pc:docMk/>
            <pc:sldMk cId="0" sldId="280"/>
            <ac:graphicFrameMk id="234524" creationId="{00000000-0000-0000-0000-000000000000}"/>
          </ac:graphicFrameMkLst>
        </pc:graphicFrameChg>
      </pc:sldChg>
      <pc:sldChg chg="modSp mod">
        <pc:chgData name="Noel Roberts" userId="feac1395-663b-4a5f-8faf-efd03d15787b" providerId="ADAL" clId="{2AAF1712-F215-3D4E-B5DD-6A9249420917}" dt="2024-04-10T06:37:42.034" v="149" actId="20577"/>
        <pc:sldMkLst>
          <pc:docMk/>
          <pc:sldMk cId="0" sldId="282"/>
        </pc:sldMkLst>
        <pc:graphicFrameChg chg="modGraphic">
          <ac:chgData name="Noel Roberts" userId="feac1395-663b-4a5f-8faf-efd03d15787b" providerId="ADAL" clId="{2AAF1712-F215-3D4E-B5DD-6A9249420917}" dt="2024-04-10T06:37:42.034" v="149" actId="20577"/>
          <ac:graphicFrameMkLst>
            <pc:docMk/>
            <pc:sldMk cId="0" sldId="282"/>
            <ac:graphicFrameMk id="241716" creationId="{00000000-0000-0000-0000-000000000000}"/>
          </ac:graphicFrameMkLst>
        </pc:graphicFrameChg>
      </pc:sldChg>
      <pc:sldChg chg="modSp mod">
        <pc:chgData name="Noel Roberts" userId="feac1395-663b-4a5f-8faf-efd03d15787b" providerId="ADAL" clId="{2AAF1712-F215-3D4E-B5DD-6A9249420917}" dt="2024-04-10T06:37:52.018" v="163" actId="20577"/>
        <pc:sldMkLst>
          <pc:docMk/>
          <pc:sldMk cId="0" sldId="284"/>
        </pc:sldMkLst>
        <pc:graphicFrameChg chg="modGraphic">
          <ac:chgData name="Noel Roberts" userId="feac1395-663b-4a5f-8faf-efd03d15787b" providerId="ADAL" clId="{2AAF1712-F215-3D4E-B5DD-6A9249420917}" dt="2024-04-10T06:37:52.018" v="163" actId="20577"/>
          <ac:graphicFrameMkLst>
            <pc:docMk/>
            <pc:sldMk cId="0" sldId="284"/>
            <ac:graphicFrameMk id="250929" creationId="{00000000-0000-0000-0000-000000000000}"/>
          </ac:graphicFrameMkLst>
        </pc:graphicFrameChg>
      </pc:sldChg>
      <pc:sldChg chg="modSp mod">
        <pc:chgData name="Noel Roberts" userId="feac1395-663b-4a5f-8faf-efd03d15787b" providerId="ADAL" clId="{2AAF1712-F215-3D4E-B5DD-6A9249420917}" dt="2024-04-10T06:38:01.195" v="164" actId="313"/>
        <pc:sldMkLst>
          <pc:docMk/>
          <pc:sldMk cId="0" sldId="285"/>
        </pc:sldMkLst>
        <pc:graphicFrameChg chg="modGraphic">
          <ac:chgData name="Noel Roberts" userId="feac1395-663b-4a5f-8faf-efd03d15787b" providerId="ADAL" clId="{2AAF1712-F215-3D4E-B5DD-6A9249420917}" dt="2024-04-10T06:38:01.195" v="164" actId="313"/>
          <ac:graphicFrameMkLst>
            <pc:docMk/>
            <pc:sldMk cId="0" sldId="285"/>
            <ac:graphicFrameMk id="251956" creationId="{00000000-0000-0000-0000-000000000000}"/>
          </ac:graphicFrameMkLst>
        </pc:graphicFrameChg>
      </pc:sldChg>
    </pc:docChg>
  </pc:docChgLst>
  <pc:docChgLst>
    <pc:chgData name="Noel Roberts" userId="feac1395-663b-4a5f-8faf-efd03d15787b" providerId="ADAL" clId="{CBAB9677-6A68-954F-8D2A-CD084ED71E82}"/>
    <pc:docChg chg="undo custSel modSld">
      <pc:chgData name="Noel Roberts" userId="feac1395-663b-4a5f-8faf-efd03d15787b" providerId="ADAL" clId="{CBAB9677-6A68-954F-8D2A-CD084ED71E82}" dt="2024-11-11T23:01:50.910" v="62" actId="1038"/>
      <pc:docMkLst>
        <pc:docMk/>
      </pc:docMkLst>
      <pc:sldChg chg="modSp mod">
        <pc:chgData name="Noel Roberts" userId="feac1395-663b-4a5f-8faf-efd03d15787b" providerId="ADAL" clId="{CBAB9677-6A68-954F-8D2A-CD084ED71E82}" dt="2024-11-11T23:01:50.910" v="62" actId="1038"/>
        <pc:sldMkLst>
          <pc:docMk/>
          <pc:sldMk cId="0" sldId="264"/>
        </pc:sldMkLst>
        <pc:spChg chg="mod">
          <ac:chgData name="Noel Roberts" userId="feac1395-663b-4a5f-8faf-efd03d15787b" providerId="ADAL" clId="{CBAB9677-6A68-954F-8D2A-CD084ED71E82}" dt="2024-11-11T23:01:50.910" v="62" actId="1038"/>
          <ac:spMkLst>
            <pc:docMk/>
            <pc:sldMk cId="0" sldId="264"/>
            <ac:spMk id="2" creationId="{6A80CC47-8271-3F61-0D7D-2B6DCF9F893C}"/>
          </ac:spMkLst>
        </pc:spChg>
        <pc:spChg chg="mod">
          <ac:chgData name="Noel Roberts" userId="feac1395-663b-4a5f-8faf-efd03d15787b" providerId="ADAL" clId="{CBAB9677-6A68-954F-8D2A-CD084ED71E82}" dt="2024-11-11T23:01:43.443" v="57" actId="1036"/>
          <ac:spMkLst>
            <pc:docMk/>
            <pc:sldMk cId="0" sldId="264"/>
            <ac:spMk id="3" creationId="{9B0146D2-A5CF-4139-16BD-A3CEE0E27DAC}"/>
          </ac:spMkLst>
        </pc:spChg>
        <pc:graphicFrameChg chg="mod modGraphic">
          <ac:chgData name="Noel Roberts" userId="feac1395-663b-4a5f-8faf-efd03d15787b" providerId="ADAL" clId="{CBAB9677-6A68-954F-8D2A-CD084ED71E82}" dt="2024-11-11T23:01:35.490" v="53" actId="255"/>
          <ac:graphicFrameMkLst>
            <pc:docMk/>
            <pc:sldMk cId="0" sldId="264"/>
            <ac:graphicFrameMk id="239664" creationId="{00000000-0000-0000-0000-000000000000}"/>
          </ac:graphicFrameMkLst>
        </pc:graphicFrameChg>
      </pc:sldChg>
      <pc:sldChg chg="modSp mod">
        <pc:chgData name="Noel Roberts" userId="feac1395-663b-4a5f-8faf-efd03d15787b" providerId="ADAL" clId="{CBAB9677-6A68-954F-8D2A-CD084ED71E82}" dt="2024-11-11T23:00:07.362" v="30" actId="1076"/>
        <pc:sldMkLst>
          <pc:docMk/>
          <pc:sldMk cId="0" sldId="266"/>
        </pc:sldMkLst>
        <pc:spChg chg="mod">
          <ac:chgData name="Noel Roberts" userId="feac1395-663b-4a5f-8faf-efd03d15787b" providerId="ADAL" clId="{CBAB9677-6A68-954F-8D2A-CD084ED71E82}" dt="2024-11-11T23:00:07.362" v="30" actId="1076"/>
          <ac:spMkLst>
            <pc:docMk/>
            <pc:sldMk cId="0" sldId="266"/>
            <ac:spMk id="234522" creationId="{00000000-0000-0000-0000-000000000000}"/>
          </ac:spMkLst>
        </pc:spChg>
      </pc:sldChg>
      <pc:sldChg chg="modSp mod">
        <pc:chgData name="Noel Roberts" userId="feac1395-663b-4a5f-8faf-efd03d15787b" providerId="ADAL" clId="{CBAB9677-6A68-954F-8D2A-CD084ED71E82}" dt="2024-11-11T23:01:13.073" v="49" actId="1036"/>
        <pc:sldMkLst>
          <pc:docMk/>
          <pc:sldMk cId="0" sldId="267"/>
        </pc:sldMkLst>
        <pc:spChg chg="mod">
          <ac:chgData name="Noel Roberts" userId="feac1395-663b-4a5f-8faf-efd03d15787b" providerId="ADAL" clId="{CBAB9677-6A68-954F-8D2A-CD084ED71E82}" dt="2024-11-11T23:01:13.073" v="49" actId="1036"/>
          <ac:spMkLst>
            <pc:docMk/>
            <pc:sldMk cId="0" sldId="267"/>
            <ac:spMk id="5" creationId="{8BC94142-11A9-09AA-422B-6C70381FD3C1}"/>
          </ac:spMkLst>
        </pc:spChg>
        <pc:spChg chg="mod">
          <ac:chgData name="Noel Roberts" userId="feac1395-663b-4a5f-8faf-efd03d15787b" providerId="ADAL" clId="{CBAB9677-6A68-954F-8D2A-CD084ED71E82}" dt="2024-11-11T23:01:05.991" v="41" actId="1035"/>
          <ac:spMkLst>
            <pc:docMk/>
            <pc:sldMk cId="0" sldId="267"/>
            <ac:spMk id="6" creationId="{6F54945D-B1C4-66D9-632A-424F51491B8E}"/>
          </ac:spMkLst>
        </pc:spChg>
      </pc:sldChg>
    </pc:docChg>
  </pc:docChgLst>
  <pc:docChgLst>
    <pc:chgData name="Noel Roberts" userId="feac1395-663b-4a5f-8faf-efd03d15787b" providerId="ADAL" clId="{7104786B-8178-0145-A67E-548B253FA8CB}"/>
    <pc:docChg chg="custSel addSld delSld modSld">
      <pc:chgData name="Noel Roberts" userId="feac1395-663b-4a5f-8faf-efd03d15787b" providerId="ADAL" clId="{7104786B-8178-0145-A67E-548B253FA8CB}" dt="2024-10-14T07:28:50.606" v="159" actId="2696"/>
      <pc:docMkLst>
        <pc:docMk/>
      </pc:docMkLst>
      <pc:sldChg chg="modSp mod">
        <pc:chgData name="Noel Roberts" userId="feac1395-663b-4a5f-8faf-efd03d15787b" providerId="ADAL" clId="{7104786B-8178-0145-A67E-548B253FA8CB}" dt="2024-10-14T07:26:40.527" v="152" actId="1035"/>
        <pc:sldMkLst>
          <pc:docMk/>
          <pc:sldMk cId="0" sldId="263"/>
        </pc:sldMkLst>
        <pc:spChg chg="mod">
          <ac:chgData name="Noel Roberts" userId="feac1395-663b-4a5f-8faf-efd03d15787b" providerId="ADAL" clId="{7104786B-8178-0145-A67E-548B253FA8CB}" dt="2024-10-14T07:26:40.527" v="152" actId="1035"/>
          <ac:spMkLst>
            <pc:docMk/>
            <pc:sldMk cId="0" sldId="263"/>
            <ac:spMk id="224282" creationId="{00000000-0000-0000-0000-000000000000}"/>
          </ac:spMkLst>
        </pc:spChg>
        <pc:graphicFrameChg chg="mod">
          <ac:chgData name="Noel Roberts" userId="feac1395-663b-4a5f-8faf-efd03d15787b" providerId="ADAL" clId="{7104786B-8178-0145-A67E-548B253FA8CB}" dt="2024-10-14T07:26:35.017" v="141" actId="1036"/>
          <ac:graphicFrameMkLst>
            <pc:docMk/>
            <pc:sldMk cId="0" sldId="263"/>
            <ac:graphicFrameMk id="224259" creationId="{00000000-0000-0000-0000-000000000000}"/>
          </ac:graphicFrameMkLst>
        </pc:graphicFrameChg>
      </pc:sldChg>
      <pc:sldChg chg="modSp mod">
        <pc:chgData name="Noel Roberts" userId="feac1395-663b-4a5f-8faf-efd03d15787b" providerId="ADAL" clId="{7104786B-8178-0145-A67E-548B253FA8CB}" dt="2024-10-14T07:25:40.692" v="116" actId="14100"/>
        <pc:sldMkLst>
          <pc:docMk/>
          <pc:sldMk cId="0" sldId="269"/>
        </pc:sldMkLst>
        <pc:spChg chg="mod">
          <ac:chgData name="Noel Roberts" userId="feac1395-663b-4a5f-8faf-efd03d15787b" providerId="ADAL" clId="{7104786B-8178-0145-A67E-548B253FA8CB}" dt="2024-10-14T07:25:40.692" v="116" actId="14100"/>
          <ac:spMkLst>
            <pc:docMk/>
            <pc:sldMk cId="0" sldId="269"/>
            <ac:spMk id="241715" creationId="{00000000-0000-0000-0000-000000000000}"/>
          </ac:spMkLst>
        </pc:spChg>
        <pc:graphicFrameChg chg="modGraphic">
          <ac:chgData name="Noel Roberts" userId="feac1395-663b-4a5f-8faf-efd03d15787b" providerId="ADAL" clId="{7104786B-8178-0145-A67E-548B253FA8CB}" dt="2024-10-14T07:24:27.636" v="93" actId="20577"/>
          <ac:graphicFrameMkLst>
            <pc:docMk/>
            <pc:sldMk cId="0" sldId="269"/>
            <ac:graphicFrameMk id="241716" creationId="{00000000-0000-0000-0000-000000000000}"/>
          </ac:graphicFrameMkLst>
        </pc:graphicFrameChg>
      </pc:sldChg>
      <pc:sldChg chg="del">
        <pc:chgData name="Noel Roberts" userId="feac1395-663b-4a5f-8faf-efd03d15787b" providerId="ADAL" clId="{7104786B-8178-0145-A67E-548B253FA8CB}" dt="2024-10-14T07:28:50.606" v="159" actId="2696"/>
        <pc:sldMkLst>
          <pc:docMk/>
          <pc:sldMk cId="0" sldId="282"/>
        </pc:sldMkLst>
      </pc:sldChg>
      <pc:sldChg chg="delSp add del mod delAnim">
        <pc:chgData name="Noel Roberts" userId="feac1395-663b-4a5f-8faf-efd03d15787b" providerId="ADAL" clId="{7104786B-8178-0145-A67E-548B253FA8CB}" dt="2024-10-14T07:28:08.301" v="156" actId="2696"/>
        <pc:sldMkLst>
          <pc:docMk/>
          <pc:sldMk cId="1807575536" sldId="288"/>
        </pc:sldMkLst>
        <pc:spChg chg="del">
          <ac:chgData name="Noel Roberts" userId="feac1395-663b-4a5f-8faf-efd03d15787b" providerId="ADAL" clId="{7104786B-8178-0145-A67E-548B253FA8CB}" dt="2024-10-14T07:27:53.072" v="154" actId="478"/>
          <ac:spMkLst>
            <pc:docMk/>
            <pc:sldMk cId="1807575536" sldId="288"/>
            <ac:spMk id="2" creationId="{89D0A1C6-6D4F-100E-7ECF-D933F87B73A2}"/>
          </ac:spMkLst>
        </pc:spChg>
        <pc:spChg chg="del">
          <ac:chgData name="Noel Roberts" userId="feac1395-663b-4a5f-8faf-efd03d15787b" providerId="ADAL" clId="{7104786B-8178-0145-A67E-548B253FA8CB}" dt="2024-10-14T07:27:55.079" v="155" actId="478"/>
          <ac:spMkLst>
            <pc:docMk/>
            <pc:sldMk cId="1807575536" sldId="288"/>
            <ac:spMk id="3" creationId="{404ED523-4F4F-3BD1-E32B-F67FA2081A65}"/>
          </ac:spMkLst>
        </pc:spChg>
      </pc:sldChg>
      <pc:sldChg chg="delSp add mod delAnim">
        <pc:chgData name="Noel Roberts" userId="feac1395-663b-4a5f-8faf-efd03d15787b" providerId="ADAL" clId="{7104786B-8178-0145-A67E-548B253FA8CB}" dt="2024-10-14T07:28:39.060" v="158" actId="478"/>
        <pc:sldMkLst>
          <pc:docMk/>
          <pc:sldMk cId="2386283535" sldId="288"/>
        </pc:sldMkLst>
        <pc:spChg chg="del">
          <ac:chgData name="Noel Roberts" userId="feac1395-663b-4a5f-8faf-efd03d15787b" providerId="ADAL" clId="{7104786B-8178-0145-A67E-548B253FA8CB}" dt="2024-10-14T07:28:39.060" v="158" actId="478"/>
          <ac:spMkLst>
            <pc:docMk/>
            <pc:sldMk cId="2386283535" sldId="288"/>
            <ac:spMk id="241715" creationId="{81783501-865A-970A-E61C-831CD5E807B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D41700-2559-4ECD-929A-FD44AFD0C0BA}" type="datetimeFigureOut">
              <a:rPr lang="en-AU" smtClean="0"/>
              <a:pPr/>
              <a:t>12/11/2024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5B5305-BEBD-402B-AFE6-94E1DBEBF010}" type="slidenum">
              <a:rPr lang="en-AU" smtClean="0"/>
              <a:pPr/>
              <a:t>‹#›</a:t>
            </a:fld>
            <a:endParaRPr lang="en-AU"/>
          </a:p>
        </p:txBody>
      </p:sp>
    </p:spTree>
    <p:extLst>
      <p:ext uri="{BB962C8B-B14F-4D97-AF65-F5344CB8AC3E}">
        <p14:creationId xmlns:p14="http://schemas.microsoft.com/office/powerpoint/2010/main" val="1977321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90000"/>
              </a:lnSpc>
            </a:pPr>
            <a:r>
              <a:rPr lang="en-GB" b="1" dirty="0"/>
              <a:t>Instructor Notes</a:t>
            </a:r>
          </a:p>
          <a:p>
            <a:pPr>
              <a:lnSpc>
                <a:spcPct val="90000"/>
              </a:lnSpc>
            </a:pPr>
            <a:r>
              <a:rPr lang="en-GB" b="1" dirty="0"/>
              <a:t>This session is</a:t>
            </a:r>
            <a:r>
              <a:rPr lang="en-GB" b="1" baseline="0" dirty="0"/>
              <a:t> 45 mins.</a:t>
            </a:r>
          </a:p>
          <a:p>
            <a:pPr marL="171450" marR="0" lvl="0" indent="-1714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GB" dirty="0"/>
              <a:t>Read notes on facilitating plenaries.</a:t>
            </a:r>
          </a:p>
          <a:p>
            <a:pPr marL="0" indent="0">
              <a:lnSpc>
                <a:spcPct val="90000"/>
              </a:lnSpc>
              <a:buFont typeface="Arial" panose="020B0604020202020204" pitchFamily="34" charset="0"/>
              <a:buNone/>
            </a:pPr>
            <a:endParaRPr lang="en-GB" b="1" baseline="0" dirty="0"/>
          </a:p>
          <a:p>
            <a:pPr marL="171450" indent="-171450">
              <a:lnSpc>
                <a:spcPct val="90000"/>
              </a:lnSpc>
              <a:buFont typeface="Arial" panose="020B0604020202020204" pitchFamily="34" charset="0"/>
              <a:buChar char="•"/>
            </a:pPr>
            <a:r>
              <a:rPr lang="en-GB" b="0" baseline="0" dirty="0"/>
              <a:t>Plan to be at the end of case 2 (Buddy) at the 20-22 minute mark.  Groups can work quite quickly through case 2 (differential is age), especially as they know what is expected of them after working through the first case.</a:t>
            </a:r>
          </a:p>
          <a:p>
            <a:pPr marL="0" indent="0">
              <a:lnSpc>
                <a:spcPct val="90000"/>
              </a:lnSpc>
              <a:buFont typeface="Arial" panose="020B0604020202020204" pitchFamily="34" charset="0"/>
              <a:buNone/>
            </a:pPr>
            <a:endParaRPr lang="en-GB" b="0" baseline="0" dirty="0"/>
          </a:p>
          <a:p>
            <a:pPr>
              <a:lnSpc>
                <a:spcPct val="90000"/>
              </a:lnSpc>
            </a:pPr>
            <a:endParaRPr lang="en-GB" b="1" dirty="0"/>
          </a:p>
          <a:p>
            <a:pPr>
              <a:lnSpc>
                <a:spcPct val="90000"/>
              </a:lnSpc>
            </a:pPr>
            <a:r>
              <a:rPr lang="en-GB" dirty="0"/>
              <a:t>These slides have been set up to reveal the answers and because of the table layout they do this by making overlay boxes disappear.  Therefore, to check on the way the information appears you should look at this presentation in slide show view. After the summary slide there is a blank slide (19) and after this (20-28)  you can view the case slides in their ‘completed’ state for ease of reference.</a:t>
            </a:r>
          </a:p>
          <a:p>
            <a:endParaRPr lang="en-AU" dirty="0"/>
          </a:p>
        </p:txBody>
      </p:sp>
      <p:sp>
        <p:nvSpPr>
          <p:cNvPr id="4" name="Slide Number Placeholder 3"/>
          <p:cNvSpPr>
            <a:spLocks noGrp="1"/>
          </p:cNvSpPr>
          <p:nvPr>
            <p:ph type="sldNum" sz="quarter" idx="10"/>
          </p:nvPr>
        </p:nvSpPr>
        <p:spPr/>
        <p:txBody>
          <a:bodyPr/>
          <a:lstStyle/>
          <a:p>
            <a:fld id="{EE5B5305-BEBD-402B-AFE6-94E1DBEBF010}" type="slidenum">
              <a:rPr lang="en-AU" smtClean="0"/>
              <a:pPr/>
              <a:t>1</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8BFDF2A5-EDBC-4F8A-9426-D8DA9083EB4D}" type="slidenum">
              <a:rPr lang="en-US" sz="1200" smtClean="0"/>
              <a:pPr algn="r">
                <a:defRPr/>
              </a:pPr>
              <a:t>10</a:t>
            </a:fld>
            <a:endParaRPr lang="en-US"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r>
              <a:rPr lang="en-GB" dirty="0"/>
              <a:t>Show key features and ask for diagnosis and emergency treatments.</a:t>
            </a:r>
          </a:p>
          <a:p>
            <a:r>
              <a:rPr lang="en-GB" dirty="0"/>
              <a:t>Allow 2 minutes</a:t>
            </a:r>
          </a:p>
          <a:p>
            <a:endParaRPr lang="en-GB" dirty="0"/>
          </a:p>
          <a:p>
            <a:r>
              <a:rPr lang="en-GB" dirty="0"/>
              <a:t>Over</a:t>
            </a:r>
            <a:r>
              <a:rPr lang="en-GB" baseline="0" dirty="0"/>
              <a:t> 1 year – repeated event, </a:t>
            </a:r>
            <a:r>
              <a:rPr lang="en-GB" baseline="0" dirty="0" err="1"/>
              <a:t>Hx</a:t>
            </a:r>
            <a:r>
              <a:rPr lang="en-GB" baseline="0" dirty="0"/>
              <a:t> atopy/eczema</a:t>
            </a:r>
          </a:p>
          <a:p>
            <a:r>
              <a:rPr lang="en-GB" baseline="0" dirty="0"/>
              <a:t>Make sure the possibility of cardiac failure causing wheeze and WOB  is covered</a:t>
            </a:r>
          </a:p>
          <a:p>
            <a:endParaRPr lang="en-GB" baseline="0" dirty="0"/>
          </a:p>
          <a:p>
            <a:r>
              <a:rPr lang="en-GB" baseline="0" dirty="0"/>
              <a:t>Ideally you are ½ way through the session at the end of this.  If not, consider running 3</a:t>
            </a:r>
            <a:r>
              <a:rPr lang="en-GB" baseline="30000" dirty="0"/>
              <a:t>rd</a:t>
            </a:r>
            <a:r>
              <a:rPr lang="en-GB" baseline="0" dirty="0"/>
              <a:t> case (Cassie) as a whole group activity – less candidates will be actively involved, but it will be preferable to running out of time for the 4</a:t>
            </a:r>
            <a:r>
              <a:rPr lang="en-GB" baseline="30000" dirty="0"/>
              <a:t>th</a:t>
            </a:r>
            <a:r>
              <a:rPr lang="en-GB" baseline="0" dirty="0"/>
              <a:t> case (Dinesh)</a:t>
            </a:r>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93917BC8-8A6F-4BC1-BA50-854BA19973D4}" type="slidenum">
              <a:rPr lang="en-US" sz="1200" smtClean="0"/>
              <a:pPr algn="r">
                <a:defRPr/>
              </a:pPr>
              <a:t>11</a:t>
            </a:fld>
            <a:endParaRPr lang="en-US" sz="120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r>
              <a:rPr lang="en-GB" dirty="0"/>
              <a:t>Present this case and the following slide and invite candidates to discuss in their groups the initial resuscitation and then think about the differential diagnosis of circulatory failure and the specific interventions that should be given.</a:t>
            </a:r>
          </a:p>
          <a:p>
            <a:r>
              <a:rPr lang="en-GB" dirty="0"/>
              <a:t>Invite candidates to provide answers to next two slides, including any other key features that they can think of before moving on to 4</a:t>
            </a:r>
            <a:r>
              <a:rPr lang="en-GB" baseline="30000" dirty="0"/>
              <a:t>th</a:t>
            </a:r>
            <a:r>
              <a:rPr lang="en-GB" dirty="0"/>
              <a:t> Case (Dinesh) case, </a:t>
            </a:r>
            <a:r>
              <a:rPr lang="en-GB" dirty="0" err="1"/>
              <a:t>eg</a:t>
            </a:r>
            <a:endParaRPr lang="en-GB" dirty="0"/>
          </a:p>
          <a:p>
            <a:pPr lvl="1"/>
            <a:r>
              <a:rPr lang="en-GB" dirty="0"/>
              <a:t>bilious vomiting, abdominal pain and distension – surgical abdomen</a:t>
            </a:r>
          </a:p>
          <a:p>
            <a:pPr lvl="1"/>
            <a:r>
              <a:rPr lang="en-GB" dirty="0"/>
              <a:t>pallor and </a:t>
            </a:r>
            <a:r>
              <a:rPr lang="en-GB" dirty="0" err="1"/>
              <a:t>splenomegaly</a:t>
            </a:r>
            <a:r>
              <a:rPr lang="en-GB" dirty="0"/>
              <a:t> – severe anaemia</a:t>
            </a:r>
          </a:p>
          <a:p>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A4B61D31-F08F-4EB3-975E-2EC0F968CF8E}" type="slidenum">
              <a:rPr lang="en-US" sz="1200" smtClean="0"/>
              <a:pPr algn="r">
                <a:defRPr/>
              </a:pPr>
              <a:t>12</a:t>
            </a:fld>
            <a:endParaRPr lang="en-US" sz="120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r>
              <a:rPr lang="en-GB"/>
              <a:t>Allow 2 minutes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A3369171-542D-45EB-B57F-E66D3C9B098B}" type="slidenum">
              <a:rPr lang="en-US" sz="1200" smtClean="0"/>
              <a:pPr algn="r">
                <a:defRPr/>
              </a:pPr>
              <a:t>13</a:t>
            </a:fld>
            <a:endParaRPr lang="en-US" sz="12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normAutofit/>
          </a:bodyPr>
          <a:lstStyle/>
          <a:p>
            <a:r>
              <a:rPr lang="en-GB" dirty="0"/>
              <a:t>Show key features and ask for diagnosis and emergency treatment.</a:t>
            </a:r>
          </a:p>
          <a:p>
            <a:r>
              <a:rPr lang="en-GB" dirty="0"/>
              <a:t>Ask whether there are any other key features / diagnoses not listed here.</a:t>
            </a:r>
          </a:p>
          <a:p>
            <a:r>
              <a:rPr lang="en-GB" dirty="0"/>
              <a:t>E.g. bilious vomiting, abdominal pain and distension – surgical abdomen</a:t>
            </a:r>
          </a:p>
          <a:p>
            <a:pPr lvl="1"/>
            <a:r>
              <a:rPr lang="en-GB" dirty="0"/>
              <a:t>pallor and splenomegaly – severe anaemia</a:t>
            </a:r>
          </a:p>
          <a:p>
            <a:pPr lvl="1"/>
            <a:endParaRPr lang="en-GB" dirty="0"/>
          </a:p>
          <a:p>
            <a:r>
              <a:rPr lang="en-GB" dirty="0"/>
              <a:t>Allow 4 minutes</a:t>
            </a:r>
          </a:p>
          <a:p>
            <a:r>
              <a:rPr lang="en-GB" dirty="0"/>
              <a:t>See</a:t>
            </a:r>
            <a:r>
              <a:rPr lang="en-GB" baseline="0" dirty="0"/>
              <a:t> Slide 26 for hidden features, diagnosis and treatment.</a:t>
            </a:r>
          </a:p>
          <a:p>
            <a:r>
              <a:rPr lang="en-GB" baseline="0" dirty="0"/>
              <a:t>Note Prostaglandin is in ‘grey’ font, as a teaching point for infants </a:t>
            </a:r>
            <a:r>
              <a:rPr lang="en-GB" baseline="0" dirty="0" err="1"/>
              <a:t>pg</a:t>
            </a:r>
            <a:r>
              <a:rPr lang="en-GB" baseline="0" dirty="0"/>
              <a:t> 76-77 (not suitable for Cassie – who is 3 </a:t>
            </a:r>
            <a:r>
              <a:rPr lang="en-GB" baseline="0" dirty="0" err="1"/>
              <a:t>yrs</a:t>
            </a:r>
            <a:r>
              <a:rPr lang="en-GB" baseline="0" dirty="0"/>
              <a:t> old)</a:t>
            </a:r>
            <a:endParaRPr lang="en-GB" dirty="0"/>
          </a:p>
          <a:p>
            <a:endParaRPr lang="en-GB"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3CC63845-78DB-4AD5-98C3-02B3F3605E3C}" type="slidenum">
              <a:rPr lang="en-US" sz="1200" smtClean="0"/>
              <a:pPr algn="r">
                <a:defRPr/>
              </a:pPr>
              <a:t>14</a:t>
            </a:fld>
            <a:endParaRPr lang="en-US"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r>
              <a:rPr lang="en-GB"/>
              <a:t>Present this case and the following slide and invite candidates to discuss in their groups the initial resuscitation and then think about the differential diagnosis of reduced conscious level and the specific interventions that should be given.</a:t>
            </a:r>
          </a:p>
          <a:p>
            <a:r>
              <a:rPr lang="en-GB"/>
              <a:t>Invite candidates to provide answers to next two slides, including any other key features that they can think of before summing up. Eg</a:t>
            </a:r>
          </a:p>
          <a:p>
            <a:r>
              <a:rPr lang="en-GB"/>
              <a:t>headaches, acute onset – cerebrovascular event</a:t>
            </a:r>
          </a:p>
          <a:p>
            <a:r>
              <a:rPr lang="en-GB"/>
              <a:t>headaches, high BP – hypertensive encephalopathy</a:t>
            </a:r>
          </a:p>
          <a:p>
            <a:r>
              <a:rPr lang="en-GB"/>
              <a:t>vague and inconsistent history, other trauma in an infant – child abuse</a:t>
            </a:r>
          </a:p>
          <a:p>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3A8540FB-BB4B-4163-A75C-38EEAC250728}" type="slidenum">
              <a:rPr lang="en-US" sz="1200" smtClean="0"/>
              <a:pPr algn="r">
                <a:defRPr/>
              </a:pPr>
              <a:t>15</a:t>
            </a:fld>
            <a:endParaRPr lang="en-US" sz="12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GB" dirty="0"/>
              <a:t>Allow 2 minutes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8E42E29B-8D8D-466C-BCB2-B6BDD2DC5300}" type="slidenum">
              <a:rPr lang="en-US" sz="1200" smtClean="0"/>
              <a:pPr algn="r">
                <a:defRPr/>
              </a:pPr>
              <a:t>16</a:t>
            </a:fld>
            <a:endParaRPr lang="en-US" sz="12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r>
              <a:rPr lang="en-GB" dirty="0"/>
              <a:t>Show key features and ask for diagnosis and emergency treatment.</a:t>
            </a:r>
          </a:p>
          <a:p>
            <a:r>
              <a:rPr lang="en-GB" dirty="0"/>
              <a:t>Ask whether there are any other key features / diagnoses not listed here. </a:t>
            </a:r>
          </a:p>
          <a:p>
            <a:r>
              <a:rPr lang="en-GB" dirty="0"/>
              <a:t>E.g.</a:t>
            </a:r>
          </a:p>
          <a:p>
            <a:r>
              <a:rPr lang="en-GB" dirty="0"/>
              <a:t>headaches, acute onset – cerebrovascular event</a:t>
            </a:r>
          </a:p>
          <a:p>
            <a:r>
              <a:rPr lang="en-GB" dirty="0"/>
              <a:t>headaches, high BP – hypertensive encephalopathy</a:t>
            </a:r>
          </a:p>
          <a:p>
            <a:r>
              <a:rPr lang="en-GB" dirty="0"/>
              <a:t>vague and inconsistent history, other trauma in an infant – child abuse</a:t>
            </a:r>
          </a:p>
          <a:p>
            <a:endParaRPr lang="en-GB" dirty="0"/>
          </a:p>
          <a:p>
            <a:r>
              <a:rPr lang="en-GB" dirty="0"/>
              <a:t>The use of the structured approach in these cases will help ensure early and appropriate treatment. Candidates may practice this in the illness scenarios </a:t>
            </a:r>
            <a:r>
              <a:rPr lang="en-GB"/>
              <a:t>this afternoon </a:t>
            </a:r>
          </a:p>
          <a:p>
            <a:r>
              <a:rPr lang="en-GB"/>
              <a:t>Allow </a:t>
            </a:r>
            <a:r>
              <a:rPr lang="en-GB" dirty="0"/>
              <a:t>4 minutes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Welcome and aims:</a:t>
            </a:r>
            <a:fld id="{2FD8A67A-7706-4CD3-8BAE-CFB014C56408}" type="slidenum">
              <a:rPr lang="en-US" sz="1200" smtClean="0"/>
              <a:pPr algn="r">
                <a:defRPr/>
              </a:pPr>
              <a:t>17</a:t>
            </a:fld>
            <a:endParaRPr lang="en-US"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r>
              <a:rPr lang="en-GB" dirty="0"/>
              <a:t>Note:  this session is a primer for management of serious illness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D4C12D53-47BB-4741-ABE2-4F8698763330}" type="slidenum">
              <a:rPr lang="en-US" sz="1200" smtClean="0"/>
              <a:pPr algn="r">
                <a:defRPr/>
              </a:pPr>
              <a:t>18</a:t>
            </a:fld>
            <a:endParaRPr lang="en-US" sz="120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r>
              <a:rPr lang="en-GB" dirty="0"/>
              <a:t>Remember</a:t>
            </a:r>
            <a:r>
              <a:rPr lang="en-GB" baseline="0" dirty="0"/>
              <a:t> to include tone &amp; colour when you mention posture</a:t>
            </a:r>
          </a:p>
          <a:p>
            <a:r>
              <a:rPr lang="en-GB" baseline="0" dirty="0"/>
              <a:t>Closure – include that further opportunities to discuss assessment and management of illnesses raised in the Serious Illness plenary will be in the workshops (specifically fluid and electrolytes/sepsis ) and illness scenarios x 12 this afternoon</a:t>
            </a:r>
            <a:endParaRPr lang="en-GB"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05707461-B355-4EB4-951A-08A1C1329A8B}" type="slidenum">
              <a:rPr lang="en-US" sz="1200" smtClean="0"/>
              <a:pPr algn="r">
                <a:defRPr/>
              </a:pPr>
              <a:t>19</a:t>
            </a:fld>
            <a:endParaRPr 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4CC50587-1E82-4052-97F2-13E375B8FF24}" type="slidenum">
              <a:rPr lang="en-US" sz="1200" smtClean="0"/>
              <a:pPr algn="r">
                <a:defRPr/>
              </a:pPr>
              <a:t>2</a:t>
            </a:fld>
            <a:endParaRPr lang="en-US" sz="120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r>
              <a:rPr lang="en-GB" baseline="0" dirty="0"/>
              <a:t>This will be the first plenary when candidates are not in their usual colour groups.</a:t>
            </a:r>
          </a:p>
          <a:p>
            <a:r>
              <a:rPr lang="en-GB" dirty="0"/>
              <a:t>Brief</a:t>
            </a:r>
            <a:r>
              <a:rPr lang="en-GB" baseline="0" dirty="0"/>
              <a:t> assistant for this session to support those arriving late – regarding where to sit &amp; if the small group has commenced – a brief overview of each case.</a:t>
            </a:r>
          </a:p>
          <a:p>
            <a:endParaRPr lang="en-GB" baseline="0" dirty="0"/>
          </a:p>
          <a:p>
            <a:r>
              <a:rPr lang="en-GB" baseline="0" dirty="0"/>
              <a:t>Consider commencing the session in a usual plenary style and moving into groups of 3-4 after slide 4 (Rapid Assessment).</a:t>
            </a:r>
            <a:endParaRPr lang="en-GB" dirty="0"/>
          </a:p>
          <a:p>
            <a:pPr lvl="1"/>
            <a:r>
              <a:rPr lang="en-GB" dirty="0"/>
              <a:t>Sit candidates in groups ( 3-4 people each group). They will need pen, clip board and 2 double</a:t>
            </a:r>
            <a:r>
              <a:rPr lang="en-GB" baseline="0" dirty="0"/>
              <a:t> sided</a:t>
            </a:r>
            <a:r>
              <a:rPr lang="en-GB" dirty="0"/>
              <a:t> copies per group of the A4 Serious Illness Activity Sheet</a:t>
            </a:r>
          </a:p>
          <a:p>
            <a:pPr lvl="1"/>
            <a:endParaRPr lang="en-GB"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90000"/>
              </a:lnSpc>
            </a:pPr>
            <a:r>
              <a:rPr lang="en-GB" b="1" dirty="0"/>
              <a:t>Instructor Notes</a:t>
            </a:r>
          </a:p>
          <a:p>
            <a:pPr>
              <a:lnSpc>
                <a:spcPct val="90000"/>
              </a:lnSpc>
            </a:pPr>
            <a:endParaRPr lang="en-GB" b="1" dirty="0"/>
          </a:p>
          <a:p>
            <a:pPr>
              <a:lnSpc>
                <a:spcPct val="90000"/>
              </a:lnSpc>
            </a:pPr>
            <a:r>
              <a:rPr lang="en-GB" dirty="0"/>
              <a:t>“For instructor reference only”.</a:t>
            </a:r>
            <a:r>
              <a:rPr lang="en-GB" baseline="0" dirty="0"/>
              <a:t>  T</a:t>
            </a:r>
            <a:r>
              <a:rPr lang="en-GB" dirty="0"/>
              <a:t>he following  repeated slides allow you to view the case slides in their ‘completed’ state for ease of reference.</a:t>
            </a:r>
          </a:p>
          <a:p>
            <a:endParaRPr lang="en-AU" dirty="0"/>
          </a:p>
        </p:txBody>
      </p:sp>
      <p:sp>
        <p:nvSpPr>
          <p:cNvPr id="4" name="Slide Number Placeholder 3"/>
          <p:cNvSpPr>
            <a:spLocks noGrp="1"/>
          </p:cNvSpPr>
          <p:nvPr>
            <p:ph type="sldNum" sz="quarter" idx="10"/>
          </p:nvPr>
        </p:nvSpPr>
        <p:spPr/>
        <p:txBody>
          <a:bodyPr/>
          <a:lstStyle/>
          <a:p>
            <a:fld id="{EE5B5305-BEBD-402B-AFE6-94E1DBEBF010}" type="slidenum">
              <a:rPr lang="en-AU" smtClean="0"/>
              <a:pPr/>
              <a:t>20</a:t>
            </a:fld>
            <a:endParaRPr lang="en-A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85473959-AA28-4EA1-8635-797B76224566}" type="slidenum">
              <a:rPr lang="en-US" sz="1200" smtClean="0"/>
              <a:pPr algn="r">
                <a:defRPr/>
              </a:pPr>
              <a:t>21</a:t>
            </a:fld>
            <a:endParaRPr lang="en-US" sz="120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r>
              <a:rPr lang="en-GB"/>
              <a:t>Allow 2 minutes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9B84CB20-C5AA-43DB-BE48-7894FB06C8EA}" type="slidenum">
              <a:rPr lang="en-US" sz="1200" smtClean="0"/>
              <a:pPr algn="r">
                <a:defRPr/>
              </a:pPr>
              <a:t>22</a:t>
            </a:fld>
            <a:endParaRPr lang="en-US" sz="120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r>
              <a:rPr lang="en-GB" dirty="0"/>
              <a:t>Show key features and ask for diagnosis and emergency treatment.</a:t>
            </a:r>
          </a:p>
          <a:p>
            <a:r>
              <a:rPr lang="en-GB" dirty="0"/>
              <a:t>Ask whether there are any other key features / diagnoses not listed here.</a:t>
            </a:r>
          </a:p>
          <a:p>
            <a:r>
              <a:rPr lang="en-GB" dirty="0"/>
              <a:t>Allow 4 minutes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EBCBE640-30DA-447A-84DE-FB7BC5DCFCE7}" type="slidenum">
              <a:rPr lang="en-US" sz="1200" smtClean="0"/>
              <a:pPr algn="r">
                <a:defRPr/>
              </a:pPr>
              <a:t>23</a:t>
            </a:fld>
            <a:endParaRPr lang="en-US" sz="120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r>
              <a:rPr lang="en-GB"/>
              <a:t>Allow 2 minutes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D2D6FCA2-5353-4BA6-BB1E-F523006AD54C}" type="slidenum">
              <a:rPr lang="en-US" sz="1200" smtClean="0"/>
              <a:pPr algn="r">
                <a:defRPr/>
              </a:pPr>
              <a:t>24</a:t>
            </a:fld>
            <a:endParaRPr lang="en-US" sz="120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r>
              <a:rPr lang="en-GB"/>
              <a:t>Show key features and ask for diagnosis and emergency treatments.</a:t>
            </a:r>
          </a:p>
          <a:p>
            <a:r>
              <a:rPr lang="en-GB"/>
              <a:t>Allow 2 minutes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71D5FC-9352-FEBD-000F-EBBD30A1ED99}"/>
            </a:ext>
          </a:extLst>
        </p:cNvPr>
        <p:cNvGrpSpPr/>
        <p:nvPr/>
      </p:nvGrpSpPr>
      <p:grpSpPr>
        <a:xfrm>
          <a:off x="0" y="0"/>
          <a:ext cx="0" cy="0"/>
          <a:chOff x="0" y="0"/>
          <a:chExt cx="0" cy="0"/>
        </a:xfrm>
      </p:grpSpPr>
      <p:sp>
        <p:nvSpPr>
          <p:cNvPr id="53250" name="Rectangle 7">
            <a:extLst>
              <a:ext uri="{FF2B5EF4-FFF2-40B4-BE49-F238E27FC236}">
                <a16:creationId xmlns:a16="http://schemas.microsoft.com/office/drawing/2014/main" id="{D621B9F4-8332-478D-E735-95429840A1B9}"/>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A4B61D31-F08F-4EB3-975E-2EC0F968CF8E}" type="slidenum">
              <a:rPr lang="en-US" sz="1200" smtClean="0"/>
              <a:pPr algn="r">
                <a:defRPr/>
              </a:pPr>
              <a:t>25</a:t>
            </a:fld>
            <a:endParaRPr lang="en-US" sz="1200"/>
          </a:p>
        </p:txBody>
      </p:sp>
      <p:sp>
        <p:nvSpPr>
          <p:cNvPr id="53251" name="Rectangle 2">
            <a:extLst>
              <a:ext uri="{FF2B5EF4-FFF2-40B4-BE49-F238E27FC236}">
                <a16:creationId xmlns:a16="http://schemas.microsoft.com/office/drawing/2014/main" id="{4F5DF81F-7ED8-0E11-5328-6AAD9DE82AB8}"/>
              </a:ext>
            </a:extLst>
          </p:cNvPr>
          <p:cNvSpPr>
            <a:spLocks noGrp="1" noRot="1" noChangeAspect="1" noChangeArrowheads="1" noTextEdit="1"/>
          </p:cNvSpPr>
          <p:nvPr>
            <p:ph type="sldImg"/>
          </p:nvPr>
        </p:nvSpPr>
        <p:spPr>
          <a:ln/>
        </p:spPr>
      </p:sp>
      <p:sp>
        <p:nvSpPr>
          <p:cNvPr id="53252" name="Rectangle 3">
            <a:extLst>
              <a:ext uri="{FF2B5EF4-FFF2-40B4-BE49-F238E27FC236}">
                <a16:creationId xmlns:a16="http://schemas.microsoft.com/office/drawing/2014/main" id="{25FE1B87-90FB-F9F7-D4AF-8251B7D979C1}"/>
              </a:ext>
            </a:extLst>
          </p:cNvPr>
          <p:cNvSpPr>
            <a:spLocks noGrp="1" noChangeArrowheads="1"/>
          </p:cNvSpPr>
          <p:nvPr>
            <p:ph type="body" idx="1"/>
          </p:nvPr>
        </p:nvSpPr>
        <p:spPr>
          <a:noFill/>
          <a:ln/>
        </p:spPr>
        <p:txBody>
          <a:bodyPr/>
          <a:lstStyle/>
          <a:p>
            <a:r>
              <a:rPr lang="en-GB"/>
              <a:t>Allow 2 minutes</a:t>
            </a:r>
          </a:p>
        </p:txBody>
      </p:sp>
    </p:spTree>
    <p:extLst>
      <p:ext uri="{BB962C8B-B14F-4D97-AF65-F5344CB8AC3E}">
        <p14:creationId xmlns:p14="http://schemas.microsoft.com/office/powerpoint/2010/main" val="12935613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64E08A17-A822-4B20-986B-39A68B3FE938}" type="slidenum">
              <a:rPr lang="en-US" sz="1200" smtClean="0"/>
              <a:pPr algn="r">
                <a:defRPr/>
              </a:pPr>
              <a:t>26</a:t>
            </a:fld>
            <a:endParaRPr lang="en-US" sz="120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normAutofit/>
          </a:bodyPr>
          <a:lstStyle/>
          <a:p>
            <a:r>
              <a:rPr lang="en-GB" dirty="0"/>
              <a:t>Show key features and ask for diagnosis and emergency treatment.</a:t>
            </a:r>
          </a:p>
          <a:p>
            <a:r>
              <a:rPr lang="en-GB" dirty="0"/>
              <a:t>Ask whether there are any other key features / diagnoses not listed here.</a:t>
            </a:r>
          </a:p>
          <a:p>
            <a:r>
              <a:rPr lang="en-GB" dirty="0"/>
              <a:t>E.g. bilious vomiting, abdominal pain and distension – surgical abdomen</a:t>
            </a:r>
          </a:p>
          <a:p>
            <a:pPr lvl="1"/>
            <a:r>
              <a:rPr lang="en-GB" dirty="0"/>
              <a:t>pallor and </a:t>
            </a:r>
            <a:r>
              <a:rPr lang="en-GB" dirty="0" err="1"/>
              <a:t>splenomegaly</a:t>
            </a:r>
            <a:r>
              <a:rPr lang="en-GB" dirty="0"/>
              <a:t> – severe anaemia</a:t>
            </a:r>
          </a:p>
          <a:p>
            <a:pPr lvl="1"/>
            <a:endParaRPr lang="en-GB" dirty="0"/>
          </a:p>
          <a:p>
            <a:r>
              <a:rPr lang="en-GB" dirty="0"/>
              <a:t>Allow 4 minutes</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A1130B39-0D78-4AF8-8FFE-1026C101AE9A}" type="slidenum">
              <a:rPr lang="en-US" sz="1200" smtClean="0"/>
              <a:pPr algn="r">
                <a:defRPr/>
              </a:pPr>
              <a:t>27</a:t>
            </a:fld>
            <a:endParaRPr lang="en-US" sz="120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r>
              <a:rPr lang="en-GB"/>
              <a:t>Allow 2 minutes</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DE4AEA68-8D26-4A7F-9701-560F0E73BCE2}" type="slidenum">
              <a:rPr lang="en-US" sz="1200" smtClean="0"/>
              <a:pPr algn="r">
                <a:defRPr/>
              </a:pPr>
              <a:t>28</a:t>
            </a:fld>
            <a:endParaRPr lang="en-US" sz="120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r>
              <a:rPr lang="en-GB" dirty="0"/>
              <a:t>Show key features and ask for diagnosis and emergency treatment.</a:t>
            </a:r>
          </a:p>
          <a:p>
            <a:r>
              <a:rPr lang="en-GB" dirty="0"/>
              <a:t>Ask whether there are any other key features / diagnoses not listed here. </a:t>
            </a:r>
          </a:p>
          <a:p>
            <a:r>
              <a:rPr lang="en-GB" dirty="0"/>
              <a:t>E.g.</a:t>
            </a:r>
          </a:p>
          <a:p>
            <a:r>
              <a:rPr lang="en-GB" dirty="0"/>
              <a:t>headaches, acute onset – </a:t>
            </a:r>
            <a:r>
              <a:rPr lang="en-GB" dirty="0" err="1"/>
              <a:t>cerebrovascular</a:t>
            </a:r>
            <a:r>
              <a:rPr lang="en-GB" dirty="0"/>
              <a:t> event</a:t>
            </a:r>
          </a:p>
          <a:p>
            <a:r>
              <a:rPr lang="en-GB" dirty="0"/>
              <a:t>headaches, high BP – hypertensive encephalopathy</a:t>
            </a:r>
          </a:p>
          <a:p>
            <a:r>
              <a:rPr lang="en-GB" dirty="0"/>
              <a:t>vague and inconsistent history, other trauma in an infant – child abuse</a:t>
            </a:r>
          </a:p>
          <a:p>
            <a:endParaRPr lang="en-GB" dirty="0"/>
          </a:p>
          <a:p>
            <a:r>
              <a:rPr lang="en-GB" dirty="0"/>
              <a:t>The use of the structured approach in these cases will help ensure early and appropriate treatment. Candidates may practice this in the illness scenarios which follow.</a:t>
            </a:r>
          </a:p>
          <a:p>
            <a:endParaRPr lang="en-GB" dirty="0"/>
          </a:p>
          <a:p>
            <a:r>
              <a:rPr lang="en-GB" dirty="0"/>
              <a:t>Allow 4 minutes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33F65CCE-9915-4F27-BE50-83661CD5F0E1}" type="slidenum">
              <a:rPr lang="en-US" sz="1200" smtClean="0"/>
              <a:pPr algn="r">
                <a:defRPr/>
              </a:pPr>
              <a:t>3</a:t>
            </a:fld>
            <a:endParaRPr lang="en-US"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r>
              <a:rPr lang="en-GB" dirty="0"/>
              <a:t>Pathways to cardiac arrest</a:t>
            </a:r>
          </a:p>
          <a:p>
            <a:r>
              <a:rPr lang="en-GB" dirty="0"/>
              <a:t>Talk about how assessment and intervention with the conditions on the top of the slide can prevent or slow progression to the serious consequences on the bottom of the slide.</a:t>
            </a:r>
          </a:p>
          <a:p>
            <a:r>
              <a:rPr lang="en-GB" dirty="0"/>
              <a:t>This involves rapid assessment of the seriously ill child (summarised on next slide).</a:t>
            </a:r>
          </a:p>
          <a:p>
            <a:endParaRPr lang="en-GB" dirty="0"/>
          </a:p>
          <a:p>
            <a:r>
              <a:rPr lang="en-GB" dirty="0"/>
              <a:t>Be brief</a:t>
            </a:r>
            <a:r>
              <a:rPr lang="en-GB" baseline="0" dirty="0"/>
              <a:t> – this and the next slide is recall from pre-reading and the online learning.</a:t>
            </a:r>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D4C12D53-47BB-4741-ABE2-4F8698763330}" type="slidenum">
              <a:rPr lang="en-US" sz="1200" smtClean="0"/>
              <a:pPr algn="r">
                <a:defRPr/>
              </a:pPr>
              <a:t>4</a:t>
            </a:fld>
            <a:endParaRPr lang="en-US" sz="120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r>
              <a:rPr lang="en-GB" dirty="0"/>
              <a:t>In Disability also mention along with posture COLOUR &amp; TONE</a:t>
            </a:r>
          </a:p>
          <a:p>
            <a:r>
              <a:rPr lang="en-GB" dirty="0"/>
              <a:t>This slide has animation.</a:t>
            </a:r>
          </a:p>
          <a:p>
            <a:endParaRPr lang="en-GB" dirty="0"/>
          </a:p>
          <a:p>
            <a:r>
              <a:rPr lang="en-GB" dirty="0"/>
              <a:t>Rapid assessment features </a:t>
            </a:r>
            <a:r>
              <a:rPr lang="en-GB" baseline="0" dirty="0"/>
              <a:t>are emphasised in the online learning – this slide is a prompt for recall of pre-course learning.  Give candidates the ‘space’ to provide the answers.</a:t>
            </a:r>
          </a:p>
          <a:p>
            <a:endParaRPr lang="en-GB" baseline="0" dirty="0"/>
          </a:p>
          <a:p>
            <a:r>
              <a:rPr lang="en-GB" baseline="0" dirty="0"/>
              <a:t>Note each of the following 4 cases have a focus: Astrid (airway), Buddy (breathing), Cassie (circulation), Dinesh (disability)</a:t>
            </a:r>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9E727290-6C43-4ED5-995D-BF48A3B01164}" type="slidenum">
              <a:rPr lang="en-US" sz="1200" smtClean="0"/>
              <a:pPr algn="r">
                <a:defRPr/>
              </a:pPr>
              <a:t>5</a:t>
            </a:fld>
            <a:endParaRPr lang="en-US" sz="120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r>
              <a:rPr lang="en-GB" dirty="0"/>
              <a:t>Present this case and the following slide and invite candidates to discuss in their groups the initial resuscitation and then think about the differential diagnosis of upper airway obstruction and the specific interventions that should be given.</a:t>
            </a:r>
          </a:p>
          <a:p>
            <a:r>
              <a:rPr lang="en-GB" dirty="0"/>
              <a:t>Invite candidates to provide answers to next two slides, including any other key features that they can think of before moving on to 2</a:t>
            </a:r>
            <a:r>
              <a:rPr lang="en-GB" baseline="30000" dirty="0"/>
              <a:t>nd</a:t>
            </a:r>
            <a:r>
              <a:rPr lang="en-GB" dirty="0"/>
              <a:t> case (Buddy), </a:t>
            </a:r>
            <a:r>
              <a:rPr lang="en-GB" dirty="0" err="1"/>
              <a:t>eg</a:t>
            </a:r>
            <a:endParaRPr lang="en-GB" dirty="0"/>
          </a:p>
          <a:p>
            <a:pPr lvl="1"/>
            <a:r>
              <a:rPr lang="en-GB" dirty="0"/>
              <a:t>anaphylaxis - allergen exposure &amp; </a:t>
            </a:r>
            <a:r>
              <a:rPr lang="en-GB" dirty="0" err="1"/>
              <a:t>urticaria</a:t>
            </a:r>
            <a:r>
              <a:rPr lang="en-GB" dirty="0"/>
              <a:t> – IM adrenaline</a:t>
            </a:r>
          </a:p>
          <a:p>
            <a:pPr lvl="1"/>
            <a:r>
              <a:rPr lang="en-GB" dirty="0"/>
              <a:t>poor conscious level – airway opening manoeuvres, definitive airway</a:t>
            </a:r>
          </a:p>
          <a:p>
            <a:r>
              <a:rPr lang="en-GB" dirty="0"/>
              <a:t>This approach will mean candidates break out for discussion on eight occasions.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1407B4C0-FCC4-473B-AB6C-41256BA95FDF}" type="slidenum">
              <a:rPr lang="en-US" sz="1200" smtClean="0"/>
              <a:pPr algn="r">
                <a:defRPr/>
              </a:pPr>
              <a:t>6</a:t>
            </a:fld>
            <a:endParaRPr lang="en-US" sz="120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r>
              <a:rPr lang="en-GB" dirty="0"/>
              <a:t>Allow 2 minutes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E75C2F5C-42A0-482F-8648-97F533E352DA}" type="slidenum">
              <a:rPr lang="en-US" sz="1200" smtClean="0"/>
              <a:pPr algn="r">
                <a:defRPr/>
              </a:pPr>
              <a:t>7</a:t>
            </a:fld>
            <a:endParaRPr lang="en-US"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r>
              <a:rPr lang="en-GB" dirty="0"/>
              <a:t>Show key features and ask for diagnosis and emergency treatment.</a:t>
            </a:r>
          </a:p>
          <a:p>
            <a:r>
              <a:rPr lang="en-GB" dirty="0"/>
              <a:t>Ask whether there are any other key features / diagnoses not listed here.</a:t>
            </a:r>
          </a:p>
          <a:p>
            <a:r>
              <a:rPr lang="en-GB" dirty="0"/>
              <a:t>Allow 4 minutes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E13CA34F-9696-4FC9-A11D-19D3E2C0C18F}" type="slidenum">
              <a:rPr lang="en-US" sz="1200" smtClean="0"/>
              <a:pPr algn="r">
                <a:defRPr/>
              </a:pPr>
              <a:t>8</a:t>
            </a:fld>
            <a:endParaRPr 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r>
              <a:rPr lang="en-GB" dirty="0"/>
              <a:t>Present this case and the following slide and invite candidates to discuss in their groups the initial resuscitation and then think about the differential diagnosis of lower airway obstruction and the specific interventions that should be given.</a:t>
            </a:r>
          </a:p>
          <a:p>
            <a:r>
              <a:rPr lang="en-GB" dirty="0"/>
              <a:t>Invite candidates to provide answers to next two slides, including any other key features that they can think of before moving on to 3</a:t>
            </a:r>
            <a:r>
              <a:rPr lang="en-GB" baseline="30000" dirty="0"/>
              <a:t>rd</a:t>
            </a:r>
            <a:r>
              <a:rPr lang="en-GB" dirty="0"/>
              <a:t> case (Cassie), </a:t>
            </a:r>
            <a:r>
              <a:rPr lang="en-GB" dirty="0" err="1"/>
              <a:t>eg</a:t>
            </a:r>
            <a:endParaRPr lang="en-GB" dirty="0"/>
          </a:p>
          <a:p>
            <a:pPr lvl="1"/>
            <a:r>
              <a:rPr lang="en-GB" dirty="0"/>
              <a:t>anaphylaxis - allergen exposure &amp; </a:t>
            </a:r>
            <a:r>
              <a:rPr lang="en-GB" dirty="0" err="1"/>
              <a:t>urticaria</a:t>
            </a:r>
            <a:r>
              <a:rPr lang="en-GB" dirty="0"/>
              <a:t> – IM adrenaline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ahoma" charset="0"/>
              </a:defRPr>
            </a:lvl1pPr>
            <a:lvl2pPr marL="742950" indent="-285750" algn="ctr" eaLnBrk="0" hangingPunct="0">
              <a:defRPr sz="2400">
                <a:solidFill>
                  <a:schemeClr val="tx1"/>
                </a:solidFill>
                <a:latin typeface="Tahoma" charset="0"/>
              </a:defRPr>
            </a:lvl2pPr>
            <a:lvl3pPr marL="1143000" indent="-228600" algn="ctr" eaLnBrk="0" hangingPunct="0">
              <a:defRPr sz="2400">
                <a:solidFill>
                  <a:schemeClr val="tx1"/>
                </a:solidFill>
                <a:latin typeface="Tahoma" charset="0"/>
              </a:defRPr>
            </a:lvl3pPr>
            <a:lvl4pPr marL="1600200" indent="-228600" algn="ctr" eaLnBrk="0" hangingPunct="0">
              <a:defRPr sz="2400">
                <a:solidFill>
                  <a:schemeClr val="tx1"/>
                </a:solidFill>
                <a:latin typeface="Tahoma" charset="0"/>
              </a:defRPr>
            </a:lvl4pPr>
            <a:lvl5pPr marL="2057400" indent="-228600" algn="ctr" eaLnBrk="0" hangingPunct="0">
              <a:defRPr sz="2400">
                <a:solidFill>
                  <a:schemeClr val="tx1"/>
                </a:solidFill>
                <a:latin typeface="Tahoma" charset="0"/>
              </a:defRPr>
            </a:lvl5pPr>
            <a:lvl6pPr marL="2514600" indent="-228600" algn="ctr" eaLnBrk="0" fontAlgn="base" hangingPunct="0">
              <a:spcBef>
                <a:spcPct val="0"/>
              </a:spcBef>
              <a:spcAft>
                <a:spcPct val="0"/>
              </a:spcAft>
              <a:defRPr sz="2400">
                <a:solidFill>
                  <a:schemeClr val="tx1"/>
                </a:solidFill>
                <a:latin typeface="Tahoma" charset="0"/>
              </a:defRPr>
            </a:lvl6pPr>
            <a:lvl7pPr marL="2971800" indent="-228600" algn="ctr" eaLnBrk="0" fontAlgn="base" hangingPunct="0">
              <a:spcBef>
                <a:spcPct val="0"/>
              </a:spcBef>
              <a:spcAft>
                <a:spcPct val="0"/>
              </a:spcAft>
              <a:defRPr sz="2400">
                <a:solidFill>
                  <a:schemeClr val="tx1"/>
                </a:solidFill>
                <a:latin typeface="Tahoma" charset="0"/>
              </a:defRPr>
            </a:lvl7pPr>
            <a:lvl8pPr marL="3429000" indent="-228600" algn="ctr" eaLnBrk="0" fontAlgn="base" hangingPunct="0">
              <a:spcBef>
                <a:spcPct val="0"/>
              </a:spcBef>
              <a:spcAft>
                <a:spcPct val="0"/>
              </a:spcAft>
              <a:defRPr sz="2400">
                <a:solidFill>
                  <a:schemeClr val="tx1"/>
                </a:solidFill>
                <a:latin typeface="Tahoma" charset="0"/>
              </a:defRPr>
            </a:lvl8pPr>
            <a:lvl9pPr marL="3886200" indent="-228600" algn="ctr" eaLnBrk="0" fontAlgn="base" hangingPunct="0">
              <a:spcBef>
                <a:spcPct val="0"/>
              </a:spcBef>
              <a:spcAft>
                <a:spcPct val="0"/>
              </a:spcAft>
              <a:defRPr sz="2400">
                <a:solidFill>
                  <a:schemeClr val="tx1"/>
                </a:solidFill>
                <a:latin typeface="Tahoma" charset="0"/>
              </a:defRPr>
            </a:lvl9pPr>
          </a:lstStyle>
          <a:p>
            <a:pPr algn="r">
              <a:defRPr/>
            </a:pPr>
            <a:r>
              <a:rPr lang="en-US" sz="1200"/>
              <a:t>APLS VLE Serious Illness:</a:t>
            </a:r>
            <a:fld id="{F79C8070-85D0-4A9B-9B08-57C9753C3D3B}" type="slidenum">
              <a:rPr lang="en-US" sz="1200" smtClean="0"/>
              <a:pPr algn="r">
                <a:defRPr/>
              </a:pPr>
              <a:t>9</a:t>
            </a:fld>
            <a:endParaRPr 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r>
              <a:rPr lang="en-GB" dirty="0"/>
              <a:t>Allow 2 minutes</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9" name="Picture 8" descr="Intro.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11" name="Text Placeholder 10"/>
          <p:cNvSpPr>
            <a:spLocks noGrp="1"/>
          </p:cNvSpPr>
          <p:nvPr>
            <p:ph type="body" sz="quarter" idx="10"/>
          </p:nvPr>
        </p:nvSpPr>
        <p:spPr>
          <a:xfrm>
            <a:off x="3216534" y="4528282"/>
            <a:ext cx="5729029" cy="2208918"/>
          </a:xfrm>
        </p:spPr>
        <p:txBody>
          <a:bodyPr/>
          <a:lstStyle>
            <a:lvl1pPr marL="0" indent="0">
              <a:buNone/>
              <a:defRPr sz="6000">
                <a:solidFill>
                  <a:schemeClr val="bg1"/>
                </a:solidFill>
              </a:defRPr>
            </a:lvl1pPr>
            <a:lvl2pPr marL="457200" indent="0">
              <a:buNone/>
              <a:defRPr>
                <a:solidFill>
                  <a:schemeClr val="bg1"/>
                </a:solidFill>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p:txBody>
      </p:sp>
      <p:sp>
        <p:nvSpPr>
          <p:cNvPr id="13" name="Picture Placeholder 12"/>
          <p:cNvSpPr>
            <a:spLocks noGrp="1"/>
          </p:cNvSpPr>
          <p:nvPr>
            <p:ph type="pic" sz="quarter" idx="11"/>
          </p:nvPr>
        </p:nvSpPr>
        <p:spPr>
          <a:xfrm>
            <a:off x="-18662" y="1932803"/>
            <a:ext cx="3064358" cy="2305822"/>
          </a:xfrm>
        </p:spPr>
        <p:txBody>
          <a:bodyPr/>
          <a:lstStyle/>
          <a:p>
            <a:r>
              <a:rPr lang="en-US"/>
              <a:t>Click icon to add picture</a:t>
            </a:r>
          </a:p>
        </p:txBody>
      </p:sp>
    </p:spTree>
    <p:extLst>
      <p:ext uri="{BB962C8B-B14F-4D97-AF65-F5344CB8AC3E}">
        <p14:creationId xmlns:p14="http://schemas.microsoft.com/office/powerpoint/2010/main" val="3002758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F0359D6-3872-0242-8159-039607285362}" type="datetimeFigureOut">
              <a:rPr lang="en-US" smtClean="0"/>
              <a:pPr/>
              <a:t>11/12/24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42D4999-5E50-684E-B90E-421B46335E31}" type="slidenum">
              <a:rPr lang="en-US" smtClean="0"/>
              <a:pPr/>
              <a:t>‹#›</a:t>
            </a:fld>
            <a:endParaRPr lang="en-US"/>
          </a:p>
        </p:txBody>
      </p:sp>
    </p:spTree>
    <p:extLst>
      <p:ext uri="{BB962C8B-B14F-4D97-AF65-F5344CB8AC3E}">
        <p14:creationId xmlns:p14="http://schemas.microsoft.com/office/powerpoint/2010/main" val="1410962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defRPr sz="1800"/>
            </a:lvl6pPr>
            <a:lvl7pPr>
              <a:defRPr sz="1800"/>
            </a:lvl7pPr>
            <a:lvl8pPr>
              <a:defRPr sz="1800"/>
            </a:lvl8pPr>
            <a:lvl9pPr>
              <a:defRPr sz="1800"/>
            </a:lvl9p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defRPr sz="1800"/>
            </a:lvl6pPr>
            <a:lvl7pPr>
              <a:defRPr sz="1800"/>
            </a:lvl7pPr>
            <a:lvl8pPr>
              <a:defRPr sz="1800"/>
            </a:lvl8pPr>
            <a:lvl9pPr>
              <a:defRPr sz="1800"/>
            </a:lvl9p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F0359D6-3872-0242-8159-039607285362}" type="datetimeFigureOut">
              <a:rPr lang="en-US" smtClean="0"/>
              <a:pPr/>
              <a:t>11/12/24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42D4999-5E50-684E-B90E-421B46335E31}" type="slidenum">
              <a:rPr lang="en-US" smtClean="0"/>
              <a:pPr/>
              <a:t>‹#›</a:t>
            </a:fld>
            <a:endParaRPr lang="en-US"/>
          </a:p>
        </p:txBody>
      </p:sp>
    </p:spTree>
    <p:extLst>
      <p:ext uri="{BB962C8B-B14F-4D97-AF65-F5344CB8AC3E}">
        <p14:creationId xmlns:p14="http://schemas.microsoft.com/office/powerpoint/2010/main" val="1484050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F0359D6-3872-0242-8159-039607285362}" type="datetimeFigureOut">
              <a:rPr lang="en-US" smtClean="0"/>
              <a:pPr/>
              <a:t>11/12/24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042D4999-5E50-684E-B90E-421B46335E31}" type="slidenum">
              <a:rPr lang="en-US" smtClean="0"/>
              <a:pPr/>
              <a:t>‹#›</a:t>
            </a:fld>
            <a:endParaRPr lang="en-US"/>
          </a:p>
        </p:txBody>
      </p:sp>
    </p:spTree>
    <p:extLst>
      <p:ext uri="{BB962C8B-B14F-4D97-AF65-F5344CB8AC3E}">
        <p14:creationId xmlns:p14="http://schemas.microsoft.com/office/powerpoint/2010/main" val="40712773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Tree>
    <p:extLst>
      <p:ext uri="{BB962C8B-B14F-4D97-AF65-F5344CB8AC3E}">
        <p14:creationId xmlns:p14="http://schemas.microsoft.com/office/powerpoint/2010/main" val="35930158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9F0359D6-3872-0242-8159-039607285362}" type="datetimeFigureOut">
              <a:rPr lang="en-US" smtClean="0"/>
              <a:pPr/>
              <a:t>11/12/24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042D4999-5E50-684E-B90E-421B46335E31}" type="slidenum">
              <a:rPr lang="en-US" smtClean="0"/>
              <a:pPr/>
              <a:t>‹#›</a:t>
            </a:fld>
            <a:endParaRPr lang="en-US"/>
          </a:p>
        </p:txBody>
      </p:sp>
    </p:spTree>
    <p:extLst>
      <p:ext uri="{BB962C8B-B14F-4D97-AF65-F5344CB8AC3E}">
        <p14:creationId xmlns:p14="http://schemas.microsoft.com/office/powerpoint/2010/main" val="17761332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1270128"/>
            <a:ext cx="5111750" cy="527379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51088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Tree>
    <p:extLst>
      <p:ext uri="{BB962C8B-B14F-4D97-AF65-F5344CB8AC3E}">
        <p14:creationId xmlns:p14="http://schemas.microsoft.com/office/powerpoint/2010/main" val="2296635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F0359D6-3872-0242-8159-039607285362}" type="datetimeFigureOut">
              <a:rPr lang="en-US" smtClean="0"/>
              <a:pPr/>
              <a:t>11/12/24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42D4999-5E50-684E-B90E-421B46335E31}" type="slidenum">
              <a:rPr lang="en-US" smtClean="0"/>
              <a:pPr/>
              <a:t>‹#›</a:t>
            </a:fld>
            <a:endParaRPr lang="en-US"/>
          </a:p>
        </p:txBody>
      </p:sp>
    </p:spTree>
    <p:extLst>
      <p:ext uri="{BB962C8B-B14F-4D97-AF65-F5344CB8AC3E}">
        <p14:creationId xmlns:p14="http://schemas.microsoft.com/office/powerpoint/2010/main" val="26206826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62245" y="2130425"/>
            <a:ext cx="6989707" cy="1470025"/>
          </a:xfrm>
        </p:spPr>
        <p:txBody>
          <a:bodyPr/>
          <a:lstStyle>
            <a:lvl1pPr algn="l">
              <a:defRPr/>
            </a:lvl1pPr>
          </a:lstStyle>
          <a:p>
            <a:r>
              <a:rPr lang="en-AU" dirty="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Click to edit Master subtitle style</a:t>
            </a:r>
            <a:endParaRPr lang="en-US" dirty="0"/>
          </a:p>
        </p:txBody>
      </p:sp>
    </p:spTree>
    <p:extLst>
      <p:ext uri="{BB962C8B-B14F-4D97-AF65-F5344CB8AC3E}">
        <p14:creationId xmlns:p14="http://schemas.microsoft.com/office/powerpoint/2010/main" val="36228094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p:txBody>
          <a:bodyPr/>
          <a:lstStyle/>
          <a:p>
            <a:fld id="{EF3B5BF0-E94A-D542-9132-98539F53C0D6}" type="datetimeFigureOut">
              <a:rPr lang="en-US" smtClean="0"/>
              <a:pPr/>
              <a:t>11/12/24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C39F5-97EA-8444-B54B-112E82432604}" type="slidenum">
              <a:rPr lang="en-US" smtClean="0"/>
              <a:pPr/>
              <a:t>‹#›</a:t>
            </a:fld>
            <a:endParaRPr lang="en-US"/>
          </a:p>
        </p:txBody>
      </p:sp>
    </p:spTree>
    <p:extLst>
      <p:ext uri="{BB962C8B-B14F-4D97-AF65-F5344CB8AC3E}">
        <p14:creationId xmlns:p14="http://schemas.microsoft.com/office/powerpoint/2010/main" val="38177089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28292" y="426504"/>
            <a:ext cx="6709166" cy="1325562"/>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008125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D83C2D4-5A6C-4B4C-82CC-AB0CE98E3DA2}" type="datetimeFigureOut">
              <a:rPr lang="en-US" smtClean="0"/>
              <a:pPr/>
              <a:t>11/12/24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5D86F7B-9DD0-7446-9B1C-33162A14C6E6}" type="slidenum">
              <a:rPr lang="en-US" smtClean="0"/>
              <a:pPr/>
              <a:t>‹#›</a:t>
            </a:fld>
            <a:endParaRPr lang="en-US"/>
          </a:p>
        </p:txBody>
      </p:sp>
    </p:spTree>
    <p:extLst>
      <p:ext uri="{BB962C8B-B14F-4D97-AF65-F5344CB8AC3E}">
        <p14:creationId xmlns:p14="http://schemas.microsoft.com/office/powerpoint/2010/main" val="962984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86251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
        <p:nvSpPr>
          <p:cNvPr id="4" name="Content Placeholder 3"/>
          <p:cNvSpPr>
            <a:spLocks noGrp="1"/>
          </p:cNvSpPr>
          <p:nvPr>
            <p:ph sz="half" idx="2"/>
          </p:nvPr>
        </p:nvSpPr>
        <p:spPr>
          <a:xfrm>
            <a:off x="4648200" y="187632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680365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66457"/>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602861"/>
            <a:ext cx="4040188" cy="3951288"/>
          </a:xfrm>
        </p:spPr>
        <p:txBody>
          <a:bodyPr/>
          <a:lstStyle>
            <a:lvl1pPr>
              <a:defRPr sz="2400"/>
            </a:lvl1pPr>
            <a:lvl2pPr>
              <a:defRPr sz="2000"/>
            </a:lvl2pPr>
            <a:lvl3pPr marL="914400" indent="0">
              <a:buNone/>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p:txBody>
      </p:sp>
      <p:sp>
        <p:nvSpPr>
          <p:cNvPr id="5" name="Text Placeholder 4"/>
          <p:cNvSpPr>
            <a:spLocks noGrp="1"/>
          </p:cNvSpPr>
          <p:nvPr>
            <p:ph type="body" sz="quarter" idx="3"/>
          </p:nvPr>
        </p:nvSpPr>
        <p:spPr>
          <a:xfrm>
            <a:off x="4645025" y="189406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602861"/>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676002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53108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918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435100"/>
            <a:ext cx="5111750" cy="4691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240580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17010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 Id="rId9"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17.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asic%20with%20green.jpg"/>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828292" y="440310"/>
            <a:ext cx="6709166" cy="1325562"/>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8292" y="1918997"/>
            <a:ext cx="7858508" cy="4207166"/>
          </a:xfrm>
          <a:prstGeom prst="rect">
            <a:avLst/>
          </a:prstGeom>
        </p:spPr>
        <p:txBody>
          <a:bodyPr vert="horz" lIns="91440" tIns="45720" rIns="91440" bIns="45720" rtlCol="0">
            <a:normAutofit/>
          </a:bodyPr>
          <a:lstStyle/>
          <a:p>
            <a:pPr lvl="0"/>
            <a:endParaRPr lang="en-AU" dirty="0"/>
          </a:p>
          <a:p>
            <a:pPr lvl="0"/>
            <a:r>
              <a:rPr lang="en-AU" dirty="0"/>
              <a:t>Click to edit Master text styles</a:t>
            </a:r>
          </a:p>
          <a:p>
            <a:pPr lvl="1"/>
            <a:r>
              <a:rPr lang="en-AU" dirty="0"/>
              <a:t>Second level</a:t>
            </a:r>
          </a:p>
          <a:p>
            <a:pPr lvl="2"/>
            <a:r>
              <a:rPr lang="en-AU" dirty="0"/>
              <a:t>Third level</a:t>
            </a:r>
          </a:p>
        </p:txBody>
      </p:sp>
      <p:sp>
        <p:nvSpPr>
          <p:cNvPr id="5" name="TextBox 4"/>
          <p:cNvSpPr txBox="1"/>
          <p:nvPr userDrawn="1"/>
        </p:nvSpPr>
        <p:spPr>
          <a:xfrm>
            <a:off x="4754880" y="6553392"/>
            <a:ext cx="4242816" cy="369332"/>
          </a:xfrm>
          <a:prstGeom prst="rect">
            <a:avLst/>
          </a:prstGeom>
          <a:noFill/>
        </p:spPr>
        <p:txBody>
          <a:bodyPr wrap="square" rtlCol="0">
            <a:spAutoFit/>
          </a:bodyPr>
          <a:lstStyle/>
          <a:p>
            <a:pPr algn="ctr"/>
            <a:r>
              <a:rPr lang="en-AU" dirty="0">
                <a:solidFill>
                  <a:schemeClr val="bg1"/>
                </a:solidFill>
              </a:rPr>
              <a:t>Seriously</a:t>
            </a:r>
            <a:r>
              <a:rPr lang="en-AU" baseline="0" dirty="0">
                <a:solidFill>
                  <a:schemeClr val="bg1"/>
                </a:solidFill>
              </a:rPr>
              <a:t> Ill Child</a:t>
            </a:r>
            <a:endParaRPr lang="en-AU" dirty="0">
              <a:solidFill>
                <a:schemeClr val="bg1"/>
              </a:solidFill>
            </a:endParaRPr>
          </a:p>
        </p:txBody>
      </p:sp>
    </p:spTree>
    <p:extLst>
      <p:ext uri="{BB962C8B-B14F-4D97-AF65-F5344CB8AC3E}">
        <p14:creationId xmlns:p14="http://schemas.microsoft.com/office/powerpoint/2010/main" val="4216750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457200" rtl="0" eaLnBrk="1" latinLnBrk="0" hangingPunct="1">
        <a:spcBef>
          <a:spcPct val="0"/>
        </a:spcBef>
        <a:buNone/>
        <a:defRPr sz="48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32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800" kern="1200">
          <a:solidFill>
            <a:schemeClr val="tx1"/>
          </a:solidFill>
          <a:latin typeface="+mn-lt"/>
          <a:ea typeface="+mn-ea"/>
          <a:cs typeface="+mn-cs"/>
        </a:defRPr>
      </a:lvl3pPr>
      <a:lvl4pPr marL="1371600" indent="0" algn="l" defTabSz="457200" rtl="0" eaLnBrk="1" latinLnBrk="0" hangingPunct="1">
        <a:spcBef>
          <a:spcPct val="20000"/>
        </a:spcBef>
        <a:buFont typeface="Arial"/>
        <a:buNone/>
        <a:defRPr sz="24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Basic%20just%20logo.jpg"/>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7011234" cy="1143000"/>
          </a:xfrm>
          <a:prstGeom prst="rect">
            <a:avLst/>
          </a:prstGeom>
        </p:spPr>
        <p:txBody>
          <a:bodyPr vert="horz" lIns="91440" tIns="45720" rIns="91440" bIns="45720"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dirty="0"/>
              <a:t>Click to edit Master text styles</a:t>
            </a:r>
          </a:p>
          <a:p>
            <a:pPr lvl="1"/>
            <a:r>
              <a:rPr lang="en-AU" dirty="0"/>
              <a:t>Second level</a:t>
            </a:r>
          </a:p>
        </p:txBody>
      </p:sp>
    </p:spTree>
    <p:extLst>
      <p:ext uri="{BB962C8B-B14F-4D97-AF65-F5344CB8AC3E}">
        <p14:creationId xmlns:p14="http://schemas.microsoft.com/office/powerpoint/2010/main" val="10924001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descr="Basic%20with%20green.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564564"/>
            <a:ext cx="6983624" cy="1143000"/>
          </a:xfrm>
          <a:prstGeom prst="rect">
            <a:avLst/>
          </a:prstGeom>
        </p:spPr>
        <p:txBody>
          <a:bodyPr vert="horz" lIns="91440" tIns="45720" rIns="91440" bIns="45720" rtlCol="0" anchor="ctr">
            <a:normAutofit/>
          </a:bodyPr>
          <a:lstStyle/>
          <a:p>
            <a:r>
              <a:rPr lang="en-AU" dirty="0"/>
              <a:t>Click to edit Master title style</a:t>
            </a:r>
            <a:endParaRPr lang="en-US" dirty="0"/>
          </a:p>
        </p:txBody>
      </p:sp>
      <p:sp>
        <p:nvSpPr>
          <p:cNvPr id="3" name="Text Placeholder 2"/>
          <p:cNvSpPr>
            <a:spLocks noGrp="1"/>
          </p:cNvSpPr>
          <p:nvPr>
            <p:ph type="body" idx="1"/>
          </p:nvPr>
        </p:nvSpPr>
        <p:spPr>
          <a:xfrm>
            <a:off x="457200" y="1959156"/>
            <a:ext cx="8229600" cy="4525963"/>
          </a:xfrm>
          <a:prstGeom prst="rect">
            <a:avLst/>
          </a:prstGeom>
        </p:spPr>
        <p:txBody>
          <a:bodyPr vert="horz" lIns="91440" tIns="45720" rIns="91440" bIns="45720" rtlCol="0">
            <a:normAutofit/>
          </a:bodyPr>
          <a:lstStyle/>
          <a:p>
            <a:pPr lvl="0"/>
            <a:r>
              <a:rPr lang="en-AU" dirty="0"/>
              <a:t>Click to edit Master text styles</a:t>
            </a:r>
          </a:p>
          <a:p>
            <a:pPr lvl="1"/>
            <a:r>
              <a:rPr lang="en-AU" dirty="0"/>
              <a:t>Second level</a:t>
            </a:r>
          </a:p>
        </p:txBody>
      </p:sp>
    </p:spTree>
    <p:extLst>
      <p:ext uri="{BB962C8B-B14F-4D97-AF65-F5344CB8AC3E}">
        <p14:creationId xmlns:p14="http://schemas.microsoft.com/office/powerpoint/2010/main" val="3614744255"/>
      </p:ext>
    </p:extLst>
  </p:cSld>
  <p:clrMap bg1="lt1" tx1="dk1" bg2="lt2" tx2="dk2" accent1="accent1" accent2="accent2" accent3="accent3" accent4="accent4" accent5="accent5" accent6="accent6" hlink="hlink" folHlink="folHlink"/>
  <p:sldLayoutIdLst>
    <p:sldLayoutId id="2147483671"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3B5BF0-E94A-D542-9132-98539F53C0D6}" type="datetimeFigureOut">
              <a:rPr lang="en-US" smtClean="0"/>
              <a:pPr/>
              <a:t>11/12/24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DC39F5-97EA-8444-B54B-112E82432604}" type="slidenum">
              <a:rPr lang="en-US" smtClean="0"/>
              <a:pPr/>
              <a:t>‹#›</a:t>
            </a:fld>
            <a:endParaRPr lang="en-US"/>
          </a:p>
        </p:txBody>
      </p:sp>
    </p:spTree>
    <p:extLst>
      <p:ext uri="{BB962C8B-B14F-4D97-AF65-F5344CB8AC3E}">
        <p14:creationId xmlns:p14="http://schemas.microsoft.com/office/powerpoint/2010/main" val="3371549306"/>
      </p:ext>
    </p:extLst>
  </p:cSld>
  <p:clrMap bg1="lt1" tx1="dk1" bg2="lt2" tx2="dk2" accent1="accent1" accent2="accent2" accent3="accent3" accent4="accent4" accent5="accent5" accent6="accent6" hlink="hlink" folHlink="folHlink"/>
  <p:sldLayoutIdLst>
    <p:sldLayoutId id="2147483673" r:id="rId1"/>
    <p:sldLayoutId id="2147483674"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216534" y="4648597"/>
            <a:ext cx="5729029" cy="2208918"/>
          </a:xfrm>
        </p:spPr>
        <p:txBody>
          <a:bodyPr>
            <a:normAutofit fontScale="92500" lnSpcReduction="20000"/>
          </a:bodyPr>
          <a:lstStyle/>
          <a:p>
            <a:r>
              <a:rPr lang="en-AU" dirty="0"/>
              <a:t>Assessing &amp; Managing the Seriously Ill Child</a:t>
            </a:r>
          </a:p>
        </p:txBody>
      </p:sp>
      <p:pic>
        <p:nvPicPr>
          <p:cNvPr id="6" name="Picture Placeholder 5"/>
          <p:cNvPicPr>
            <a:picLocks noGrp="1" noChangeAspect="1"/>
          </p:cNvPicPr>
          <p:nvPr>
            <p:ph type="pic" sz="quarter" idx="11"/>
          </p:nvPr>
        </p:nvPicPr>
        <p:blipFill>
          <a:blip r:embed="rId3" cstate="screen">
            <a:extLst>
              <a:ext uri="{28A0092B-C50C-407E-A947-70E740481C1C}">
                <a14:useLocalDpi xmlns:a14="http://schemas.microsoft.com/office/drawing/2010/main"/>
              </a:ext>
            </a:extLst>
          </a:blip>
          <a:stretch>
            <a:fillRect/>
          </a:stretch>
        </p:blipFill>
        <p:spPr>
          <a:xfrm>
            <a:off x="-18662" y="2224154"/>
            <a:ext cx="3064358" cy="1723119"/>
          </a:xfrm>
        </p:spPr>
      </p:pic>
      <p:sp>
        <p:nvSpPr>
          <p:cNvPr id="5" name="TextBox 4"/>
          <p:cNvSpPr txBox="1"/>
          <p:nvPr/>
        </p:nvSpPr>
        <p:spPr>
          <a:xfrm>
            <a:off x="342900" y="438150"/>
            <a:ext cx="2400300" cy="707886"/>
          </a:xfrm>
          <a:prstGeom prst="rect">
            <a:avLst/>
          </a:prstGeom>
          <a:noFill/>
        </p:spPr>
        <p:txBody>
          <a:bodyPr wrap="square" rtlCol="0">
            <a:spAutoFit/>
          </a:bodyPr>
          <a:lstStyle/>
          <a:p>
            <a:r>
              <a:rPr lang="en-AU" sz="4000" dirty="0">
                <a:solidFill>
                  <a:schemeClr val="bg1"/>
                </a:solidFill>
              </a:rPr>
              <a:t>7</a:t>
            </a:r>
            <a:r>
              <a:rPr lang="en-AU" sz="4000" baseline="30000" dirty="0">
                <a:solidFill>
                  <a:schemeClr val="bg1"/>
                </a:solidFill>
                <a:latin typeface="+mn-lt"/>
              </a:rPr>
              <a:t>th</a:t>
            </a:r>
            <a:r>
              <a:rPr lang="en-AU" sz="4000" dirty="0">
                <a:solidFill>
                  <a:schemeClr val="bg1"/>
                </a:solidFill>
                <a:latin typeface="+mn-lt"/>
              </a:rPr>
              <a:t> edition</a:t>
            </a:r>
          </a:p>
        </p:txBody>
      </p:sp>
    </p:spTree>
    <p:extLst>
      <p:ext uri="{BB962C8B-B14F-4D97-AF65-F5344CB8AC3E}">
        <p14:creationId xmlns:p14="http://schemas.microsoft.com/office/powerpoint/2010/main" val="3542941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noFill/>
          <a:ln>
            <a:miter lim="800000"/>
            <a:headEnd/>
            <a:tailEnd/>
          </a:ln>
        </p:spPr>
        <p:txBody>
          <a:bodyPr wrap="square" lIns="91440" tIns="45720" rIns="91440" bIns="45720" numCol="1" anchor="t" anchorCtr="0" compatLnSpc="1">
            <a:prstTxWarp prst="textNoShape">
              <a:avLst/>
            </a:prstTxWarp>
          </a:bodyPr>
          <a:lstStyle/>
          <a:p>
            <a:pPr eaLnBrk="1" hangingPunct="1"/>
            <a:r>
              <a:rPr lang="en-GB" sz="4000" b="1" dirty="0">
                <a:ea typeface="ＭＳ Ｐゴシック" pitchFamily="34" charset="-128"/>
                <a:cs typeface="Arial" charset="0"/>
              </a:rPr>
              <a:t>Buddy:</a:t>
            </a:r>
            <a:br>
              <a:rPr lang="en-GB" sz="4000" b="1" dirty="0">
                <a:ea typeface="ＭＳ Ｐゴシック" pitchFamily="34" charset="-128"/>
                <a:cs typeface="Arial" charset="0"/>
              </a:rPr>
            </a:br>
            <a:r>
              <a:rPr lang="en-GB" sz="4000" b="1" dirty="0">
                <a:ea typeface="ＭＳ Ｐゴシック" pitchFamily="34" charset="-128"/>
                <a:cs typeface="Arial" charset="0"/>
              </a:rPr>
              <a:t>What emergency treatment?</a:t>
            </a:r>
            <a:endParaRPr lang="en-US" sz="4000" b="1" dirty="0">
              <a:ea typeface="ＭＳ Ｐゴシック" pitchFamily="34" charset="-128"/>
              <a:cs typeface="Arial" charset="0"/>
            </a:endParaRPr>
          </a:p>
        </p:txBody>
      </p:sp>
      <p:graphicFrame>
        <p:nvGraphicFramePr>
          <p:cNvPr id="236583" name="Group 39"/>
          <p:cNvGraphicFramePr>
            <a:graphicFrameLocks noGrp="1"/>
          </p:cNvGraphicFramePr>
          <p:nvPr>
            <p:ph idx="1"/>
          </p:nvPr>
        </p:nvGraphicFramePr>
        <p:xfrm>
          <a:off x="828293" y="1752067"/>
          <a:ext cx="7858508" cy="4602444"/>
        </p:xfrm>
        <a:graphic>
          <a:graphicData uri="http://schemas.openxmlformats.org/drawingml/2006/table">
            <a:tbl>
              <a:tblPr/>
              <a:tblGrid>
                <a:gridCol w="2237636">
                  <a:extLst>
                    <a:ext uri="{9D8B030D-6E8A-4147-A177-3AD203B41FA5}">
                      <a16:colId xmlns:a16="http://schemas.microsoft.com/office/drawing/2014/main" val="20000"/>
                    </a:ext>
                  </a:extLst>
                </a:gridCol>
                <a:gridCol w="2299994">
                  <a:extLst>
                    <a:ext uri="{9D8B030D-6E8A-4147-A177-3AD203B41FA5}">
                      <a16:colId xmlns:a16="http://schemas.microsoft.com/office/drawing/2014/main" val="20001"/>
                    </a:ext>
                  </a:extLst>
                </a:gridCol>
                <a:gridCol w="3320878">
                  <a:extLst>
                    <a:ext uri="{9D8B030D-6E8A-4147-A177-3AD203B41FA5}">
                      <a16:colId xmlns:a16="http://schemas.microsoft.com/office/drawing/2014/main" val="20002"/>
                    </a:ext>
                  </a:extLst>
                </a:gridCol>
              </a:tblGrid>
              <a:tr h="775980">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1" i="0" u="none" strike="noStrike" cap="none" normalizeH="0" baseline="0" dirty="0">
                          <a:ln>
                            <a:noFill/>
                          </a:ln>
                          <a:solidFill>
                            <a:srgbClr val="92D050"/>
                          </a:solidFill>
                          <a:effectLst/>
                          <a:latin typeface="+mn-lt"/>
                          <a:cs typeface="Arial" pitchFamily="34" charset="0"/>
                        </a:rPr>
                        <a:t>Key Feature</a:t>
                      </a:r>
                      <a:endParaRPr kumimoji="0" lang="en-US" sz="3200" b="1" i="0" u="none" strike="noStrike" cap="none" normalizeH="0" baseline="0" dirty="0">
                        <a:ln>
                          <a:noFill/>
                        </a:ln>
                        <a:solidFill>
                          <a:srgbClr val="92D050"/>
                        </a:solidFill>
                        <a:effectLst/>
                        <a:latin typeface="+mn-lt"/>
                        <a:cs typeface="Arial" pitchFamily="34" charset="0"/>
                      </a:endParaRPr>
                    </a:p>
                  </a:txBody>
                  <a:tcPr marL="89896" marR="89896"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1" i="0" u="none" strike="noStrike" cap="none" normalizeH="0" baseline="0" dirty="0">
                          <a:ln>
                            <a:noFill/>
                          </a:ln>
                          <a:solidFill>
                            <a:srgbClr val="92D050"/>
                          </a:solidFill>
                          <a:effectLst/>
                          <a:latin typeface="+mn-lt"/>
                          <a:cs typeface="Arial" pitchFamily="34" charset="0"/>
                        </a:rPr>
                        <a:t>Diagnosis</a:t>
                      </a:r>
                      <a:endParaRPr kumimoji="0" lang="en-US" sz="3200" b="1" i="0" u="none" strike="noStrike" cap="none" normalizeH="0" baseline="0" dirty="0">
                        <a:ln>
                          <a:noFill/>
                        </a:ln>
                        <a:solidFill>
                          <a:srgbClr val="92D050"/>
                        </a:solidFill>
                        <a:effectLst/>
                        <a:latin typeface="+mn-lt"/>
                        <a:cs typeface="Arial" pitchFamily="34" charset="0"/>
                      </a:endParaRPr>
                    </a:p>
                  </a:txBody>
                  <a:tcPr marL="89896" marR="89896"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US" sz="3200" b="1" i="0" u="none" strike="noStrike" cap="none" normalizeH="0" baseline="0" dirty="0">
                          <a:ln>
                            <a:noFill/>
                          </a:ln>
                          <a:solidFill>
                            <a:srgbClr val="92D050"/>
                          </a:solidFill>
                          <a:effectLst/>
                          <a:latin typeface="+mn-lt"/>
                          <a:cs typeface="Arial" pitchFamily="34" charset="0"/>
                        </a:rPr>
                        <a:t>Treatment</a:t>
                      </a:r>
                    </a:p>
                  </a:txBody>
                  <a:tcPr marL="89896" marR="89896"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36296">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itchFamily="34" charset="0"/>
                        </a:rPr>
                        <a:t>Under 1 year</a:t>
                      </a:r>
                      <a:endParaRPr kumimoji="0" lang="en-US" sz="3200" b="0" i="0" u="none" strike="noStrike" cap="none" normalizeH="0" baseline="0" dirty="0">
                        <a:ln>
                          <a:noFill/>
                        </a:ln>
                        <a:solidFill>
                          <a:schemeClr val="tx1"/>
                        </a:solidFill>
                        <a:effectLst/>
                        <a:latin typeface="+mn-lt"/>
                        <a:cs typeface="Arial" pitchFamily="34" charset="0"/>
                      </a:endParaRPr>
                    </a:p>
                  </a:txBody>
                  <a:tcPr marL="89896" marR="89896"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itchFamily="34" charset="0"/>
                        </a:rPr>
                        <a:t>Bronchiolitis</a:t>
                      </a:r>
                      <a:endParaRPr kumimoji="0" lang="en-US" sz="3200" b="0" i="0" u="none" strike="noStrike" cap="none" normalizeH="0" baseline="0" dirty="0">
                        <a:ln>
                          <a:noFill/>
                        </a:ln>
                        <a:solidFill>
                          <a:schemeClr val="tx1"/>
                        </a:solidFill>
                        <a:effectLst/>
                        <a:latin typeface="+mn-lt"/>
                        <a:cs typeface="Arial" pitchFamily="34" charset="0"/>
                      </a:endParaRPr>
                    </a:p>
                  </a:txBody>
                  <a:tcPr marL="89896" marR="89896"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itchFamily="34" charset="0"/>
                        </a:rPr>
                        <a:t>Oxygen and monitor breathing for apnoea, ensure adequate hydration</a:t>
                      </a:r>
                      <a:endParaRPr kumimoji="0" lang="en-US" sz="3200" b="0" i="0" u="none" strike="noStrike" cap="none" normalizeH="0" baseline="0" dirty="0">
                        <a:ln>
                          <a:noFill/>
                        </a:ln>
                        <a:solidFill>
                          <a:schemeClr val="tx1"/>
                        </a:solidFill>
                        <a:effectLst/>
                        <a:latin typeface="+mn-lt"/>
                        <a:cs typeface="Arial" pitchFamily="34" charset="0"/>
                      </a:endParaRPr>
                    </a:p>
                  </a:txBody>
                  <a:tcPr marL="89896" marR="89896"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96616">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itchFamily="34" charset="0"/>
                        </a:rPr>
                        <a:t>Over 1 year</a:t>
                      </a:r>
                      <a:endParaRPr kumimoji="0" lang="en-US" sz="3200" b="0" i="0" u="none" strike="noStrike" cap="none" normalizeH="0" baseline="0" dirty="0">
                        <a:ln>
                          <a:noFill/>
                        </a:ln>
                        <a:solidFill>
                          <a:schemeClr val="tx1"/>
                        </a:solidFill>
                        <a:effectLst/>
                        <a:latin typeface="+mn-lt"/>
                        <a:cs typeface="Arial" pitchFamily="34" charset="0"/>
                      </a:endParaRPr>
                    </a:p>
                  </a:txBody>
                  <a:tcPr marL="89896" marR="89896"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itchFamily="34" charset="0"/>
                        </a:rPr>
                        <a:t> ? Asthma</a:t>
                      </a:r>
                      <a:endParaRPr kumimoji="0" lang="en-US" sz="3200" b="0" i="0" u="none" strike="noStrike" cap="none" normalizeH="0" baseline="0" dirty="0">
                        <a:ln>
                          <a:noFill/>
                        </a:ln>
                        <a:solidFill>
                          <a:schemeClr val="tx1"/>
                        </a:solidFill>
                        <a:effectLst/>
                        <a:latin typeface="+mn-lt"/>
                        <a:cs typeface="Arial" pitchFamily="34" charset="0"/>
                      </a:endParaRPr>
                    </a:p>
                  </a:txBody>
                  <a:tcPr marL="89896" marR="89896"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itchFamily="34" charset="0"/>
                        </a:rPr>
                        <a:t>Bronchodilators</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itchFamily="34" charset="0"/>
                        </a:rPr>
                        <a:t>+/- steroids</a:t>
                      </a:r>
                      <a:endParaRPr kumimoji="0" lang="en-US" sz="3200" b="0" i="0" u="none" strike="noStrike" cap="none" normalizeH="0" baseline="0" dirty="0">
                        <a:ln>
                          <a:noFill/>
                        </a:ln>
                        <a:solidFill>
                          <a:schemeClr val="tx1"/>
                        </a:solidFill>
                        <a:effectLst/>
                        <a:latin typeface="+mn-lt"/>
                        <a:cs typeface="Arial" pitchFamily="34" charset="0"/>
                      </a:endParaRPr>
                    </a:p>
                  </a:txBody>
                  <a:tcPr marL="89896" marR="89896"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 name="Rectangle 4">
            <a:extLst>
              <a:ext uri="{FF2B5EF4-FFF2-40B4-BE49-F238E27FC236}">
                <a16:creationId xmlns:a16="http://schemas.microsoft.com/office/drawing/2014/main" id="{8BC94142-11A9-09AA-422B-6C70381FD3C1}"/>
              </a:ext>
            </a:extLst>
          </p:cNvPr>
          <p:cNvSpPr/>
          <p:nvPr/>
        </p:nvSpPr>
        <p:spPr>
          <a:xfrm>
            <a:off x="5467313" y="2628918"/>
            <a:ext cx="3069772" cy="354874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6F54945D-B1C4-66D9-632A-424F51491B8E}"/>
              </a:ext>
            </a:extLst>
          </p:cNvPr>
          <p:cNvSpPr/>
          <p:nvPr/>
        </p:nvSpPr>
        <p:spPr>
          <a:xfrm>
            <a:off x="3138092" y="2655868"/>
            <a:ext cx="2089566" cy="354874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828292" y="573261"/>
            <a:ext cx="6709166" cy="1086207"/>
          </a:xfrm>
          <a:noFill/>
          <a:ln>
            <a:miter lim="800000"/>
            <a:headEnd/>
            <a:tailEnd/>
          </a:ln>
        </p:spPr>
        <p:txBody>
          <a:bodyPr wrap="square" lIns="91440" tIns="45720" rIns="91440" bIns="45720" numCol="1" anchor="t" anchorCtr="0" compatLnSpc="1">
            <a:prstTxWarp prst="textNoShape">
              <a:avLst/>
            </a:prstTxWarp>
          </a:bodyPr>
          <a:lstStyle/>
          <a:p>
            <a:pPr eaLnBrk="1" hangingPunct="1"/>
            <a:r>
              <a:rPr lang="en-GB" b="1" dirty="0">
                <a:latin typeface="+mn-lt"/>
                <a:ea typeface="ＭＳ Ｐゴシック" pitchFamily="34" charset="-128"/>
                <a:cs typeface="Arial" charset="0"/>
              </a:rPr>
              <a:t>Cassie</a:t>
            </a:r>
            <a:endParaRPr lang="en-US" b="1" dirty="0">
              <a:latin typeface="+mn-lt"/>
              <a:ea typeface="ＭＳ Ｐゴシック" pitchFamily="34" charset="-128"/>
              <a:cs typeface="Arial" charset="0"/>
            </a:endParaRPr>
          </a:p>
        </p:txBody>
      </p:sp>
      <p:sp>
        <p:nvSpPr>
          <p:cNvPr id="23555" name="Rectangle 3"/>
          <p:cNvSpPr>
            <a:spLocks noGrp="1" noChangeArrowheads="1"/>
          </p:cNvSpPr>
          <p:nvPr>
            <p:ph idx="1"/>
          </p:nvPr>
        </p:nvSpPr>
        <p:spPr bwMode="auto">
          <a:noFill/>
          <a:ln>
            <a:miter lim="800000"/>
            <a:headEnd/>
            <a:tailEnd/>
          </a:ln>
        </p:spPr>
        <p:txBody>
          <a:bodyPr wrap="square" lIns="91440" tIns="45720" rIns="91440" bIns="45720" numCol="1" anchor="t" anchorCtr="0" compatLnSpc="1">
            <a:prstTxWarp prst="textNoShape">
              <a:avLst/>
            </a:prstTxWarp>
          </a:bodyPr>
          <a:lstStyle/>
          <a:p>
            <a:pPr marL="0" indent="0" eaLnBrk="1" hangingPunct="1">
              <a:spcBef>
                <a:spcPts val="0"/>
              </a:spcBef>
              <a:buNone/>
            </a:pPr>
            <a:r>
              <a:rPr lang="en-GB" dirty="0">
                <a:ea typeface="ＭＳ Ｐゴシック" pitchFamily="34" charset="-128"/>
                <a:cs typeface="Arial" charset="0"/>
              </a:rPr>
              <a:t>Cassie is three years old. She has had a fever and been drowsy for just a few hours, but she is so unlike her usual active self that her mother is really worried about her and has brought her to Emergency Department.</a:t>
            </a:r>
            <a:endParaRPr lang="en-US" dirty="0">
              <a:ea typeface="ＭＳ Ｐゴシック" pitchFamily="34" charset="-128"/>
              <a:cs typeface="Arial"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1716" name="Group 52"/>
          <p:cNvGraphicFramePr>
            <a:graphicFrameLocks noGrp="1"/>
          </p:cNvGraphicFramePr>
          <p:nvPr>
            <p:ph idx="1"/>
            <p:extLst>
              <p:ext uri="{D42A27DB-BD31-4B8C-83A1-F6EECF244321}">
                <p14:modId xmlns:p14="http://schemas.microsoft.com/office/powerpoint/2010/main" val="1715457774"/>
              </p:ext>
            </p:extLst>
          </p:nvPr>
        </p:nvGraphicFramePr>
        <p:xfrm>
          <a:off x="828675" y="1919288"/>
          <a:ext cx="7858125" cy="4718256"/>
        </p:xfrm>
        <a:graphic>
          <a:graphicData uri="http://schemas.openxmlformats.org/drawingml/2006/table">
            <a:tbl>
              <a:tblPr/>
              <a:tblGrid>
                <a:gridCol w="548569">
                  <a:extLst>
                    <a:ext uri="{9D8B030D-6E8A-4147-A177-3AD203B41FA5}">
                      <a16:colId xmlns:a16="http://schemas.microsoft.com/office/drawing/2014/main" val="20000"/>
                    </a:ext>
                  </a:extLst>
                </a:gridCol>
                <a:gridCol w="3260070">
                  <a:extLst>
                    <a:ext uri="{9D8B030D-6E8A-4147-A177-3AD203B41FA5}">
                      <a16:colId xmlns:a16="http://schemas.microsoft.com/office/drawing/2014/main" val="20001"/>
                    </a:ext>
                  </a:extLst>
                </a:gridCol>
                <a:gridCol w="4049486">
                  <a:extLst>
                    <a:ext uri="{9D8B030D-6E8A-4147-A177-3AD203B41FA5}">
                      <a16:colId xmlns:a16="http://schemas.microsoft.com/office/drawing/2014/main" val="20002"/>
                    </a:ext>
                  </a:extLst>
                </a:gridCol>
              </a:tblGrid>
              <a:tr h="446449">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endParaRPr kumimoji="0" lang="en-GB" sz="2400" b="0" i="0" u="none" strike="noStrike" cap="none" normalizeH="0" baseline="0" dirty="0">
                        <a:ln>
                          <a:noFill/>
                        </a:ln>
                        <a:solidFill>
                          <a:schemeClr val="tx1"/>
                        </a:solidFill>
                        <a:effectLst/>
                        <a:latin typeface="+mn-lt"/>
                        <a:cs typeface="Arial" pitchFamily="34" charset="0"/>
                      </a:endParaRPr>
                    </a:p>
                  </a:txBody>
                  <a:tcPr marL="92449" marR="92449"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On examination</a:t>
                      </a:r>
                      <a:endParaRPr kumimoji="0" lang="en-US" sz="2400" b="1" i="0" u="none" strike="noStrike" cap="none" normalizeH="0" baseline="0" dirty="0">
                        <a:ln>
                          <a:noFill/>
                        </a:ln>
                        <a:solidFill>
                          <a:srgbClr val="92D050"/>
                        </a:solidFill>
                        <a:effectLst/>
                        <a:latin typeface="+mn-lt"/>
                        <a:cs typeface="Arial" pitchFamily="34" charset="0"/>
                      </a:endParaRPr>
                    </a:p>
                  </a:txBody>
                  <a:tcPr marL="92449" marR="92449"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Resuscitation</a:t>
                      </a:r>
                      <a:endParaRPr kumimoji="0" lang="en-US" sz="2400" b="1" i="0" u="none" strike="noStrike" cap="none" normalizeH="0" baseline="0" dirty="0">
                        <a:ln>
                          <a:noFill/>
                        </a:ln>
                        <a:solidFill>
                          <a:srgbClr val="92D050"/>
                        </a:solidFill>
                        <a:effectLst/>
                        <a:latin typeface="+mn-lt"/>
                        <a:cs typeface="Arial" pitchFamily="34" charset="0"/>
                      </a:endParaRPr>
                    </a:p>
                  </a:txBody>
                  <a:tcPr marL="92449" marR="92449"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5420">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dirty="0">
                          <a:ln>
                            <a:noFill/>
                          </a:ln>
                          <a:solidFill>
                            <a:schemeClr val="tx1"/>
                          </a:solidFill>
                          <a:effectLst/>
                          <a:latin typeface="+mn-lt"/>
                          <a:cs typeface="Arial" pitchFamily="34" charset="0"/>
                        </a:rPr>
                        <a:t>A</a:t>
                      </a:r>
                      <a:endParaRPr kumimoji="0" lang="en-US" sz="2800" b="1" i="0" u="none" strike="noStrike" cap="none" normalizeH="0" baseline="0" dirty="0">
                        <a:ln>
                          <a:noFill/>
                        </a:ln>
                        <a:solidFill>
                          <a:schemeClr val="tx1"/>
                        </a:solidFill>
                        <a:effectLst/>
                        <a:latin typeface="+mn-lt"/>
                        <a:cs typeface="Arial" pitchFamily="34" charset="0"/>
                      </a:endParaRPr>
                    </a:p>
                  </a:txBody>
                  <a:tcPr marL="92449" marR="92449"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Patent</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C00000"/>
                          </a:solidFill>
                          <a:effectLst/>
                          <a:latin typeface="+mn-lt"/>
                          <a:cs typeface="Arial" pitchFamily="34" charset="0"/>
                        </a:rPr>
                        <a:t>Call for help</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Maintain airway (may need intubation)</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High flow O2 via face mask</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IV access/ fluids (10 ml/kg)</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Consider inotropes after 20-40 mls/kg fluid</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Bloods</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Empiric Antibiotics</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C00000"/>
                          </a:solidFill>
                          <a:effectLst/>
                          <a:latin typeface="+mn-lt"/>
                          <a:cs typeface="Arial" pitchFamily="34" charset="0"/>
                        </a:rPr>
                        <a:t>Reassess</a:t>
                      </a:r>
                      <a:endParaRPr kumimoji="0" lang="en-US" sz="2400" b="1" i="0" u="none" strike="noStrike" cap="none" normalizeH="0" baseline="0" dirty="0">
                        <a:ln>
                          <a:noFill/>
                        </a:ln>
                        <a:solidFill>
                          <a:srgbClr val="C00000"/>
                        </a:solidFill>
                        <a:effectLst/>
                        <a:latin typeface="+mn-lt"/>
                        <a:cs typeface="Arial" pitchFamily="34" charset="0"/>
                      </a:endParaRPr>
                    </a:p>
                  </a:txBody>
                  <a:tcPr marL="92449" marR="92449"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60804">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dirty="0">
                          <a:ln>
                            <a:noFill/>
                          </a:ln>
                          <a:solidFill>
                            <a:schemeClr val="tx1"/>
                          </a:solidFill>
                          <a:effectLst/>
                          <a:latin typeface="+mn-lt"/>
                          <a:cs typeface="Arial" pitchFamily="34" charset="0"/>
                        </a:rPr>
                        <a:t>B</a:t>
                      </a:r>
                      <a:endParaRPr kumimoji="0" lang="en-US" sz="2800" b="1" i="0" u="none" strike="noStrike" cap="none" normalizeH="0" baseline="0" dirty="0">
                        <a:ln>
                          <a:noFill/>
                        </a:ln>
                        <a:solidFill>
                          <a:schemeClr val="tx1"/>
                        </a:solidFill>
                        <a:effectLst/>
                        <a:latin typeface="+mn-lt"/>
                        <a:cs typeface="Arial" pitchFamily="34" charset="0"/>
                      </a:endParaRPr>
                    </a:p>
                  </a:txBody>
                  <a:tcPr marL="92449" marR="92449"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err="1">
                          <a:ln>
                            <a:noFill/>
                          </a:ln>
                          <a:solidFill>
                            <a:schemeClr val="tx1"/>
                          </a:solidFill>
                          <a:effectLst/>
                          <a:latin typeface="+mn-lt"/>
                          <a:cs typeface="Arial" pitchFamily="34" charset="0"/>
                        </a:rPr>
                        <a:t>Resp</a:t>
                      </a:r>
                      <a:r>
                        <a:rPr kumimoji="0" lang="en-GB" sz="2400" b="0" i="0" u="none" strike="noStrike" cap="none" normalizeH="0" baseline="0" dirty="0">
                          <a:ln>
                            <a:noFill/>
                          </a:ln>
                          <a:solidFill>
                            <a:schemeClr val="tx1"/>
                          </a:solidFill>
                          <a:effectLst/>
                          <a:latin typeface="+mn-lt"/>
                          <a:cs typeface="Arial" pitchFamily="34" charset="0"/>
                        </a:rPr>
                        <a:t> rate 40/min</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SpO</a:t>
                      </a:r>
                      <a:r>
                        <a:rPr kumimoji="0" lang="en-GB" sz="2400" b="0" i="0" u="none" strike="noStrike" cap="none" normalizeH="0" baseline="-25000" dirty="0">
                          <a:ln>
                            <a:noFill/>
                          </a:ln>
                          <a:solidFill>
                            <a:schemeClr val="tx1"/>
                          </a:solidFill>
                          <a:effectLst/>
                          <a:latin typeface="+mn-lt"/>
                          <a:cs typeface="Arial" pitchFamily="34" charset="0"/>
                        </a:rPr>
                        <a:t>2</a:t>
                      </a:r>
                      <a:r>
                        <a:rPr kumimoji="0" lang="en-GB" sz="2400" b="0" i="0" u="none" strike="noStrike" cap="none" normalizeH="0" baseline="0" dirty="0">
                          <a:ln>
                            <a:noFill/>
                          </a:ln>
                          <a:solidFill>
                            <a:schemeClr val="tx1"/>
                          </a:solidFill>
                          <a:effectLst/>
                          <a:latin typeface="+mn-lt"/>
                          <a:cs typeface="Arial" pitchFamily="34" charset="0"/>
                        </a:rPr>
                        <a:t> not recordable</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No significant recession</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2"/>
                  </a:ext>
                </a:extLst>
              </a:tr>
              <a:tr h="1875159">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dirty="0">
                          <a:ln>
                            <a:noFill/>
                          </a:ln>
                          <a:solidFill>
                            <a:schemeClr val="tx1"/>
                          </a:solidFill>
                          <a:effectLst/>
                          <a:latin typeface="+mn-lt"/>
                          <a:cs typeface="Arial" pitchFamily="34" charset="0"/>
                        </a:rPr>
                        <a:t>C</a:t>
                      </a:r>
                      <a:endParaRPr kumimoji="0" lang="en-US" sz="2800" b="1" i="0" u="none" strike="noStrike" cap="none" normalizeH="0" baseline="0" dirty="0">
                        <a:ln>
                          <a:noFill/>
                        </a:ln>
                        <a:solidFill>
                          <a:schemeClr val="tx1"/>
                        </a:solidFill>
                        <a:effectLst/>
                        <a:latin typeface="+mn-lt"/>
                        <a:cs typeface="Arial" pitchFamily="34" charset="0"/>
                      </a:endParaRPr>
                    </a:p>
                  </a:txBody>
                  <a:tcPr marL="92449" marR="92449"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Pale</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Heart rate 170/min</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Weak peripheral pulses</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BP 65 mmHg systolic</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CRT 4 sec</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3"/>
                  </a:ext>
                </a:extLst>
              </a:tr>
              <a:tr h="485420">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dirty="0">
                          <a:ln>
                            <a:noFill/>
                          </a:ln>
                          <a:solidFill>
                            <a:schemeClr val="tx1"/>
                          </a:solidFill>
                          <a:effectLst/>
                          <a:latin typeface="+mn-lt"/>
                          <a:cs typeface="Arial" pitchFamily="34" charset="0"/>
                        </a:rPr>
                        <a:t>D</a:t>
                      </a:r>
                      <a:endParaRPr kumimoji="0" lang="en-US" sz="2800" b="1" i="0" u="none" strike="noStrike" cap="none" normalizeH="0" baseline="0" dirty="0">
                        <a:ln>
                          <a:noFill/>
                        </a:ln>
                        <a:solidFill>
                          <a:schemeClr val="tx1"/>
                        </a:solidFill>
                        <a:effectLst/>
                        <a:latin typeface="+mn-lt"/>
                        <a:cs typeface="Arial" pitchFamily="34" charset="0"/>
                      </a:endParaRPr>
                    </a:p>
                  </a:txBody>
                  <a:tcPr marL="92449" marR="92449"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A</a:t>
                      </a:r>
                      <a:r>
                        <a:rPr kumimoji="0" lang="en-GB" sz="2400" b="1" i="0" u="none" strike="noStrike" cap="none" normalizeH="0" baseline="0" dirty="0">
                          <a:ln>
                            <a:noFill/>
                          </a:ln>
                          <a:solidFill>
                            <a:srgbClr val="C00000"/>
                          </a:solidFill>
                          <a:effectLst/>
                          <a:latin typeface="+mn-lt"/>
                          <a:cs typeface="Arial" pitchFamily="34" charset="0"/>
                        </a:rPr>
                        <a:t>V</a:t>
                      </a:r>
                      <a:r>
                        <a:rPr kumimoji="0" lang="en-GB" sz="2400" b="0" i="0" u="none" strike="noStrike" cap="none" normalizeH="0" baseline="0" dirty="0">
                          <a:ln>
                            <a:noFill/>
                          </a:ln>
                          <a:solidFill>
                            <a:schemeClr val="tx1"/>
                          </a:solidFill>
                          <a:effectLst/>
                          <a:latin typeface="+mn-lt"/>
                          <a:cs typeface="Arial" pitchFamily="34" charset="0"/>
                        </a:rPr>
                        <a:t>PU</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4"/>
                  </a:ext>
                </a:extLst>
              </a:tr>
            </a:tbl>
          </a:graphicData>
        </a:graphic>
      </p:graphicFrame>
      <p:sp>
        <p:nvSpPr>
          <p:cNvPr id="241715" name="Rectangle 51"/>
          <p:cNvSpPr>
            <a:spLocks noChangeArrowheads="1"/>
          </p:cNvSpPr>
          <p:nvPr/>
        </p:nvSpPr>
        <p:spPr bwMode="auto">
          <a:xfrm>
            <a:off x="4692423" y="2460170"/>
            <a:ext cx="3836979" cy="4177373"/>
          </a:xfrm>
          <a:prstGeom prst="rect">
            <a:avLst/>
          </a:prstGeom>
          <a:solidFill>
            <a:schemeClr val="bg1"/>
          </a:solidFill>
          <a:ln w="9525">
            <a:noFill/>
            <a:miter lim="800000"/>
            <a:headEnd/>
            <a:tailEnd/>
          </a:ln>
        </p:spPr>
        <p:txBody>
          <a:bodyPr wrap="none" anchor="ctr"/>
          <a:lstStyle/>
          <a:p>
            <a:pPr algn="ctr"/>
            <a:endParaRPr lang="en-GB">
              <a:latin typeface="Arial" charset="0"/>
            </a:endParaRPr>
          </a:p>
        </p:txBody>
      </p:sp>
      <p:sp>
        <p:nvSpPr>
          <p:cNvPr id="5" name="Title 4"/>
          <p:cNvSpPr>
            <a:spLocks noGrp="1"/>
          </p:cNvSpPr>
          <p:nvPr>
            <p:ph type="title"/>
          </p:nvPr>
        </p:nvSpPr>
        <p:spPr/>
        <p:txBody>
          <a:bodyPr/>
          <a:lstStyle/>
          <a:p>
            <a:r>
              <a:rPr lang="en-GB" sz="3600" b="1" dirty="0">
                <a:ea typeface="ＭＳ Ｐゴシック" pitchFamily="34" charset="-128"/>
                <a:cs typeface="Arial" charset="0"/>
              </a:rPr>
              <a:t>Cassie: </a:t>
            </a:r>
            <a:r>
              <a:rPr lang="en-GB" sz="3600" dirty="0">
                <a:ea typeface="ＭＳ Ｐゴシック" pitchFamily="34" charset="-128"/>
                <a:cs typeface="Arial" charset="0"/>
              </a:rPr>
              <a:t>Primary assessment and resuscitation</a:t>
            </a:r>
            <a:endParaRPr lang="en-AU" sz="36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2000"/>
                                        <p:tgtEl>
                                          <p:spTgt spid="241715"/>
                                        </p:tgtEl>
                                      </p:cBhvr>
                                    </p:animEffect>
                                    <p:set>
                                      <p:cBhvr>
                                        <p:cTn id="7" dur="1" fill="hold">
                                          <p:stCondLst>
                                            <p:cond delay="1999"/>
                                          </p:stCondLst>
                                        </p:cTn>
                                        <p:tgtEl>
                                          <p:spTgt spid="2417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7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539750" y="533400"/>
            <a:ext cx="7772400" cy="1143000"/>
          </a:xfrm>
          <a:noFill/>
          <a:ln>
            <a:miter lim="800000"/>
            <a:headEnd/>
            <a:tailEnd/>
          </a:ln>
        </p:spPr>
        <p:txBody>
          <a:bodyPr wrap="square" lIns="91440" tIns="45720" rIns="91440" bIns="45720" numCol="1" anchor="t" anchorCtr="0" compatLnSpc="1">
            <a:prstTxWarp prst="textNoShape">
              <a:avLst/>
            </a:prstTxWarp>
          </a:bodyPr>
          <a:lstStyle/>
          <a:p>
            <a:r>
              <a:rPr lang="en-GB" sz="3600" b="1" dirty="0">
                <a:ea typeface="ＭＳ Ｐゴシック" pitchFamily="34" charset="-128"/>
                <a:cs typeface="Arial" charset="0"/>
              </a:rPr>
              <a:t>Cassie:</a:t>
            </a:r>
            <a:br>
              <a:rPr lang="en-GB" sz="3600" b="1" dirty="0">
                <a:ea typeface="ＭＳ Ｐゴシック" pitchFamily="34" charset="-128"/>
                <a:cs typeface="Arial" charset="0"/>
              </a:rPr>
            </a:br>
            <a:r>
              <a:rPr lang="en-GB" sz="3600" b="1" dirty="0">
                <a:ea typeface="ＭＳ Ｐゴシック" pitchFamily="34" charset="-128"/>
                <a:cs typeface="Arial" charset="0"/>
              </a:rPr>
              <a:t>What emergency treatment?</a:t>
            </a:r>
            <a:endParaRPr lang="en-US" sz="3600" dirty="0">
              <a:latin typeface="Arial" charset="0"/>
              <a:ea typeface="ＭＳ Ｐゴシック" pitchFamily="34" charset="-128"/>
              <a:cs typeface="Arial" charset="0"/>
            </a:endParaRPr>
          </a:p>
        </p:txBody>
      </p:sp>
      <p:graphicFrame>
        <p:nvGraphicFramePr>
          <p:cNvPr id="243776" name="Group 64"/>
          <p:cNvGraphicFramePr>
            <a:graphicFrameLocks noGrp="1"/>
          </p:cNvGraphicFramePr>
          <p:nvPr>
            <p:ph idx="1"/>
          </p:nvPr>
        </p:nvGraphicFramePr>
        <p:xfrm>
          <a:off x="611188" y="1773238"/>
          <a:ext cx="7772400" cy="4845051"/>
        </p:xfrm>
        <a:graphic>
          <a:graphicData uri="http://schemas.openxmlformats.org/drawingml/2006/table">
            <a:tbl>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439738">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Key Feature</a:t>
                      </a:r>
                      <a:endParaRPr kumimoji="0" lang="en-US" sz="2400" b="1" i="0" u="none" strike="noStrike" cap="none" normalizeH="0" baseline="0" dirty="0">
                        <a:ln>
                          <a:noFill/>
                        </a:ln>
                        <a:solidFill>
                          <a:srgbClr val="92D050"/>
                        </a:solidFill>
                        <a:effectLst/>
                        <a:latin typeface="+mn-lt"/>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Diagnosis</a:t>
                      </a:r>
                      <a:endParaRPr kumimoji="0" lang="en-US" sz="2400" b="1" i="0" u="none" strike="noStrike" cap="none" normalizeH="0" baseline="0" dirty="0">
                        <a:ln>
                          <a:noFill/>
                        </a:ln>
                        <a:solidFill>
                          <a:srgbClr val="92D050"/>
                        </a:solidFill>
                        <a:effectLst/>
                        <a:latin typeface="+mn-lt"/>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Treatment</a:t>
                      </a:r>
                      <a:endParaRPr kumimoji="0" lang="en-US" sz="2400" b="1" i="0" u="none" strike="noStrike" cap="none" normalizeH="0" baseline="0" dirty="0">
                        <a:ln>
                          <a:noFill/>
                        </a:ln>
                        <a:solidFill>
                          <a:srgbClr val="92D050"/>
                        </a:solidFill>
                        <a:effectLst/>
                        <a:latin typeface="+mn-lt"/>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62000">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Vomiting/ Diarrhoea</a:t>
                      </a:r>
                      <a:endParaRPr kumimoji="0" lang="en-US" sz="2200" b="0" i="0" u="none" strike="noStrike" cap="none" normalizeH="0" baseline="0">
                        <a:ln>
                          <a:noFill/>
                        </a:ln>
                        <a:solidFill>
                          <a:schemeClr val="tx1"/>
                        </a:solidFill>
                        <a:effectLst/>
                        <a:latin typeface="+mn-lt"/>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Gastroenteritis</a:t>
                      </a:r>
                      <a:endParaRPr kumimoji="0" lang="en-US" sz="2200" b="0" i="0" u="none" strike="noStrike" cap="none" normalizeH="0" baseline="0" dirty="0">
                        <a:ln>
                          <a:noFill/>
                        </a:ln>
                        <a:solidFill>
                          <a:schemeClr val="tx1"/>
                        </a:solidFill>
                        <a:effectLst/>
                        <a:latin typeface="+mn-lt"/>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IV/IO Fluid</a:t>
                      </a:r>
                      <a:endParaRPr kumimoji="0" lang="en-US" sz="2200" b="0" i="0" u="none" strike="noStrike" cap="none" normalizeH="0" baseline="0" dirty="0">
                        <a:ln>
                          <a:noFill/>
                        </a:ln>
                        <a:solidFill>
                          <a:schemeClr val="tx1"/>
                        </a:solidFill>
                        <a:effectLst/>
                        <a:latin typeface="+mn-lt"/>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92163">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Fever and rash</a:t>
                      </a:r>
                      <a:endParaRPr kumimoji="0" lang="en-US" sz="2200" b="0" i="0" u="none" strike="noStrike" cap="none" normalizeH="0" baseline="0">
                        <a:ln>
                          <a:noFill/>
                        </a:ln>
                        <a:solidFill>
                          <a:schemeClr val="tx1"/>
                        </a:solidFill>
                        <a:effectLst/>
                        <a:latin typeface="+mn-lt"/>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Septicaemia</a:t>
                      </a:r>
                      <a:endParaRPr kumimoji="0" lang="en-US" sz="2200" b="0" i="0" u="none" strike="noStrike" cap="none" normalizeH="0" baseline="0">
                        <a:ln>
                          <a:noFill/>
                        </a:ln>
                        <a:solidFill>
                          <a:schemeClr val="tx1"/>
                        </a:solidFill>
                        <a:effectLst/>
                        <a:latin typeface="+mn-lt"/>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IV/IO Fluid</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Antibiotics</a:t>
                      </a:r>
                      <a:endParaRPr kumimoji="0" lang="en-US" sz="2200" b="0" i="0" u="none" strike="noStrike" cap="none" normalizeH="0" baseline="0" dirty="0">
                        <a:ln>
                          <a:noFill/>
                        </a:ln>
                        <a:solidFill>
                          <a:schemeClr val="tx1"/>
                        </a:solidFill>
                        <a:effectLst/>
                        <a:latin typeface="+mn-lt"/>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650">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Allergen, urticaria</a:t>
                      </a:r>
                      <a:endParaRPr kumimoji="0" lang="en-US" sz="2200" b="0" i="0" u="none" strike="noStrike" cap="none" normalizeH="0" baseline="0">
                        <a:ln>
                          <a:noFill/>
                        </a:ln>
                        <a:solidFill>
                          <a:schemeClr val="tx1"/>
                        </a:solidFill>
                        <a:effectLst/>
                        <a:latin typeface="+mn-lt"/>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Anaphylaxis</a:t>
                      </a:r>
                      <a:endParaRPr kumimoji="0" lang="en-US" sz="2200" b="0" i="0" u="none" strike="noStrike" cap="none" normalizeH="0" baseline="0">
                        <a:ln>
                          <a:noFill/>
                        </a:ln>
                        <a:solidFill>
                          <a:schemeClr val="tx1"/>
                        </a:solidFill>
                        <a:effectLst/>
                        <a:latin typeface="+mn-lt"/>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Adrenaline</a:t>
                      </a:r>
                      <a:endParaRPr kumimoji="0" lang="en-US" sz="2200" b="0" i="0" u="none" strike="noStrike" cap="none" normalizeH="0" baseline="0" dirty="0">
                        <a:ln>
                          <a:noFill/>
                        </a:ln>
                        <a:solidFill>
                          <a:schemeClr val="tx1"/>
                        </a:solidFill>
                        <a:effectLst/>
                        <a:latin typeface="+mn-lt"/>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62000">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Signs of heart failure</a:t>
                      </a:r>
                      <a:endParaRPr kumimoji="0" lang="en-US" sz="2200" b="0" i="0" u="none" strike="noStrike" cap="none" normalizeH="0" baseline="0">
                        <a:ln>
                          <a:noFill/>
                        </a:ln>
                        <a:solidFill>
                          <a:schemeClr val="tx1"/>
                        </a:solidFill>
                        <a:effectLst/>
                        <a:latin typeface="+mn-lt"/>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CHD / Cardiomyopathy</a:t>
                      </a:r>
                      <a:endParaRPr kumimoji="0" lang="en-US" sz="2200" b="0" i="0" u="none" strike="noStrike" cap="none" normalizeH="0" baseline="0">
                        <a:ln>
                          <a:noFill/>
                        </a:ln>
                        <a:solidFill>
                          <a:schemeClr val="tx1"/>
                        </a:solidFill>
                        <a:effectLst/>
                        <a:latin typeface="+mn-lt"/>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defRPr/>
                      </a:pPr>
                      <a:r>
                        <a:rPr kumimoji="0" lang="en-GB" sz="2200" b="0" i="0" u="none" strike="noStrike" cap="none" normalizeH="0" baseline="0" dirty="0">
                          <a:ln>
                            <a:noFill/>
                          </a:ln>
                          <a:solidFill>
                            <a:schemeClr val="tx1"/>
                          </a:solidFill>
                          <a:effectLst/>
                          <a:latin typeface="+mn-lt"/>
                          <a:cs typeface="Arial" pitchFamily="34" charset="0"/>
                        </a:rPr>
                        <a:t>Diuretics, </a:t>
                      </a:r>
                      <a:r>
                        <a:rPr kumimoji="0" lang="en-GB" sz="2200" b="0" i="0" u="none" strike="noStrike" cap="none" normalizeH="0" baseline="0" dirty="0" err="1">
                          <a:ln>
                            <a:noFill/>
                          </a:ln>
                          <a:solidFill>
                            <a:schemeClr val="tx1"/>
                          </a:solidFill>
                          <a:effectLst/>
                          <a:latin typeface="+mn-lt"/>
                          <a:cs typeface="Arial" pitchFamily="34" charset="0"/>
                        </a:rPr>
                        <a:t>inotropes</a:t>
                      </a:r>
                      <a:endParaRPr kumimoji="0" lang="en-US" sz="2200" b="0" i="0" u="none" strike="noStrike" cap="none" normalizeH="0" baseline="0" dirty="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bg1">
                              <a:lumMod val="50000"/>
                            </a:schemeClr>
                          </a:solidFill>
                          <a:effectLst/>
                          <a:latin typeface="+mn-lt"/>
                          <a:cs typeface="Arial" pitchFamily="34" charset="0"/>
                        </a:rPr>
                        <a:t>Prostaglandin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63588">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Abnormal rhythm on ECG</a:t>
                      </a:r>
                      <a:endParaRPr kumimoji="0" lang="en-US" sz="2200" b="0" i="0" u="none" strike="noStrike" cap="none" normalizeH="0" baseline="0">
                        <a:ln>
                          <a:noFill/>
                        </a:ln>
                        <a:solidFill>
                          <a:schemeClr val="tx1"/>
                        </a:solidFill>
                        <a:effectLst/>
                        <a:latin typeface="+mn-lt"/>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Arrhythmia</a:t>
                      </a:r>
                      <a:endParaRPr kumimoji="0" lang="en-US" sz="2200" b="0" i="0" u="none" strike="noStrike" cap="none" normalizeH="0" baseline="0">
                        <a:ln>
                          <a:noFill/>
                        </a:ln>
                        <a:solidFill>
                          <a:schemeClr val="tx1"/>
                        </a:solidFill>
                        <a:effectLst/>
                        <a:latin typeface="+mn-lt"/>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Arrhythmia algorithms</a:t>
                      </a:r>
                      <a:endParaRPr kumimoji="0" lang="en-US" sz="2200" b="0" i="0" u="none" strike="noStrike" cap="none" normalizeH="0" baseline="0" dirty="0">
                        <a:ln>
                          <a:noFill/>
                        </a:ln>
                        <a:solidFill>
                          <a:schemeClr val="tx1"/>
                        </a:solidFill>
                        <a:effectLst/>
                        <a:latin typeface="+mn-lt"/>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06450">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High blood glucose</a:t>
                      </a:r>
                      <a:endParaRPr kumimoji="0" lang="en-US" sz="2200" b="0" i="0" u="none" strike="noStrike" cap="none" normalizeH="0" baseline="0" dirty="0">
                        <a:ln>
                          <a:noFill/>
                        </a:ln>
                        <a:solidFill>
                          <a:schemeClr val="tx1"/>
                        </a:solidFill>
                        <a:effectLst/>
                        <a:latin typeface="+mn-lt"/>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Diabetes</a:t>
                      </a:r>
                      <a:endParaRPr kumimoji="0" lang="en-US" sz="2200" b="0" i="0" u="none" strike="noStrike" cap="none" normalizeH="0" baseline="0">
                        <a:ln>
                          <a:noFill/>
                        </a:ln>
                        <a:solidFill>
                          <a:schemeClr val="tx1"/>
                        </a:solidFill>
                        <a:effectLst/>
                        <a:latin typeface="+mn-lt"/>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Fluid</a:t>
                      </a:r>
                      <a:endParaRPr kumimoji="0" lang="en-US" sz="2200" b="0" i="0" u="none" strike="noStrike" cap="none" normalizeH="0" baseline="0" dirty="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Insulin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2" name="Rectangle 1">
            <a:extLst>
              <a:ext uri="{FF2B5EF4-FFF2-40B4-BE49-F238E27FC236}">
                <a16:creationId xmlns:a16="http://schemas.microsoft.com/office/drawing/2014/main" id="{ED241C6A-0D05-1526-A7AE-F18B504F37BE}"/>
              </a:ext>
            </a:extLst>
          </p:cNvPr>
          <p:cNvSpPr/>
          <p:nvPr/>
        </p:nvSpPr>
        <p:spPr>
          <a:xfrm>
            <a:off x="3287485" y="2307769"/>
            <a:ext cx="2416630" cy="406037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2468625D-B39B-A4A1-975D-D0FF8D8611A1}"/>
              </a:ext>
            </a:extLst>
          </p:cNvPr>
          <p:cNvSpPr/>
          <p:nvPr/>
        </p:nvSpPr>
        <p:spPr>
          <a:xfrm>
            <a:off x="5879078" y="2242456"/>
            <a:ext cx="2416630" cy="428875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828292" y="644214"/>
            <a:ext cx="6709166" cy="1325562"/>
          </a:xfrm>
          <a:noFill/>
          <a:ln>
            <a:miter lim="800000"/>
            <a:headEnd/>
            <a:tailEnd/>
          </a:ln>
        </p:spPr>
        <p:txBody>
          <a:bodyPr wrap="square" lIns="91440" tIns="45720" rIns="91440" bIns="45720" numCol="1" anchor="t" anchorCtr="0" compatLnSpc="1">
            <a:prstTxWarp prst="textNoShape">
              <a:avLst/>
            </a:prstTxWarp>
          </a:bodyPr>
          <a:lstStyle/>
          <a:p>
            <a:pPr eaLnBrk="1" hangingPunct="1"/>
            <a:r>
              <a:rPr lang="en-GB" b="1" dirty="0">
                <a:latin typeface="+mn-lt"/>
                <a:ea typeface="ＭＳ Ｐゴシック" pitchFamily="34" charset="-128"/>
                <a:cs typeface="Arial" charset="0"/>
              </a:rPr>
              <a:t>Dinesh</a:t>
            </a:r>
            <a:endParaRPr lang="en-US" b="1" dirty="0">
              <a:latin typeface="+mn-lt"/>
              <a:ea typeface="ＭＳ Ｐゴシック" pitchFamily="34" charset="-128"/>
              <a:cs typeface="Arial" charset="0"/>
            </a:endParaRPr>
          </a:p>
        </p:txBody>
      </p:sp>
      <p:sp>
        <p:nvSpPr>
          <p:cNvPr id="26627" name="Rectangle 3"/>
          <p:cNvSpPr>
            <a:spLocks noGrp="1" noChangeArrowheads="1"/>
          </p:cNvSpPr>
          <p:nvPr>
            <p:ph idx="1"/>
          </p:nvPr>
        </p:nvSpPr>
        <p:spPr bwMode="auto">
          <a:noFill/>
          <a:ln>
            <a:miter lim="800000"/>
            <a:headEnd/>
            <a:tailEnd/>
          </a:ln>
        </p:spPr>
        <p:txBody>
          <a:bodyPr wrap="square" lIns="91440" tIns="45720" rIns="91440" bIns="45720" numCol="1" anchor="t" anchorCtr="0" compatLnSpc="1">
            <a:prstTxWarp prst="textNoShape">
              <a:avLst/>
            </a:prstTxWarp>
          </a:bodyPr>
          <a:lstStyle/>
          <a:p>
            <a:pPr marL="0" indent="0" eaLnBrk="1" hangingPunct="1">
              <a:spcBef>
                <a:spcPts val="0"/>
              </a:spcBef>
              <a:buNone/>
            </a:pPr>
            <a:r>
              <a:rPr lang="en-GB" dirty="0">
                <a:ea typeface="ＭＳ Ｐゴシック" pitchFamily="34" charset="-128"/>
                <a:cs typeface="Arial" charset="0"/>
              </a:rPr>
              <a:t>Dinesh is 13 years old.  He has been found unconscious in the local park.</a:t>
            </a:r>
          </a:p>
          <a:p>
            <a:pPr marL="0" indent="0" eaLnBrk="1" hangingPunct="1">
              <a:spcBef>
                <a:spcPts val="0"/>
              </a:spcBef>
              <a:buNone/>
            </a:pPr>
            <a:endParaRPr lang="en-GB" dirty="0">
              <a:ea typeface="ＭＳ Ｐゴシック" pitchFamily="34" charset="-128"/>
              <a:cs typeface="Arial" charset="0"/>
            </a:endParaRPr>
          </a:p>
          <a:p>
            <a:pPr marL="0" indent="0" eaLnBrk="1" hangingPunct="1">
              <a:spcBef>
                <a:spcPts val="0"/>
              </a:spcBef>
              <a:buNone/>
            </a:pPr>
            <a:r>
              <a:rPr lang="en-GB" dirty="0">
                <a:ea typeface="ＭＳ Ｐゴシック" pitchFamily="34" charset="-128"/>
                <a:cs typeface="Arial" charset="0"/>
              </a:rPr>
              <a:t>He has been brought by paramedics and his friend says that they haven’t been doing anything (but he smells of alcohol)</a:t>
            </a:r>
            <a:endParaRPr lang="en-US" dirty="0">
              <a:ea typeface="ＭＳ Ｐゴシック" pitchFamily="34" charset="-128"/>
              <a:cs typeface="Arial"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noFill/>
          <a:ln>
            <a:miter lim="800000"/>
            <a:headEnd/>
            <a:tailEnd/>
          </a:ln>
        </p:spPr>
        <p:txBody>
          <a:bodyPr wrap="square" lIns="91440" tIns="45720" rIns="91440" bIns="45720" numCol="1" anchor="t" anchorCtr="0" compatLnSpc="1">
            <a:prstTxWarp prst="textNoShape">
              <a:avLst/>
            </a:prstTxWarp>
          </a:bodyPr>
          <a:lstStyle/>
          <a:p>
            <a:r>
              <a:rPr lang="en-GB" sz="3600" b="1" dirty="0">
                <a:ea typeface="ＭＳ Ｐゴシック" pitchFamily="34" charset="-128"/>
                <a:cs typeface="Arial" charset="0"/>
              </a:rPr>
              <a:t>Dinesh: </a:t>
            </a:r>
            <a:r>
              <a:rPr lang="en-GB" sz="3600" dirty="0">
                <a:ea typeface="ＭＳ Ｐゴシック" pitchFamily="34" charset="-128"/>
                <a:cs typeface="Arial" charset="0"/>
              </a:rPr>
              <a:t>Primary assessment and resuscitation</a:t>
            </a:r>
            <a:endParaRPr lang="en-US" sz="3600" dirty="0">
              <a:latin typeface="Arial" charset="0"/>
              <a:ea typeface="ＭＳ Ｐゴシック" pitchFamily="34" charset="-128"/>
              <a:cs typeface="Arial" charset="0"/>
            </a:endParaRPr>
          </a:p>
        </p:txBody>
      </p:sp>
      <p:graphicFrame>
        <p:nvGraphicFramePr>
          <p:cNvPr id="250929" name="Group 49"/>
          <p:cNvGraphicFramePr>
            <a:graphicFrameLocks noGrp="1"/>
          </p:cNvGraphicFramePr>
          <p:nvPr>
            <p:ph idx="1"/>
            <p:extLst>
              <p:ext uri="{D42A27DB-BD31-4B8C-83A1-F6EECF244321}">
                <p14:modId xmlns:p14="http://schemas.microsoft.com/office/powerpoint/2010/main" val="1379926943"/>
              </p:ext>
            </p:extLst>
          </p:nvPr>
        </p:nvGraphicFramePr>
        <p:xfrm>
          <a:off x="828675" y="1658711"/>
          <a:ext cx="8025039" cy="5175295"/>
        </p:xfrm>
        <a:graphic>
          <a:graphicData uri="http://schemas.openxmlformats.org/drawingml/2006/table">
            <a:tbl>
              <a:tblPr/>
              <a:tblGrid>
                <a:gridCol w="448582">
                  <a:extLst>
                    <a:ext uri="{9D8B030D-6E8A-4147-A177-3AD203B41FA5}">
                      <a16:colId xmlns:a16="http://schemas.microsoft.com/office/drawing/2014/main" val="20000"/>
                    </a:ext>
                  </a:extLst>
                </a:gridCol>
                <a:gridCol w="4782400">
                  <a:extLst>
                    <a:ext uri="{9D8B030D-6E8A-4147-A177-3AD203B41FA5}">
                      <a16:colId xmlns:a16="http://schemas.microsoft.com/office/drawing/2014/main" val="20001"/>
                    </a:ext>
                  </a:extLst>
                </a:gridCol>
                <a:gridCol w="2794057">
                  <a:extLst>
                    <a:ext uri="{9D8B030D-6E8A-4147-A177-3AD203B41FA5}">
                      <a16:colId xmlns:a16="http://schemas.microsoft.com/office/drawing/2014/main" val="20002"/>
                    </a:ext>
                  </a:extLst>
                </a:gridCol>
              </a:tblGrid>
              <a:tr h="0">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endParaRPr kumimoji="0" lang="en-GB" sz="2400" b="0" i="0" u="none" strike="noStrike" cap="none" normalizeH="0" baseline="0" dirty="0">
                        <a:ln>
                          <a:noFill/>
                        </a:ln>
                        <a:solidFill>
                          <a:schemeClr val="tx1"/>
                        </a:solidFill>
                        <a:effectLst/>
                        <a:latin typeface="+mn-lt"/>
                        <a:cs typeface="Arial" pitchFamily="34" charset="0"/>
                      </a:endParaRPr>
                    </a:p>
                  </a:txBody>
                  <a:tcPr marL="92449" marR="924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On examination</a:t>
                      </a:r>
                      <a:endParaRPr kumimoji="0" lang="en-US" sz="2400" b="1" i="0" u="none" strike="noStrike" cap="none" normalizeH="0" baseline="0" dirty="0">
                        <a:ln>
                          <a:noFill/>
                        </a:ln>
                        <a:solidFill>
                          <a:srgbClr val="92D050"/>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Resuscitation</a:t>
                      </a:r>
                      <a:endParaRPr kumimoji="0" lang="en-US" sz="2400" b="1" i="0" u="none" strike="noStrike" cap="none" normalizeH="0" baseline="0" dirty="0">
                        <a:ln>
                          <a:noFill/>
                        </a:ln>
                        <a:solidFill>
                          <a:srgbClr val="92D050"/>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1800">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a:ln>
                            <a:noFill/>
                          </a:ln>
                          <a:solidFill>
                            <a:schemeClr val="tx1"/>
                          </a:solidFill>
                          <a:effectLst/>
                          <a:latin typeface="+mn-lt"/>
                          <a:cs typeface="Arial" pitchFamily="34" charset="0"/>
                        </a:rPr>
                        <a:t>A</a:t>
                      </a:r>
                      <a:endParaRPr kumimoji="0" lang="en-US" sz="2400" b="1" i="0" u="none" strike="noStrike" cap="none" normalizeH="0" baseline="0">
                        <a:ln>
                          <a:noFill/>
                        </a:ln>
                        <a:solidFill>
                          <a:schemeClr val="tx1"/>
                        </a:solidFill>
                        <a:effectLst/>
                        <a:latin typeface="+mn-lt"/>
                        <a:cs typeface="Arial" pitchFamily="34" charset="0"/>
                      </a:endParaRPr>
                    </a:p>
                  </a:txBody>
                  <a:tcPr marL="92449" marR="924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Snoring</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dirty="0">
                          <a:ln>
                            <a:noFill/>
                          </a:ln>
                          <a:solidFill>
                            <a:srgbClr val="C00000"/>
                          </a:solidFill>
                          <a:effectLst/>
                          <a:latin typeface="+mn-lt"/>
                          <a:cs typeface="Arial" pitchFamily="34" charset="0"/>
                        </a:rPr>
                        <a:t>Call for help</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dirty="0">
                          <a:ln>
                            <a:noFill/>
                          </a:ln>
                          <a:solidFill>
                            <a:srgbClr val="C00000"/>
                          </a:solidFill>
                          <a:effectLst/>
                          <a:latin typeface="+mn-lt"/>
                          <a:cs typeface="Arial" pitchFamily="34" charset="0"/>
                        </a:rPr>
                        <a:t>Open and protect airway</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dirty="0">
                          <a:ln>
                            <a:noFill/>
                          </a:ln>
                          <a:solidFill>
                            <a:srgbClr val="C00000"/>
                          </a:solidFill>
                          <a:effectLst/>
                          <a:latin typeface="+mn-lt"/>
                          <a:cs typeface="Arial" pitchFamily="34" charset="0"/>
                        </a:rPr>
                        <a:t>High flow oxygen via face mask</a:t>
                      </a:r>
                    </a:p>
                    <a:p>
                      <a:pPr marL="0" marR="0" lvl="0" indent="0" algn="l" defTabSz="914400" rtl="0" eaLnBrk="1" fontAlgn="base" latinLnBrk="0" hangingPunct="1">
                        <a:lnSpc>
                          <a:spcPct val="100000"/>
                        </a:lnSpc>
                        <a:spcBef>
                          <a:spcPct val="0"/>
                        </a:spcBef>
                        <a:spcAft>
                          <a:spcPct val="0"/>
                        </a:spcAft>
                        <a:buClr>
                          <a:srgbClr val="B2B2B2"/>
                        </a:buClr>
                        <a:buSzTx/>
                        <a:buFontTx/>
                        <a:buNone/>
                        <a:tabLst/>
                      </a:pPr>
                      <a:endParaRPr kumimoji="0" lang="en-GB" sz="2400" b="0" i="0" u="none" strike="noStrike" cap="none" normalizeH="0" baseline="0" dirty="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IV/IO access and fluids</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Blood tests</a:t>
                      </a:r>
                    </a:p>
                    <a:p>
                      <a:pPr marL="0" marR="0" lvl="0" indent="0" algn="l" defTabSz="914400" rtl="0" eaLnBrk="1" fontAlgn="base" latinLnBrk="0" hangingPunct="1">
                        <a:lnSpc>
                          <a:spcPct val="100000"/>
                        </a:lnSpc>
                        <a:spcBef>
                          <a:spcPct val="0"/>
                        </a:spcBef>
                        <a:spcAft>
                          <a:spcPct val="0"/>
                        </a:spcAft>
                        <a:buClr>
                          <a:srgbClr val="B2B2B2"/>
                        </a:buClr>
                        <a:buSzTx/>
                        <a:buFontTx/>
                        <a:buNone/>
                        <a:tabLst/>
                      </a:pPr>
                      <a:endParaRPr kumimoji="0" lang="en-GB" sz="2400" b="1" i="0" u="none" strike="noStrike" cap="none" normalizeH="0" baseline="0" dirty="0">
                        <a:ln>
                          <a:noFill/>
                        </a:ln>
                        <a:solidFill>
                          <a:srgbClr val="C00000"/>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dirty="0">
                          <a:ln>
                            <a:noFill/>
                          </a:ln>
                          <a:solidFill>
                            <a:srgbClr val="C00000"/>
                          </a:solidFill>
                          <a:effectLst/>
                          <a:latin typeface="+mn-lt"/>
                          <a:cs typeface="Arial" pitchFamily="34" charset="0"/>
                        </a:rPr>
                        <a:t>Start to warm</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dirty="0">
                          <a:ln>
                            <a:noFill/>
                          </a:ln>
                          <a:solidFill>
                            <a:srgbClr val="C00000"/>
                          </a:solidFill>
                          <a:effectLst/>
                          <a:latin typeface="+mn-lt"/>
                          <a:cs typeface="Arial" pitchFamily="34" charset="0"/>
                        </a:rPr>
                        <a:t>Reassess</a:t>
                      </a:r>
                      <a:endParaRPr kumimoji="0" lang="en-US" sz="2400" b="1" i="0" u="none" strike="noStrike" cap="none" normalizeH="0" baseline="0" dirty="0">
                        <a:ln>
                          <a:noFill/>
                        </a:ln>
                        <a:solidFill>
                          <a:srgbClr val="C00000"/>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63600">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a:ln>
                            <a:noFill/>
                          </a:ln>
                          <a:solidFill>
                            <a:schemeClr val="tx1"/>
                          </a:solidFill>
                          <a:effectLst/>
                          <a:latin typeface="+mn-lt"/>
                          <a:cs typeface="Arial" pitchFamily="34" charset="0"/>
                        </a:rPr>
                        <a:t>B</a:t>
                      </a:r>
                      <a:endParaRPr kumimoji="0" lang="en-US" sz="2400" b="1" i="0" u="none" strike="noStrike" cap="none" normalizeH="0" baseline="0">
                        <a:ln>
                          <a:noFill/>
                        </a:ln>
                        <a:solidFill>
                          <a:schemeClr val="tx1"/>
                        </a:solidFill>
                        <a:effectLst/>
                        <a:latin typeface="+mn-lt"/>
                        <a:cs typeface="Arial" pitchFamily="34" charset="0"/>
                      </a:endParaRPr>
                    </a:p>
                  </a:txBody>
                  <a:tcPr marL="92449" marR="924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err="1">
                          <a:ln>
                            <a:noFill/>
                          </a:ln>
                          <a:solidFill>
                            <a:schemeClr val="tx1"/>
                          </a:solidFill>
                          <a:effectLst/>
                          <a:latin typeface="+mn-lt"/>
                          <a:cs typeface="Arial" pitchFamily="34" charset="0"/>
                        </a:rPr>
                        <a:t>Resp</a:t>
                      </a:r>
                      <a:r>
                        <a:rPr kumimoji="0" lang="en-GB" sz="2400" b="0" i="0" u="none" strike="noStrike" cap="none" normalizeH="0" baseline="0" dirty="0">
                          <a:ln>
                            <a:noFill/>
                          </a:ln>
                          <a:solidFill>
                            <a:schemeClr val="tx1"/>
                          </a:solidFill>
                          <a:effectLst/>
                          <a:latin typeface="+mn-lt"/>
                          <a:cs typeface="Arial" pitchFamily="34" charset="0"/>
                        </a:rPr>
                        <a:t> rate 12/min</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No recession</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SpO</a:t>
                      </a:r>
                      <a:r>
                        <a:rPr kumimoji="0" lang="en-GB" sz="2400" b="0" i="0" u="none" strike="noStrike" cap="none" normalizeH="0" baseline="-25000" dirty="0">
                          <a:ln>
                            <a:noFill/>
                          </a:ln>
                          <a:solidFill>
                            <a:schemeClr val="tx1"/>
                          </a:solidFill>
                          <a:effectLst/>
                          <a:latin typeface="+mn-lt"/>
                          <a:cs typeface="Arial" pitchFamily="34" charset="0"/>
                        </a:rPr>
                        <a:t>2</a:t>
                      </a:r>
                      <a:r>
                        <a:rPr kumimoji="0" lang="en-GB" sz="2400" b="0" i="0" u="none" strike="noStrike" cap="none" normalizeH="0" baseline="0" dirty="0">
                          <a:ln>
                            <a:noFill/>
                          </a:ln>
                          <a:solidFill>
                            <a:schemeClr val="tx1"/>
                          </a:solidFill>
                          <a:effectLst/>
                          <a:latin typeface="+mn-lt"/>
                          <a:cs typeface="Arial" pitchFamily="34" charset="0"/>
                        </a:rPr>
                        <a:t> not recordable</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2"/>
                  </a:ext>
                </a:extLst>
              </a:tr>
              <a:tr h="1300163">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a:ln>
                            <a:noFill/>
                          </a:ln>
                          <a:solidFill>
                            <a:schemeClr val="tx1"/>
                          </a:solidFill>
                          <a:effectLst/>
                          <a:latin typeface="+mn-lt"/>
                          <a:cs typeface="Arial" pitchFamily="34" charset="0"/>
                        </a:rPr>
                        <a:t>C</a:t>
                      </a:r>
                      <a:endParaRPr kumimoji="0" lang="en-US" sz="2400" b="1" i="0" u="none" strike="noStrike" cap="none" normalizeH="0" baseline="0">
                        <a:ln>
                          <a:noFill/>
                        </a:ln>
                        <a:solidFill>
                          <a:schemeClr val="tx1"/>
                        </a:solidFill>
                        <a:effectLst/>
                        <a:latin typeface="+mn-lt"/>
                        <a:cs typeface="Arial" pitchFamily="34" charset="0"/>
                      </a:endParaRPr>
                    </a:p>
                  </a:txBody>
                  <a:tcPr marL="92449" marR="924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Heart rate 100/min</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Pale</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Cold peripheries</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BP 100 mmHg systolic</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3"/>
                  </a:ext>
                </a:extLst>
              </a:tr>
              <a:tr h="360363">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a:ln>
                            <a:noFill/>
                          </a:ln>
                          <a:solidFill>
                            <a:schemeClr val="tx1"/>
                          </a:solidFill>
                          <a:effectLst/>
                          <a:latin typeface="+mn-lt"/>
                          <a:cs typeface="Arial" pitchFamily="34" charset="0"/>
                        </a:rPr>
                        <a:t>D</a:t>
                      </a:r>
                      <a:endParaRPr kumimoji="0" lang="en-US" sz="2400" b="1" i="0" u="none" strike="noStrike" cap="none" normalizeH="0" baseline="0">
                        <a:ln>
                          <a:noFill/>
                        </a:ln>
                        <a:solidFill>
                          <a:schemeClr val="tx1"/>
                        </a:solidFill>
                        <a:effectLst/>
                        <a:latin typeface="+mn-lt"/>
                        <a:cs typeface="Arial" pitchFamily="34" charset="0"/>
                      </a:endParaRPr>
                    </a:p>
                  </a:txBody>
                  <a:tcPr marL="92449" marR="924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AV</a:t>
                      </a:r>
                      <a:r>
                        <a:rPr kumimoji="0" lang="en-GB" sz="2400" b="1" i="0" u="none" strike="noStrike" cap="none" normalizeH="0" baseline="0" dirty="0">
                          <a:ln>
                            <a:noFill/>
                          </a:ln>
                          <a:solidFill>
                            <a:srgbClr val="C00000"/>
                          </a:solidFill>
                          <a:effectLst/>
                          <a:latin typeface="+mn-lt"/>
                          <a:cs typeface="Arial" pitchFamily="34" charset="0"/>
                        </a:rPr>
                        <a:t>P</a:t>
                      </a:r>
                      <a:r>
                        <a:rPr kumimoji="0" lang="en-GB" sz="2400" b="0" i="0" u="none" strike="noStrike" cap="none" normalizeH="0" baseline="0" dirty="0">
                          <a:ln>
                            <a:noFill/>
                          </a:ln>
                          <a:solidFill>
                            <a:schemeClr val="tx1"/>
                          </a:solidFill>
                          <a:effectLst/>
                          <a:latin typeface="+mn-lt"/>
                          <a:cs typeface="Arial" pitchFamily="34" charset="0"/>
                        </a:rPr>
                        <a:t>U</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Pupils: sluggish, equal and reactive</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4"/>
                  </a:ext>
                </a:extLst>
              </a:tr>
              <a:tr h="694735">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chemeClr val="tx1"/>
                          </a:solidFill>
                          <a:effectLst/>
                          <a:latin typeface="+mn-lt"/>
                          <a:cs typeface="Arial" pitchFamily="34" charset="0"/>
                        </a:rPr>
                        <a:t>E</a:t>
                      </a:r>
                      <a:endParaRPr kumimoji="0" lang="en-US" sz="2400" b="1" i="0" u="none" strike="noStrike" cap="none" normalizeH="0" baseline="0" dirty="0">
                        <a:ln>
                          <a:noFill/>
                        </a:ln>
                        <a:solidFill>
                          <a:schemeClr val="tx1"/>
                        </a:solidFill>
                        <a:effectLst/>
                        <a:latin typeface="+mn-lt"/>
                        <a:cs typeface="Arial" pitchFamily="34" charset="0"/>
                      </a:endParaRPr>
                    </a:p>
                  </a:txBody>
                  <a:tcPr marL="92449" marR="924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Hypothermic - temperature 32</a:t>
                      </a:r>
                      <a:r>
                        <a:rPr kumimoji="0" lang="en-GB" sz="2400" b="0" i="0" u="none" strike="noStrike" cap="none" normalizeH="0" baseline="30000" dirty="0">
                          <a:ln>
                            <a:noFill/>
                          </a:ln>
                          <a:solidFill>
                            <a:schemeClr val="tx1"/>
                          </a:solidFill>
                          <a:effectLst/>
                          <a:latin typeface="+mn-lt"/>
                          <a:cs typeface="Arial" pitchFamily="34" charset="0"/>
                        </a:rPr>
                        <a:t>o</a:t>
                      </a:r>
                      <a:r>
                        <a:rPr kumimoji="0" lang="en-GB" sz="2400" b="0" i="0" u="none" strike="noStrike" cap="none" normalizeH="0" baseline="0" dirty="0">
                          <a:ln>
                            <a:noFill/>
                          </a:ln>
                          <a:solidFill>
                            <a:schemeClr val="tx1"/>
                          </a:solidFill>
                          <a:effectLst/>
                          <a:latin typeface="+mn-lt"/>
                          <a:cs typeface="Arial" pitchFamily="34" charset="0"/>
                        </a:rPr>
                        <a:t>C</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5"/>
                  </a:ext>
                </a:extLst>
              </a:tr>
            </a:tbl>
          </a:graphicData>
        </a:graphic>
      </p:graphicFrame>
      <p:sp>
        <p:nvSpPr>
          <p:cNvPr id="250930" name="Rectangle 50"/>
          <p:cNvSpPr>
            <a:spLocks noChangeArrowheads="1"/>
          </p:cNvSpPr>
          <p:nvPr/>
        </p:nvSpPr>
        <p:spPr bwMode="auto">
          <a:xfrm>
            <a:off x="6108679" y="2236194"/>
            <a:ext cx="2701493" cy="4250266"/>
          </a:xfrm>
          <a:prstGeom prst="rect">
            <a:avLst/>
          </a:prstGeom>
          <a:solidFill>
            <a:schemeClr val="bg1"/>
          </a:solidFill>
          <a:ln w="9525">
            <a:noFill/>
            <a:miter lim="800000"/>
            <a:headEnd/>
            <a:tailEnd/>
          </a:ln>
        </p:spPr>
        <p:txBody>
          <a:bodyPr wrap="none" anchor="ctr"/>
          <a:lstStyle/>
          <a:p>
            <a:pPr algn="ctr"/>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2000"/>
                                        <p:tgtEl>
                                          <p:spTgt spid="250930"/>
                                        </p:tgtEl>
                                      </p:cBhvr>
                                    </p:animEffect>
                                    <p:set>
                                      <p:cBhvr>
                                        <p:cTn id="7" dur="1" fill="hold">
                                          <p:stCondLst>
                                            <p:cond delay="1999"/>
                                          </p:stCondLst>
                                        </p:cTn>
                                        <p:tgtEl>
                                          <p:spTgt spid="2509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93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611188" y="333375"/>
            <a:ext cx="7772400" cy="1143000"/>
          </a:xfrm>
          <a:noFill/>
          <a:ln>
            <a:miter lim="800000"/>
            <a:headEnd/>
            <a:tailEnd/>
          </a:ln>
        </p:spPr>
        <p:txBody>
          <a:bodyPr wrap="square" lIns="91440" tIns="45720" rIns="91440" bIns="45720" numCol="1" anchor="t" anchorCtr="0" compatLnSpc="1">
            <a:prstTxWarp prst="textNoShape">
              <a:avLst/>
            </a:prstTxWarp>
          </a:bodyPr>
          <a:lstStyle/>
          <a:p>
            <a:r>
              <a:rPr lang="en-GB" sz="3600" b="1" dirty="0">
                <a:ea typeface="ＭＳ Ｐゴシック" pitchFamily="34" charset="-128"/>
                <a:cs typeface="Arial" charset="0"/>
              </a:rPr>
              <a:t>Dinesh:</a:t>
            </a:r>
            <a:br>
              <a:rPr lang="en-GB" sz="3600" b="1" dirty="0">
                <a:ea typeface="ＭＳ Ｐゴシック" pitchFamily="34" charset="-128"/>
                <a:cs typeface="Arial" charset="0"/>
              </a:rPr>
            </a:br>
            <a:r>
              <a:rPr lang="en-GB" sz="3600" b="1" dirty="0">
                <a:ea typeface="ＭＳ Ｐゴシック" pitchFamily="34" charset="-128"/>
                <a:cs typeface="Arial" charset="0"/>
              </a:rPr>
              <a:t>What emergency treatment?</a:t>
            </a:r>
            <a:endParaRPr lang="en-US" sz="3600" dirty="0">
              <a:latin typeface="Arial" charset="0"/>
              <a:ea typeface="ＭＳ Ｐゴシック" pitchFamily="34" charset="-128"/>
              <a:cs typeface="Arial" charset="0"/>
            </a:endParaRPr>
          </a:p>
        </p:txBody>
      </p:sp>
      <p:graphicFrame>
        <p:nvGraphicFramePr>
          <p:cNvPr id="251956" name="Group 52"/>
          <p:cNvGraphicFramePr>
            <a:graphicFrameLocks noGrp="1"/>
          </p:cNvGraphicFramePr>
          <p:nvPr>
            <p:ph idx="1"/>
            <p:extLst>
              <p:ext uri="{D42A27DB-BD31-4B8C-83A1-F6EECF244321}">
                <p14:modId xmlns:p14="http://schemas.microsoft.com/office/powerpoint/2010/main" val="3217447844"/>
              </p:ext>
            </p:extLst>
          </p:nvPr>
        </p:nvGraphicFramePr>
        <p:xfrm>
          <a:off x="611188" y="1628775"/>
          <a:ext cx="7772400" cy="4727636"/>
        </p:xfrm>
        <a:graphic>
          <a:graphicData uri="http://schemas.openxmlformats.org/drawingml/2006/table">
            <a:tbl>
              <a:tblPr/>
              <a:tblGrid>
                <a:gridCol w="2708275">
                  <a:extLst>
                    <a:ext uri="{9D8B030D-6E8A-4147-A177-3AD203B41FA5}">
                      <a16:colId xmlns:a16="http://schemas.microsoft.com/office/drawing/2014/main" val="20000"/>
                    </a:ext>
                  </a:extLst>
                </a:gridCol>
                <a:gridCol w="2473325">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439658">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Key Feature</a:t>
                      </a:r>
                      <a:endParaRPr kumimoji="0" lang="en-US" sz="2400" b="1" i="0" u="none" strike="noStrike" cap="none" normalizeH="0" baseline="0" dirty="0">
                        <a:ln>
                          <a:noFill/>
                        </a:ln>
                        <a:solidFill>
                          <a:srgbClr val="92D050"/>
                        </a:solidFill>
                        <a:effectLst/>
                        <a:latin typeface="+mn-lt"/>
                        <a:cs typeface="Arial"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Diagnosis</a:t>
                      </a:r>
                      <a:endParaRPr kumimoji="0" lang="en-US" sz="2400" b="1" i="0" u="none" strike="noStrike" cap="none" normalizeH="0" baseline="0" dirty="0">
                        <a:ln>
                          <a:noFill/>
                        </a:ln>
                        <a:solidFill>
                          <a:srgbClr val="92D050"/>
                        </a:solidFill>
                        <a:effectLst/>
                        <a:latin typeface="+mn-lt"/>
                        <a:cs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Treatment</a:t>
                      </a:r>
                      <a:endParaRPr kumimoji="0" lang="en-US" sz="2400" b="1" i="0" u="none" strike="noStrike" cap="none" normalizeH="0" baseline="0" dirty="0">
                        <a:ln>
                          <a:noFill/>
                        </a:ln>
                        <a:solidFill>
                          <a:srgbClr val="92D050"/>
                        </a:solidFill>
                        <a:effectLst/>
                        <a:latin typeface="+mn-lt"/>
                        <a:cs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92018">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History of epilepsy</a:t>
                      </a:r>
                      <a:endParaRPr kumimoji="0" lang="en-US" sz="2200" b="0" i="0" u="none" strike="noStrike" cap="none" normalizeH="0" baseline="0">
                        <a:ln>
                          <a:noFill/>
                        </a:ln>
                        <a:solidFill>
                          <a:schemeClr val="tx1"/>
                        </a:solidFill>
                        <a:effectLst/>
                        <a:latin typeface="+mn-lt"/>
                        <a:cs typeface="Arial"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Post ictal state</a:t>
                      </a:r>
                      <a:endParaRPr kumimoji="0" lang="en-US" sz="2200" b="0" i="0" u="none" strike="noStrike" cap="none" normalizeH="0" baseline="0">
                        <a:ln>
                          <a:noFill/>
                        </a:ln>
                        <a:solidFill>
                          <a:schemeClr val="tx1"/>
                        </a:solidFill>
                        <a:effectLst/>
                        <a:latin typeface="+mn-lt"/>
                        <a:cs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Supportive  monitoring</a:t>
                      </a:r>
                      <a:endParaRPr kumimoji="0" lang="en-US" sz="2200" b="0" i="0" u="none" strike="noStrike" cap="none" normalizeH="0" baseline="0" dirty="0">
                        <a:ln>
                          <a:noFill/>
                        </a:ln>
                        <a:solidFill>
                          <a:schemeClr val="tx1"/>
                        </a:solidFill>
                        <a:effectLst/>
                        <a:latin typeface="+mn-lt"/>
                        <a:cs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1722">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Recent trauma</a:t>
                      </a:r>
                      <a:endParaRPr kumimoji="0" lang="en-US" sz="2200" b="0" i="0" u="none" strike="noStrike" cap="none" normalizeH="0" baseline="0">
                        <a:ln>
                          <a:noFill/>
                        </a:ln>
                        <a:solidFill>
                          <a:schemeClr val="tx1"/>
                        </a:solidFill>
                        <a:effectLst/>
                        <a:latin typeface="+mn-lt"/>
                        <a:cs typeface="Arial"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Head injury</a:t>
                      </a:r>
                      <a:endParaRPr kumimoji="0" lang="en-US" sz="2200" b="0" i="0" u="none" strike="noStrike" cap="none" normalizeH="0" baseline="0">
                        <a:ln>
                          <a:noFill/>
                        </a:ln>
                        <a:solidFill>
                          <a:schemeClr val="tx1"/>
                        </a:solidFill>
                        <a:effectLst/>
                        <a:latin typeface="+mn-lt"/>
                        <a:cs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Trauma algorithm</a:t>
                      </a:r>
                      <a:endParaRPr kumimoji="0" lang="en-US" sz="2200" b="0" i="0" u="none" strike="noStrike" cap="none" normalizeH="0" baseline="0" dirty="0">
                        <a:ln>
                          <a:noFill/>
                        </a:ln>
                        <a:solidFill>
                          <a:schemeClr val="tx1"/>
                        </a:solidFill>
                        <a:effectLst/>
                        <a:latin typeface="+mn-lt"/>
                        <a:cs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64283">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Known chronic condition</a:t>
                      </a:r>
                      <a:endParaRPr kumimoji="0" lang="en-US" sz="2200" b="0" i="0" u="none" strike="noStrike" cap="none" normalizeH="0" baseline="0">
                        <a:ln>
                          <a:noFill/>
                        </a:ln>
                        <a:solidFill>
                          <a:schemeClr val="tx1"/>
                        </a:solidFill>
                        <a:effectLst/>
                        <a:latin typeface="+mn-lt"/>
                        <a:cs typeface="Arial"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Diabetes</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Metabolic condition</a:t>
                      </a:r>
                      <a:endParaRPr kumimoji="0" lang="en-US" sz="2200" b="0" i="0" u="none" strike="noStrike" cap="none" normalizeH="0" baseline="0" dirty="0">
                        <a:ln>
                          <a:noFill/>
                        </a:ln>
                        <a:solidFill>
                          <a:schemeClr val="tx1"/>
                        </a:solidFill>
                        <a:effectLst/>
                        <a:latin typeface="+mn-lt"/>
                        <a:cs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DKA algorithm</a:t>
                      </a:r>
                      <a:endParaRPr kumimoji="0" lang="en-US" sz="2200" b="0" i="0" u="none" strike="noStrike" cap="none" normalizeH="0" baseline="0" dirty="0">
                        <a:ln>
                          <a:noFill/>
                        </a:ln>
                        <a:solidFill>
                          <a:schemeClr val="tx1"/>
                        </a:solidFill>
                        <a:effectLst/>
                        <a:latin typeface="+mn-lt"/>
                        <a:cs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53919">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Acute onset and fever</a:t>
                      </a:r>
                      <a:endParaRPr kumimoji="0" lang="en-US" sz="2200" b="0" i="0" u="none" strike="noStrike" cap="none" normalizeH="0" baseline="0">
                        <a:ln>
                          <a:noFill/>
                        </a:ln>
                        <a:solidFill>
                          <a:schemeClr val="tx1"/>
                        </a:solidFill>
                        <a:effectLst/>
                        <a:latin typeface="+mn-lt"/>
                        <a:cs typeface="Arial"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Meningitis Encephalitis</a:t>
                      </a:r>
                      <a:endParaRPr kumimoji="0" lang="en-US" sz="2200" b="0" i="0" u="none" strike="noStrike" cap="none" normalizeH="0" baseline="0">
                        <a:ln>
                          <a:noFill/>
                        </a:ln>
                        <a:solidFill>
                          <a:schemeClr val="tx1"/>
                        </a:solidFill>
                        <a:effectLst/>
                        <a:latin typeface="+mn-lt"/>
                        <a:cs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Antibiotics</a:t>
                      </a:r>
                      <a:endParaRPr kumimoji="0" lang="en-US" sz="2200" b="0" i="0" u="none" strike="noStrike" cap="none" normalizeH="0" baseline="0" dirty="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US" sz="2200" b="0" i="0" u="none" strike="noStrike" cap="none" normalizeH="0" baseline="0" dirty="0">
                          <a:ln>
                            <a:noFill/>
                          </a:ln>
                          <a:solidFill>
                            <a:schemeClr val="tx1"/>
                          </a:solidFill>
                          <a:effectLst/>
                          <a:latin typeface="+mn-lt"/>
                          <a:cs typeface="Arial" pitchFamily="34" charset="0"/>
                        </a:rPr>
                        <a:t>Consider acyclovir</a:t>
                      </a:r>
                      <a:endParaRPr kumimoji="0" lang="en-GB" sz="2200" b="0" i="0" u="none" strike="noStrike" cap="none" normalizeH="0" baseline="0" dirty="0">
                        <a:ln>
                          <a:noFill/>
                        </a:ln>
                        <a:solidFill>
                          <a:schemeClr val="tx1"/>
                        </a:solidFill>
                        <a:effectLst/>
                        <a:latin typeface="+mn-lt"/>
                        <a:cs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028512">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Possibility of poisoning</a:t>
                      </a:r>
                      <a:endParaRPr kumimoji="0" lang="en-US" sz="2200" b="0" i="0" u="none" strike="noStrike" cap="none" normalizeH="0" baseline="0" dirty="0">
                        <a:ln>
                          <a:noFill/>
                        </a:ln>
                        <a:solidFill>
                          <a:schemeClr val="tx1"/>
                        </a:solidFill>
                        <a:effectLst/>
                        <a:latin typeface="+mn-lt"/>
                        <a:cs typeface="Arial"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Drugs</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Alcohol Products</a:t>
                      </a:r>
                      <a:endParaRPr kumimoji="0" lang="en-US" sz="2200" b="0" i="0" u="none" strike="noStrike" cap="none" normalizeH="0" baseline="0" dirty="0">
                        <a:ln>
                          <a:noFill/>
                        </a:ln>
                        <a:solidFill>
                          <a:schemeClr val="tx1"/>
                        </a:solidFill>
                        <a:effectLst/>
                        <a:latin typeface="+mn-lt"/>
                        <a:cs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Supportive</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Antidotes</a:t>
                      </a:r>
                      <a:endParaRPr kumimoji="0" lang="en-US" sz="2200" b="0" i="0" u="none" strike="noStrike" cap="none" normalizeH="0" baseline="0" dirty="0">
                        <a:ln>
                          <a:noFill/>
                        </a:ln>
                        <a:solidFill>
                          <a:schemeClr val="tx1"/>
                        </a:solidFill>
                        <a:effectLst/>
                        <a:latin typeface="+mn-lt"/>
                        <a:cs typeface="Arial"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Rectangle 1">
            <a:extLst>
              <a:ext uri="{FF2B5EF4-FFF2-40B4-BE49-F238E27FC236}">
                <a16:creationId xmlns:a16="http://schemas.microsoft.com/office/drawing/2014/main" id="{CD792591-7796-15DB-F292-66CC24AB697B}"/>
              </a:ext>
            </a:extLst>
          </p:cNvPr>
          <p:cNvSpPr/>
          <p:nvPr/>
        </p:nvSpPr>
        <p:spPr>
          <a:xfrm>
            <a:off x="3396342" y="2198914"/>
            <a:ext cx="2329543" cy="406037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9E30BD8A-ED9E-1351-8FCD-AFE20A666DC0}"/>
              </a:ext>
            </a:extLst>
          </p:cNvPr>
          <p:cNvSpPr/>
          <p:nvPr/>
        </p:nvSpPr>
        <p:spPr>
          <a:xfrm>
            <a:off x="5901648" y="2198913"/>
            <a:ext cx="2329543" cy="406037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63070" y="-496934"/>
            <a:ext cx="3558210" cy="7786747"/>
          </a:xfrm>
          <a:prstGeom prst="rect">
            <a:avLst/>
          </a:prstGeom>
          <a:noFill/>
          <a:effectLst/>
        </p:spPr>
        <p:txBody>
          <a:bodyPr wrap="square" lIns="91440" tIns="45720" rIns="91440" bIns="45720">
            <a:spAutoFit/>
          </a:bodyPr>
          <a:lstStyle/>
          <a:p>
            <a:pPr algn="ctr"/>
            <a:r>
              <a:rPr lang="en-AU" sz="50000" b="1" cap="none" spc="0" dirty="0">
                <a:ln w="1905"/>
                <a:solidFill>
                  <a:srgbClr val="F26522"/>
                </a:solidFill>
                <a:latin typeface="+mj-lt"/>
              </a:rPr>
              <a:t>?</a:t>
            </a:r>
            <a:endParaRPr lang="en-AU" sz="50000" b="1" cap="none" spc="0" dirty="0">
              <a:ln w="1905"/>
              <a:solidFill>
                <a:srgbClr val="F26522"/>
              </a:solidFill>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flipV="1">
            <a:off x="6227763" y="6143625"/>
            <a:ext cx="376237" cy="517525"/>
          </a:xfrm>
          <a:prstGeom prst="rect">
            <a:avLst/>
          </a:prstGeom>
          <a:noFill/>
          <a:ln w="9525">
            <a:noFill/>
            <a:miter lim="800000"/>
            <a:headEnd/>
            <a:tailEnd/>
          </a:ln>
        </p:spPr>
        <p:txBody>
          <a:bodyPr wrap="none" anchor="ctr"/>
          <a:lstStyle/>
          <a:p>
            <a:pPr algn="ctr"/>
            <a:endParaRPr lang="en-GB"/>
          </a:p>
        </p:txBody>
      </p:sp>
      <p:sp>
        <p:nvSpPr>
          <p:cNvPr id="16387" name="Rectangle 3"/>
          <p:cNvSpPr>
            <a:spLocks noGrp="1" noChangeArrowheads="1"/>
          </p:cNvSpPr>
          <p:nvPr>
            <p:ph type="title"/>
          </p:nvPr>
        </p:nvSpPr>
        <p:spPr bwMode="auto">
          <a:xfrm>
            <a:off x="732036" y="426504"/>
            <a:ext cx="6709166" cy="1325562"/>
          </a:xfrm>
          <a:noFill/>
          <a:ln>
            <a:miter lim="800000"/>
            <a:headEnd/>
            <a:tailEnd/>
          </a:ln>
        </p:spPr>
        <p:txBody>
          <a:bodyPr wrap="square" lIns="91440" tIns="45720" rIns="91440" bIns="45720" numCol="1" anchor="t" anchorCtr="0" compatLnSpc="1">
            <a:prstTxWarp prst="textNoShape">
              <a:avLst/>
            </a:prstTxWarp>
          </a:bodyPr>
          <a:lstStyle/>
          <a:p>
            <a:pPr eaLnBrk="1" hangingPunct="1"/>
            <a:r>
              <a:rPr lang="en-US" b="1" dirty="0">
                <a:latin typeface="+mn-lt"/>
                <a:ea typeface="ＭＳ Ｐゴシック" pitchFamily="34" charset="-128"/>
                <a:cs typeface="Arial" charset="0"/>
              </a:rPr>
              <a:t>Summary</a:t>
            </a:r>
            <a:br>
              <a:rPr lang="en-US" b="1" dirty="0">
                <a:latin typeface="+mn-lt"/>
                <a:ea typeface="ＭＳ Ｐゴシック" pitchFamily="34" charset="-128"/>
                <a:cs typeface="Arial" charset="0"/>
              </a:rPr>
            </a:br>
            <a:r>
              <a:rPr lang="en-US" b="1" dirty="0">
                <a:latin typeface="+mn-lt"/>
                <a:ea typeface="ＭＳ Ｐゴシック" pitchFamily="34" charset="-128"/>
                <a:cs typeface="Arial" charset="0"/>
              </a:rPr>
              <a:t>Rapid assessment</a:t>
            </a:r>
          </a:p>
        </p:txBody>
      </p:sp>
      <p:sp>
        <p:nvSpPr>
          <p:cNvPr id="16388" name="Rectangle 4"/>
          <p:cNvSpPr>
            <a:spLocks noGrp="1" noChangeArrowheads="1"/>
          </p:cNvSpPr>
          <p:nvPr>
            <p:ph idx="1"/>
          </p:nvPr>
        </p:nvSpPr>
        <p:spPr bwMode="auto">
          <a:xfrm>
            <a:off x="732036" y="1918997"/>
            <a:ext cx="7858508" cy="4207166"/>
          </a:xfrm>
          <a:noFill/>
          <a:ln>
            <a:miter lim="800000"/>
            <a:headEnd/>
            <a:tailEnd/>
          </a:ln>
        </p:spPr>
        <p:txBody>
          <a:bodyPr wrap="square" lIns="91440" tIns="45720" rIns="91440" bIns="45720" numCol="1" anchor="t" anchorCtr="0" compatLnSpc="1">
            <a:prstTxWarp prst="textNoShape">
              <a:avLst/>
            </a:prstTxWarp>
            <a:noAutofit/>
          </a:bodyPr>
          <a:lstStyle/>
          <a:p>
            <a:pPr marL="0" indent="0" eaLnBrk="1" hangingPunct="1">
              <a:spcBef>
                <a:spcPts val="0"/>
              </a:spcBef>
              <a:buNone/>
            </a:pPr>
            <a:r>
              <a:rPr lang="en-US" sz="3500" b="1" dirty="0">
                <a:solidFill>
                  <a:srgbClr val="92D050"/>
                </a:solidFill>
                <a:ea typeface="ＭＳ Ｐゴシック" pitchFamily="34" charset="-128"/>
                <a:cs typeface="Arial" charset="0"/>
              </a:rPr>
              <a:t>Airway &amp; Breathing</a:t>
            </a:r>
          </a:p>
          <a:p>
            <a:pPr lvl="1">
              <a:spcBef>
                <a:spcPts val="0"/>
              </a:spcBef>
              <a:buFontTx/>
              <a:buNone/>
            </a:pPr>
            <a:r>
              <a:rPr lang="en-US" sz="3100" dirty="0">
                <a:ea typeface="ＭＳ Ｐゴシック" pitchFamily="34" charset="-128"/>
                <a:cs typeface="Arial" charset="0"/>
              </a:rPr>
              <a:t>Effort </a:t>
            </a:r>
          </a:p>
          <a:p>
            <a:pPr lvl="1">
              <a:spcBef>
                <a:spcPts val="0"/>
              </a:spcBef>
              <a:buFontTx/>
              <a:buNone/>
            </a:pPr>
            <a:r>
              <a:rPr lang="en-US" sz="3100" dirty="0">
                <a:ea typeface="ＭＳ Ｐゴシック" pitchFamily="34" charset="-128"/>
                <a:cs typeface="Arial" charset="0"/>
              </a:rPr>
              <a:t>Efficacy </a:t>
            </a:r>
          </a:p>
          <a:p>
            <a:pPr lvl="1">
              <a:spcBef>
                <a:spcPts val="0"/>
              </a:spcBef>
              <a:buFontTx/>
              <a:buNone/>
            </a:pPr>
            <a:r>
              <a:rPr lang="en-US" sz="3100" dirty="0">
                <a:ea typeface="ＭＳ Ｐゴシック" pitchFamily="34" charset="-128"/>
                <a:cs typeface="Arial" charset="0"/>
              </a:rPr>
              <a:t>Effects </a:t>
            </a:r>
          </a:p>
          <a:p>
            <a:pPr eaLnBrk="1" hangingPunct="1">
              <a:buFontTx/>
              <a:buChar char="•"/>
            </a:pPr>
            <a:endParaRPr lang="en-US" dirty="0">
              <a:latin typeface="Arial" charset="0"/>
              <a:ea typeface="ＭＳ Ｐゴシック" pitchFamily="34" charset="-128"/>
              <a:cs typeface="Arial" charset="0"/>
            </a:endParaRPr>
          </a:p>
        </p:txBody>
      </p:sp>
      <p:sp>
        <p:nvSpPr>
          <p:cNvPr id="16389" name="Rectangle 5"/>
          <p:cNvSpPr>
            <a:spLocks noGrp="1" noChangeArrowheads="1"/>
          </p:cNvSpPr>
          <p:nvPr>
            <p:ph sz="half" idx="4294967295"/>
          </p:nvPr>
        </p:nvSpPr>
        <p:spPr bwMode="auto">
          <a:xfrm>
            <a:off x="5056579" y="1948040"/>
            <a:ext cx="3705225" cy="4826000"/>
          </a:xfrm>
          <a:noFill/>
          <a:ln>
            <a:miter lim="800000"/>
            <a:headEnd/>
            <a:tailEnd/>
          </a:ln>
        </p:spPr>
        <p:txBody>
          <a:bodyPr wrap="square" lIns="91440" tIns="45720" rIns="91440" bIns="45720" numCol="1" anchor="t" anchorCtr="0" compatLnSpc="1">
            <a:prstTxWarp prst="textNoShape">
              <a:avLst/>
            </a:prstTxWarp>
            <a:noAutofit/>
          </a:bodyPr>
          <a:lstStyle/>
          <a:p>
            <a:pPr eaLnBrk="1" hangingPunct="1">
              <a:buNone/>
            </a:pPr>
            <a:r>
              <a:rPr lang="en-US" sz="3500" b="1" dirty="0">
                <a:solidFill>
                  <a:srgbClr val="92D050"/>
                </a:solidFill>
                <a:ea typeface="ＭＳ Ｐゴシック" pitchFamily="34" charset="-128"/>
                <a:cs typeface="Arial" charset="0"/>
              </a:rPr>
              <a:t>Circulation</a:t>
            </a:r>
          </a:p>
          <a:p>
            <a:pPr marL="400050" lvl="1" indent="0">
              <a:spcBef>
                <a:spcPts val="0"/>
              </a:spcBef>
              <a:buNone/>
            </a:pPr>
            <a:br>
              <a:rPr lang="en-US" sz="400" dirty="0">
                <a:ea typeface="ＭＳ Ｐゴシック" pitchFamily="34" charset="-128"/>
                <a:cs typeface="Arial" charset="0"/>
              </a:rPr>
            </a:br>
            <a:r>
              <a:rPr lang="en-US" sz="3100" dirty="0">
                <a:ea typeface="ＭＳ Ｐゴシック" pitchFamily="34" charset="-128"/>
                <a:cs typeface="Arial" charset="0"/>
              </a:rPr>
              <a:t>Heart rate</a:t>
            </a:r>
            <a:br>
              <a:rPr lang="en-US" sz="3100" dirty="0">
                <a:ea typeface="ＭＳ Ｐゴシック" pitchFamily="34" charset="-128"/>
                <a:cs typeface="Arial" charset="0"/>
              </a:rPr>
            </a:br>
            <a:r>
              <a:rPr lang="en-US" sz="3100" dirty="0">
                <a:ea typeface="ＭＳ Ｐゴシック" pitchFamily="34" charset="-128"/>
                <a:cs typeface="Arial" charset="0"/>
              </a:rPr>
              <a:t>Capillary refill time </a:t>
            </a:r>
          </a:p>
          <a:p>
            <a:pPr marL="400050" lvl="1" indent="0">
              <a:spcBef>
                <a:spcPts val="0"/>
              </a:spcBef>
              <a:buNone/>
            </a:pPr>
            <a:r>
              <a:rPr lang="en-US" sz="3100" dirty="0">
                <a:ea typeface="ＭＳ Ｐゴシック" pitchFamily="34" charset="-128"/>
                <a:cs typeface="Arial" charset="0"/>
              </a:rPr>
              <a:t>Blood pressure </a:t>
            </a:r>
            <a:br>
              <a:rPr lang="en-US" sz="3100" dirty="0">
                <a:ea typeface="ＭＳ Ｐゴシック" pitchFamily="34" charset="-128"/>
                <a:cs typeface="Arial" charset="0"/>
              </a:rPr>
            </a:br>
            <a:r>
              <a:rPr lang="en-US" sz="3100" dirty="0">
                <a:ea typeface="ＭＳ Ｐゴシック" pitchFamily="34" charset="-128"/>
                <a:cs typeface="Arial" charset="0"/>
              </a:rPr>
              <a:t>Skin temperature</a:t>
            </a:r>
          </a:p>
          <a:p>
            <a:pPr marL="0" indent="0">
              <a:lnSpc>
                <a:spcPct val="110000"/>
              </a:lnSpc>
              <a:spcBef>
                <a:spcPts val="600"/>
              </a:spcBef>
              <a:buNone/>
            </a:pPr>
            <a:r>
              <a:rPr lang="en-US" sz="3500" b="1" dirty="0">
                <a:solidFill>
                  <a:srgbClr val="92D050"/>
                </a:solidFill>
                <a:ea typeface="ＭＳ Ｐゴシック" pitchFamily="34" charset="-128"/>
                <a:cs typeface="Arial" charset="0"/>
              </a:rPr>
              <a:t>Disability</a:t>
            </a:r>
          </a:p>
          <a:p>
            <a:pPr marL="400050" lvl="1" indent="0">
              <a:lnSpc>
                <a:spcPct val="110000"/>
              </a:lnSpc>
              <a:spcBef>
                <a:spcPts val="0"/>
              </a:spcBef>
              <a:buNone/>
            </a:pPr>
            <a:r>
              <a:rPr lang="en-US" sz="3100" dirty="0">
                <a:ea typeface="ＭＳ Ｐゴシック" pitchFamily="34" charset="-128"/>
                <a:cs typeface="Arial" charset="0"/>
              </a:rPr>
              <a:t>Conscious level</a:t>
            </a:r>
          </a:p>
          <a:p>
            <a:pPr marL="400050" lvl="1" indent="0">
              <a:lnSpc>
                <a:spcPct val="110000"/>
              </a:lnSpc>
              <a:spcBef>
                <a:spcPts val="0"/>
              </a:spcBef>
              <a:buNone/>
            </a:pPr>
            <a:r>
              <a:rPr lang="en-US" sz="3100" dirty="0">
                <a:ea typeface="ＭＳ Ｐゴシック" pitchFamily="34" charset="-128"/>
                <a:cs typeface="Arial" charset="0"/>
              </a:rPr>
              <a:t>Posture &amp; Pupils</a:t>
            </a:r>
          </a:p>
          <a:p>
            <a:pPr eaLnBrk="1" hangingPunct="1">
              <a:buFontTx/>
              <a:buChar char="•"/>
            </a:pPr>
            <a:endParaRPr lang="en-GB" dirty="0">
              <a:latin typeface="Arial" charset="0"/>
              <a:ea typeface="ＭＳ Ｐゴシック" pitchFamily="34" charset="-128"/>
              <a:cs typeface="Arial" charset="0"/>
            </a:endParaRPr>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388">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388">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38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38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38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9">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389">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389">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389">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389">
                                            <p:txEl>
                                              <p:pRg st="4" end="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638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flipV="1">
            <a:off x="8261350" y="5794375"/>
            <a:ext cx="622300" cy="790575"/>
          </a:xfrm>
          <a:prstGeom prst="rect">
            <a:avLst/>
          </a:prstGeom>
          <a:noFill/>
          <a:ln w="9525">
            <a:noFill/>
            <a:miter lim="800000"/>
            <a:headEnd/>
            <a:tailEnd/>
          </a:ln>
        </p:spPr>
        <p:txBody>
          <a:bodyPr wrap="none" anchor="ctr"/>
          <a:lstStyle/>
          <a:p>
            <a:pPr algn="ctr"/>
            <a:endParaRPr lang="en-GB"/>
          </a:p>
        </p:txBody>
      </p:sp>
      <p:sp>
        <p:nvSpPr>
          <p:cNvPr id="5" name="Title 4"/>
          <p:cNvSpPr>
            <a:spLocks noGrp="1"/>
          </p:cNvSpPr>
          <p:nvPr>
            <p:ph type="title"/>
          </p:nvPr>
        </p:nvSpPr>
        <p:spPr/>
        <p:txBody>
          <a:bodyPr/>
          <a:lstStyle/>
          <a:p>
            <a:r>
              <a:rPr lang="en-AU" b="1" dirty="0"/>
              <a:t>Seriously Ill Child</a:t>
            </a:r>
          </a:p>
        </p:txBody>
      </p:sp>
      <p:sp>
        <p:nvSpPr>
          <p:cNvPr id="16387" name="Rectangle 3"/>
          <p:cNvSpPr>
            <a:spLocks noGrp="1" noChangeArrowheads="1"/>
          </p:cNvSpPr>
          <p:nvPr>
            <p:ph idx="1"/>
          </p:nvPr>
        </p:nvSpPr>
        <p:spPr bwMode="auto">
          <a:ln>
            <a:miter lim="800000"/>
            <a:headEnd/>
            <a:tailEnd/>
          </a:ln>
        </p:spPr>
        <p:txBody>
          <a:bodyPr wrap="square" lIns="91440" tIns="45720" rIns="91440" bIns="45720" numCol="1" anchor="t" anchorCtr="0" compatLnSpc="1">
            <a:prstTxWarp prst="textNoShape">
              <a:avLst/>
            </a:prstTxWarp>
          </a:bodyPr>
          <a:lstStyle/>
          <a:p>
            <a:pPr marL="0" indent="0" eaLnBrk="1" hangingPunct="1">
              <a:lnSpc>
                <a:spcPct val="90000"/>
              </a:lnSpc>
              <a:buFont typeface="Arial"/>
              <a:buNone/>
              <a:defRPr/>
            </a:pPr>
            <a:r>
              <a:rPr lang="en-US" sz="3200" dirty="0">
                <a:ea typeface="ＭＳ Ｐゴシック" pitchFamily="34" charset="-128"/>
                <a:cs typeface="Arial" pitchFamily="34" charset="0"/>
              </a:rPr>
              <a:t>By the end of this session, you will be able to demonstrate an understanding of:</a:t>
            </a:r>
          </a:p>
          <a:p>
            <a:pPr marL="360000" indent="-457200">
              <a:lnSpc>
                <a:spcPct val="90000"/>
              </a:lnSpc>
              <a:spcBef>
                <a:spcPts val="1200"/>
              </a:spcBef>
              <a:buNone/>
              <a:defRPr/>
            </a:pPr>
            <a:endParaRPr lang="en-US" sz="3200" dirty="0">
              <a:ea typeface="ＭＳ Ｐゴシック" pitchFamily="34" charset="-128"/>
              <a:cs typeface="Arial" pitchFamily="34" charset="0"/>
            </a:endParaRPr>
          </a:p>
          <a:p>
            <a:pPr marL="360000" indent="-360000">
              <a:lnSpc>
                <a:spcPct val="90000"/>
              </a:lnSpc>
              <a:spcBef>
                <a:spcPts val="1200"/>
              </a:spcBef>
              <a:defRPr/>
            </a:pPr>
            <a:r>
              <a:rPr lang="en-US" sz="3200" dirty="0">
                <a:ea typeface="ＭＳ Ｐゴシック" pitchFamily="34" charset="-128"/>
                <a:cs typeface="Arial" pitchFamily="34" charset="0"/>
              </a:rPr>
              <a:t>the structured approach to the seriously ill child</a:t>
            </a:r>
          </a:p>
          <a:p>
            <a:pPr marL="360000" indent="-360000">
              <a:lnSpc>
                <a:spcPct val="90000"/>
              </a:lnSpc>
              <a:spcBef>
                <a:spcPts val="1200"/>
              </a:spcBef>
              <a:defRPr/>
            </a:pPr>
            <a:r>
              <a:rPr lang="en-US" sz="3200" dirty="0">
                <a:ea typeface="ＭＳ Ｐゴシック" pitchFamily="34" charset="-128"/>
                <a:cs typeface="Arial" pitchFamily="34" charset="0"/>
              </a:rPr>
              <a:t>the clinical assessment sequence to identify life-threatening illness in a child</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216534" y="4648597"/>
            <a:ext cx="5729029" cy="2208918"/>
          </a:xfrm>
        </p:spPr>
        <p:txBody>
          <a:bodyPr>
            <a:normAutofit fontScale="92500" lnSpcReduction="20000"/>
          </a:bodyPr>
          <a:lstStyle/>
          <a:p>
            <a:r>
              <a:rPr lang="en-AU" dirty="0"/>
              <a:t>Assessing &amp; Managing the Seriously Ill Child</a:t>
            </a:r>
          </a:p>
        </p:txBody>
      </p:sp>
      <p:pic>
        <p:nvPicPr>
          <p:cNvPr id="6" name="Picture Placeholder 5"/>
          <p:cNvPicPr>
            <a:picLocks noGrp="1" noChangeAspect="1"/>
          </p:cNvPicPr>
          <p:nvPr>
            <p:ph type="pic" sz="quarter" idx="11"/>
          </p:nvPr>
        </p:nvPicPr>
        <p:blipFill>
          <a:blip r:embed="rId3" cstate="screen">
            <a:extLst>
              <a:ext uri="{28A0092B-C50C-407E-A947-70E740481C1C}">
                <a14:useLocalDpi xmlns:a14="http://schemas.microsoft.com/office/drawing/2010/main"/>
              </a:ext>
            </a:extLst>
          </a:blip>
          <a:stretch>
            <a:fillRect/>
          </a:stretch>
        </p:blipFill>
        <p:spPr>
          <a:xfrm>
            <a:off x="-18662" y="2224154"/>
            <a:ext cx="3064358" cy="1723119"/>
          </a:xfrm>
        </p:spPr>
      </p:pic>
      <p:sp>
        <p:nvSpPr>
          <p:cNvPr id="5" name="TextBox 4"/>
          <p:cNvSpPr txBox="1"/>
          <p:nvPr/>
        </p:nvSpPr>
        <p:spPr>
          <a:xfrm>
            <a:off x="0" y="4493941"/>
            <a:ext cx="3045696" cy="1938992"/>
          </a:xfrm>
          <a:prstGeom prst="rect">
            <a:avLst/>
          </a:prstGeom>
          <a:noFill/>
        </p:spPr>
        <p:txBody>
          <a:bodyPr wrap="square" rtlCol="0">
            <a:spAutoFit/>
          </a:bodyPr>
          <a:lstStyle/>
          <a:p>
            <a:r>
              <a:rPr lang="en-AU" sz="4000" b="1" dirty="0"/>
              <a:t>Cases in full for instructor use only</a:t>
            </a:r>
          </a:p>
        </p:txBody>
      </p:sp>
    </p:spTree>
    <p:extLst>
      <p:ext uri="{BB962C8B-B14F-4D97-AF65-F5344CB8AC3E}">
        <p14:creationId xmlns:p14="http://schemas.microsoft.com/office/powerpoint/2010/main" val="3542941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bwMode="auto">
          <a:noFill/>
          <a:ln>
            <a:miter lim="800000"/>
            <a:headEnd/>
            <a:tailEnd/>
          </a:ln>
        </p:spPr>
        <p:txBody>
          <a:bodyPr wrap="square" lIns="91440" tIns="45720" rIns="91440" bIns="45720" numCol="1" anchor="t" anchorCtr="0" compatLnSpc="1">
            <a:prstTxWarp prst="textNoShape">
              <a:avLst/>
            </a:prstTxWarp>
          </a:bodyPr>
          <a:lstStyle/>
          <a:p>
            <a:pPr eaLnBrk="1" hangingPunct="1"/>
            <a:r>
              <a:rPr lang="en-GB" sz="3600" b="1" dirty="0">
                <a:latin typeface="+mn-lt"/>
                <a:ea typeface="ＭＳ Ｐゴシック" pitchFamily="34" charset="-128"/>
                <a:cs typeface="Arial" charset="0"/>
              </a:rPr>
              <a:t>Astrid</a:t>
            </a:r>
            <a:r>
              <a:rPr lang="en-GB" sz="3600" dirty="0">
                <a:latin typeface="+mn-lt"/>
                <a:ea typeface="ＭＳ Ｐゴシック" pitchFamily="34" charset="-128"/>
                <a:cs typeface="Arial" charset="0"/>
              </a:rPr>
              <a:t>: Primary assessment and resuscitation</a:t>
            </a:r>
            <a:endParaRPr lang="en-US" sz="3600" dirty="0">
              <a:latin typeface="+mn-lt"/>
              <a:ea typeface="ＭＳ Ｐゴシック" pitchFamily="34" charset="-128"/>
              <a:cs typeface="Arial" charset="0"/>
            </a:endParaRPr>
          </a:p>
        </p:txBody>
      </p:sp>
      <p:graphicFrame>
        <p:nvGraphicFramePr>
          <p:cNvPr id="224259" name="Group 3"/>
          <p:cNvGraphicFramePr>
            <a:graphicFrameLocks noGrp="1"/>
          </p:cNvGraphicFramePr>
          <p:nvPr>
            <p:ph idx="1"/>
            <p:extLst>
              <p:ext uri="{D42A27DB-BD31-4B8C-83A1-F6EECF244321}">
                <p14:modId xmlns:p14="http://schemas.microsoft.com/office/powerpoint/2010/main" val="4057254772"/>
              </p:ext>
            </p:extLst>
          </p:nvPr>
        </p:nvGraphicFramePr>
        <p:xfrm>
          <a:off x="828675" y="1919288"/>
          <a:ext cx="7858125" cy="3752974"/>
        </p:xfrm>
        <a:graphic>
          <a:graphicData uri="http://schemas.openxmlformats.org/drawingml/2006/table">
            <a:tbl>
              <a:tblPr/>
              <a:tblGrid>
                <a:gridCol w="699785">
                  <a:extLst>
                    <a:ext uri="{9D8B030D-6E8A-4147-A177-3AD203B41FA5}">
                      <a16:colId xmlns:a16="http://schemas.microsoft.com/office/drawing/2014/main" val="20000"/>
                    </a:ext>
                  </a:extLst>
                </a:gridCol>
                <a:gridCol w="3131373">
                  <a:extLst>
                    <a:ext uri="{9D8B030D-6E8A-4147-A177-3AD203B41FA5}">
                      <a16:colId xmlns:a16="http://schemas.microsoft.com/office/drawing/2014/main" val="20001"/>
                    </a:ext>
                  </a:extLst>
                </a:gridCol>
                <a:gridCol w="4026967">
                  <a:extLst>
                    <a:ext uri="{9D8B030D-6E8A-4147-A177-3AD203B41FA5}">
                      <a16:colId xmlns:a16="http://schemas.microsoft.com/office/drawing/2014/main" val="20002"/>
                    </a:ext>
                  </a:extLst>
                </a:gridCol>
              </a:tblGrid>
              <a:tr h="575920">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endParaRPr kumimoji="0" lang="en-GB" sz="2400" b="0" i="0" u="none" strike="noStrike" cap="none" normalizeH="0" baseline="0" dirty="0">
                        <a:ln>
                          <a:noFill/>
                        </a:ln>
                        <a:solidFill>
                          <a:schemeClr val="tx1"/>
                        </a:solidFill>
                        <a:effectLst/>
                        <a:latin typeface="+mn-lt"/>
                        <a:cs typeface="Arial" pitchFamily="34" charset="0"/>
                      </a:endParaRPr>
                    </a:p>
                  </a:txBody>
                  <a:tcPr marL="94086" marR="94086"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On examination</a:t>
                      </a:r>
                      <a:endParaRPr kumimoji="0" lang="en-US" sz="2400" b="1" i="0" u="none" strike="noStrike" cap="none" normalizeH="0" baseline="0" dirty="0">
                        <a:ln>
                          <a:noFill/>
                        </a:ln>
                        <a:solidFill>
                          <a:srgbClr val="92D050"/>
                        </a:solidFill>
                        <a:effectLst/>
                        <a:latin typeface="+mn-lt"/>
                        <a:cs typeface="Arial" pitchFamily="34" charset="0"/>
                      </a:endParaRPr>
                    </a:p>
                  </a:txBody>
                  <a:tcPr marL="94086" marR="94086"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Resuscitation</a:t>
                      </a:r>
                      <a:endParaRPr kumimoji="0" lang="en-US" sz="2400" b="1" i="0" u="none" strike="noStrike" cap="none" normalizeH="0" baseline="0" dirty="0">
                        <a:ln>
                          <a:noFill/>
                        </a:ln>
                        <a:solidFill>
                          <a:srgbClr val="92D050"/>
                        </a:solidFill>
                        <a:effectLst/>
                        <a:latin typeface="+mn-lt"/>
                        <a:cs typeface="Arial" pitchFamily="34" charset="0"/>
                      </a:endParaRPr>
                    </a:p>
                  </a:txBody>
                  <a:tcPr marL="94086" marR="94086"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5065">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A</a:t>
                      </a:r>
                      <a:endParaRPr kumimoji="0" lang="en-US" sz="2400" b="0" i="0" u="none" strike="noStrike" cap="none" normalizeH="0" baseline="0">
                        <a:ln>
                          <a:noFill/>
                        </a:ln>
                        <a:solidFill>
                          <a:schemeClr val="tx1"/>
                        </a:solidFill>
                        <a:effectLst/>
                        <a:latin typeface="+mn-lt"/>
                        <a:cs typeface="Arial" pitchFamily="34" charset="0"/>
                      </a:endParaRPr>
                    </a:p>
                  </a:txBody>
                  <a:tcPr marL="94086" marR="94086"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err="1">
                          <a:ln>
                            <a:noFill/>
                          </a:ln>
                          <a:solidFill>
                            <a:schemeClr val="tx1"/>
                          </a:solidFill>
                          <a:effectLst/>
                          <a:latin typeface="+mn-lt"/>
                          <a:cs typeface="Arial" pitchFamily="34" charset="0"/>
                        </a:rPr>
                        <a:t>Inspiratory</a:t>
                      </a:r>
                      <a:r>
                        <a:rPr kumimoji="0" lang="en-GB" sz="2400" b="0" i="0" u="none" strike="noStrike" cap="none" normalizeH="0" baseline="0" dirty="0">
                          <a:ln>
                            <a:noFill/>
                          </a:ln>
                          <a:solidFill>
                            <a:schemeClr val="tx1"/>
                          </a:solidFill>
                          <a:effectLst/>
                          <a:latin typeface="+mn-lt"/>
                          <a:cs typeface="Arial" pitchFamily="34" charset="0"/>
                        </a:rPr>
                        <a:t> </a:t>
                      </a:r>
                      <a:r>
                        <a:rPr kumimoji="0" lang="en-GB" sz="2400" b="0" i="0" u="none" strike="noStrike" cap="none" normalizeH="0" baseline="0" dirty="0" err="1">
                          <a:ln>
                            <a:noFill/>
                          </a:ln>
                          <a:solidFill>
                            <a:schemeClr val="tx1"/>
                          </a:solidFill>
                          <a:effectLst/>
                          <a:latin typeface="+mn-lt"/>
                          <a:cs typeface="Arial" pitchFamily="34" charset="0"/>
                        </a:rPr>
                        <a:t>stridor</a:t>
                      </a:r>
                      <a:endParaRPr kumimoji="0" lang="en-US" sz="2400" b="0" i="0" u="none" strike="noStrike" cap="none" normalizeH="0" baseline="0" dirty="0">
                        <a:ln>
                          <a:noFill/>
                        </a:ln>
                        <a:solidFill>
                          <a:schemeClr val="tx1"/>
                        </a:solidFill>
                        <a:effectLst/>
                        <a:latin typeface="+mn-lt"/>
                        <a:cs typeface="Arial" pitchFamily="34" charset="0"/>
                      </a:endParaRPr>
                    </a:p>
                  </a:txBody>
                  <a:tcPr marL="94086" marR="94086"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C00000"/>
                          </a:solidFill>
                          <a:effectLst/>
                          <a:latin typeface="+mn-lt"/>
                          <a:cs typeface="Arial" pitchFamily="34" charset="0"/>
                        </a:rPr>
                        <a:t>Call for help</a:t>
                      </a:r>
                    </a:p>
                  </a:txBody>
                  <a:tcPr marL="94086" marR="94086"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34907">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B</a:t>
                      </a:r>
                      <a:endParaRPr kumimoji="0" lang="en-US" sz="2400" b="0" i="0" u="none" strike="noStrike" cap="none" normalizeH="0" baseline="0">
                        <a:ln>
                          <a:noFill/>
                        </a:ln>
                        <a:solidFill>
                          <a:schemeClr val="tx1"/>
                        </a:solidFill>
                        <a:effectLst/>
                        <a:latin typeface="+mn-lt"/>
                        <a:cs typeface="Arial" pitchFamily="34" charset="0"/>
                      </a:endParaRPr>
                    </a:p>
                  </a:txBody>
                  <a:tcPr marL="94086" marR="94086"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Recession ++ </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rate 50/min</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S</a:t>
                      </a:r>
                      <a:r>
                        <a:rPr kumimoji="0" lang="en-GB" sz="2400" b="0" i="0" u="none" strike="noStrike" kern="1200" cap="none" normalizeH="0" baseline="0" dirty="0">
                          <a:ln>
                            <a:noFill/>
                          </a:ln>
                          <a:solidFill>
                            <a:schemeClr val="tx1"/>
                          </a:solidFill>
                          <a:effectLst/>
                          <a:latin typeface="+mn-lt"/>
                          <a:ea typeface="+mn-ea"/>
                          <a:cs typeface="Arial" pitchFamily="34" charset="0"/>
                        </a:rPr>
                        <a:t>pO</a:t>
                      </a:r>
                      <a:r>
                        <a:rPr kumimoji="0" lang="en-GB" sz="2400" b="0" i="0" u="none" strike="noStrike" kern="1200" cap="none" normalizeH="0" baseline="-25000" dirty="0">
                          <a:ln>
                            <a:noFill/>
                          </a:ln>
                          <a:solidFill>
                            <a:schemeClr val="tx1"/>
                          </a:solidFill>
                          <a:effectLst/>
                          <a:latin typeface="+mn-lt"/>
                          <a:ea typeface="+mn-ea"/>
                          <a:cs typeface="Arial" pitchFamily="34" charset="0"/>
                        </a:rPr>
                        <a:t>2</a:t>
                      </a:r>
                      <a:r>
                        <a:rPr kumimoji="0" lang="en-GB" sz="2400" b="0" i="0" u="none" strike="noStrike" cap="none" normalizeH="0" baseline="0" dirty="0">
                          <a:ln>
                            <a:noFill/>
                          </a:ln>
                          <a:solidFill>
                            <a:schemeClr val="tx1"/>
                          </a:solidFill>
                          <a:effectLst/>
                          <a:latin typeface="+mn-lt"/>
                          <a:cs typeface="Arial" pitchFamily="34" charset="0"/>
                        </a:rPr>
                        <a:t> in air 88 %</a:t>
                      </a:r>
                      <a:endParaRPr kumimoji="0" lang="en-US" sz="2400" b="0" i="0" u="none" strike="noStrike" cap="none" normalizeH="0" baseline="0" dirty="0">
                        <a:ln>
                          <a:noFill/>
                        </a:ln>
                        <a:solidFill>
                          <a:schemeClr val="tx1"/>
                        </a:solidFill>
                        <a:effectLst/>
                        <a:latin typeface="+mn-lt"/>
                        <a:cs typeface="Arial" pitchFamily="34" charset="0"/>
                      </a:endParaRPr>
                    </a:p>
                  </a:txBody>
                  <a:tcPr marL="94086" marR="94086"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High flow oxygen via face mask</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Nebulised adrenaline</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Do not upset</a:t>
                      </a:r>
                    </a:p>
                  </a:txBody>
                  <a:tcPr marL="94086" marR="94086"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149">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C</a:t>
                      </a:r>
                      <a:endParaRPr kumimoji="0" lang="en-US" sz="2400" b="0" i="0" u="none" strike="noStrike" cap="none" normalizeH="0" baseline="0">
                        <a:ln>
                          <a:noFill/>
                        </a:ln>
                        <a:solidFill>
                          <a:schemeClr val="tx1"/>
                        </a:solidFill>
                        <a:effectLst/>
                        <a:latin typeface="+mn-lt"/>
                        <a:cs typeface="Arial" pitchFamily="34" charset="0"/>
                      </a:endParaRPr>
                    </a:p>
                  </a:txBody>
                  <a:tcPr marL="94086" marR="94086"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Pulse 190/min</a:t>
                      </a:r>
                      <a:endParaRPr kumimoji="0" lang="en-US" sz="2400" b="0" i="0" u="none" strike="noStrike" cap="none" normalizeH="0" baseline="0" dirty="0">
                        <a:ln>
                          <a:noFill/>
                        </a:ln>
                        <a:solidFill>
                          <a:schemeClr val="tx1"/>
                        </a:solidFill>
                        <a:effectLst/>
                        <a:latin typeface="+mn-lt"/>
                        <a:cs typeface="Arial" pitchFamily="34" charset="0"/>
                      </a:endParaRPr>
                    </a:p>
                  </a:txBody>
                  <a:tcPr marL="94086" marR="94086"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GB" sz="2400" dirty="0">
                        <a:latin typeface="+mn-lt"/>
                        <a:cs typeface="Arial" pitchFamily="34" charset="0"/>
                      </a:endParaRPr>
                    </a:p>
                  </a:txBody>
                  <a:tcPr marL="94086" marR="94086"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49809">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D</a:t>
                      </a:r>
                      <a:endParaRPr kumimoji="0" lang="en-US" sz="2400" b="0" i="0" u="none" strike="noStrike" cap="none" normalizeH="0" baseline="0">
                        <a:ln>
                          <a:noFill/>
                        </a:ln>
                        <a:solidFill>
                          <a:schemeClr val="tx1"/>
                        </a:solidFill>
                        <a:effectLst/>
                        <a:latin typeface="+mn-lt"/>
                        <a:cs typeface="Arial" pitchFamily="34" charset="0"/>
                      </a:endParaRPr>
                    </a:p>
                  </a:txBody>
                  <a:tcPr marL="94086" marR="94086"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Drowsy but agitated when disturbed</a:t>
                      </a:r>
                      <a:endParaRPr kumimoji="0" lang="en-US" sz="2400" b="0" i="0" u="none" strike="noStrike" cap="none" normalizeH="0" baseline="0" dirty="0">
                        <a:ln>
                          <a:noFill/>
                        </a:ln>
                        <a:solidFill>
                          <a:schemeClr val="tx1"/>
                        </a:solidFill>
                        <a:effectLst/>
                        <a:latin typeface="+mn-lt"/>
                        <a:cs typeface="Arial" pitchFamily="34" charset="0"/>
                      </a:endParaRPr>
                    </a:p>
                  </a:txBody>
                  <a:tcPr marL="94086" marR="94086"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C00000"/>
                          </a:solidFill>
                          <a:effectLst/>
                          <a:latin typeface="+mn-lt"/>
                          <a:cs typeface="Arial" pitchFamily="34" charset="0"/>
                        </a:rPr>
                        <a:t>Reassess</a:t>
                      </a:r>
                    </a:p>
                  </a:txBody>
                  <a:tcPr marL="94086" marR="94086"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bwMode="auto">
          <a:xfrm>
            <a:off x="468313" y="333375"/>
            <a:ext cx="8229600" cy="633413"/>
          </a:xfrm>
          <a:noFill/>
          <a:ln>
            <a:miter lim="800000"/>
            <a:headEnd/>
            <a:tailEnd/>
          </a:ln>
        </p:spPr>
        <p:txBody>
          <a:bodyPr wrap="square" lIns="91440" tIns="45720" rIns="91440" bIns="45720" numCol="1" anchor="t" anchorCtr="0" compatLnSpc="1">
            <a:prstTxWarp prst="textNoShape">
              <a:avLst/>
            </a:prstTxWarp>
          </a:bodyPr>
          <a:lstStyle/>
          <a:p>
            <a:pPr eaLnBrk="1" hangingPunct="1"/>
            <a:r>
              <a:rPr lang="en-GB" sz="3600" b="1" dirty="0">
                <a:latin typeface="+mn-lt"/>
                <a:ea typeface="ＭＳ Ｐゴシック" pitchFamily="34" charset="-128"/>
                <a:cs typeface="Arial" charset="0"/>
              </a:rPr>
              <a:t>Astrid</a:t>
            </a:r>
            <a:r>
              <a:rPr lang="en-GB" sz="3600" dirty="0">
                <a:latin typeface="+mn-lt"/>
                <a:ea typeface="ＭＳ Ｐゴシック" pitchFamily="34" charset="-128"/>
                <a:cs typeface="Arial" charset="0"/>
              </a:rPr>
              <a:t>: </a:t>
            </a:r>
            <a:br>
              <a:rPr lang="en-GB" sz="3600" dirty="0">
                <a:latin typeface="+mn-lt"/>
                <a:ea typeface="ＭＳ Ｐゴシック" pitchFamily="34" charset="-128"/>
                <a:cs typeface="Arial" charset="0"/>
              </a:rPr>
            </a:br>
            <a:r>
              <a:rPr lang="en-GB" sz="3600" dirty="0">
                <a:latin typeface="+mn-lt"/>
                <a:ea typeface="ＭＳ Ｐゴシック" pitchFamily="34" charset="-128"/>
                <a:cs typeface="Arial" charset="0"/>
              </a:rPr>
              <a:t>What emergency treatment?</a:t>
            </a:r>
            <a:endParaRPr lang="en-US" sz="3600" dirty="0">
              <a:latin typeface="+mn-lt"/>
              <a:ea typeface="ＭＳ Ｐゴシック" pitchFamily="34" charset="-128"/>
              <a:cs typeface="Arial" charset="0"/>
            </a:endParaRPr>
          </a:p>
        </p:txBody>
      </p:sp>
      <p:graphicFrame>
        <p:nvGraphicFramePr>
          <p:cNvPr id="239664" name="Group 48"/>
          <p:cNvGraphicFramePr>
            <a:graphicFrameLocks noGrp="1"/>
          </p:cNvGraphicFramePr>
          <p:nvPr>
            <p:ph idx="1"/>
          </p:nvPr>
        </p:nvGraphicFramePr>
        <p:xfrm>
          <a:off x="611188" y="1738313"/>
          <a:ext cx="7772400" cy="4860800"/>
        </p:xfrm>
        <a:graphic>
          <a:graphicData uri="http://schemas.openxmlformats.org/drawingml/2006/table">
            <a:tbl>
              <a:tblPr/>
              <a:tblGrid>
                <a:gridCol w="2590800">
                  <a:extLst>
                    <a:ext uri="{9D8B030D-6E8A-4147-A177-3AD203B41FA5}">
                      <a16:colId xmlns:a16="http://schemas.microsoft.com/office/drawing/2014/main" val="20000"/>
                    </a:ext>
                  </a:extLst>
                </a:gridCol>
                <a:gridCol w="2351088">
                  <a:extLst>
                    <a:ext uri="{9D8B030D-6E8A-4147-A177-3AD203B41FA5}">
                      <a16:colId xmlns:a16="http://schemas.microsoft.com/office/drawing/2014/main" val="20001"/>
                    </a:ext>
                  </a:extLst>
                </a:gridCol>
                <a:gridCol w="2830512">
                  <a:extLst>
                    <a:ext uri="{9D8B030D-6E8A-4147-A177-3AD203B41FA5}">
                      <a16:colId xmlns:a16="http://schemas.microsoft.com/office/drawing/2014/main" val="20002"/>
                    </a:ext>
                  </a:extLst>
                </a:gridCol>
              </a:tblGrid>
              <a:tr h="584238">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dirty="0">
                          <a:ln>
                            <a:noFill/>
                          </a:ln>
                          <a:solidFill>
                            <a:srgbClr val="92D050"/>
                          </a:solidFill>
                          <a:effectLst/>
                          <a:latin typeface="+mn-lt"/>
                          <a:cs typeface="Arial" pitchFamily="34" charset="0"/>
                        </a:rPr>
                        <a:t>Key Feature</a:t>
                      </a:r>
                      <a:endParaRPr kumimoji="0" lang="en-US" sz="2800" b="1" i="0" u="none" strike="noStrike" cap="none" normalizeH="0" baseline="0" dirty="0">
                        <a:ln>
                          <a:noFill/>
                        </a:ln>
                        <a:solidFill>
                          <a:srgbClr val="92D050"/>
                        </a:solidFill>
                        <a:effectLst/>
                        <a:latin typeface="+mn-lt"/>
                        <a:cs typeface="Arial"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dirty="0">
                          <a:ln>
                            <a:noFill/>
                          </a:ln>
                          <a:solidFill>
                            <a:srgbClr val="92D050"/>
                          </a:solidFill>
                          <a:effectLst/>
                          <a:latin typeface="+mn-lt"/>
                          <a:cs typeface="Arial" pitchFamily="34" charset="0"/>
                        </a:rPr>
                        <a:t>Diagnosis</a:t>
                      </a:r>
                      <a:endParaRPr kumimoji="0" lang="en-US" sz="2800" b="1" i="0" u="none" strike="noStrike" cap="none" normalizeH="0" baseline="0" dirty="0">
                        <a:ln>
                          <a:noFill/>
                        </a:ln>
                        <a:solidFill>
                          <a:srgbClr val="92D050"/>
                        </a:solidFill>
                        <a:effectLst/>
                        <a:latin typeface="+mn-lt"/>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dirty="0">
                          <a:ln>
                            <a:noFill/>
                          </a:ln>
                          <a:solidFill>
                            <a:srgbClr val="92D050"/>
                          </a:solidFill>
                          <a:effectLst/>
                          <a:latin typeface="+mn-lt"/>
                          <a:cs typeface="Arial" pitchFamily="34" charset="0"/>
                        </a:rPr>
                        <a:t>Treatment </a:t>
                      </a:r>
                      <a:endParaRPr kumimoji="0" lang="en-US" sz="2800" b="1" i="0" u="none" strike="noStrike" cap="none" normalizeH="0" baseline="0" dirty="0">
                        <a:ln>
                          <a:noFill/>
                        </a:ln>
                        <a:solidFill>
                          <a:srgbClr val="92D050"/>
                        </a:solidFill>
                        <a:effectLst/>
                        <a:latin typeface="+mn-lt"/>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8767">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Harsh stridor, barking cough</a:t>
                      </a:r>
                      <a:endParaRPr kumimoji="0" lang="en-US" sz="2800" b="0" i="0" u="none" strike="noStrike" cap="none" normalizeH="0" baseline="0" dirty="0">
                        <a:ln>
                          <a:noFill/>
                        </a:ln>
                        <a:solidFill>
                          <a:schemeClr val="tx1"/>
                        </a:solidFill>
                        <a:effectLst/>
                        <a:latin typeface="+mn-lt"/>
                        <a:cs typeface="Arial"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Croup</a:t>
                      </a:r>
                      <a:endParaRPr kumimoji="0" lang="en-US" sz="2800" b="0" i="0" u="none" strike="noStrike" cap="none" normalizeH="0" baseline="0" dirty="0">
                        <a:ln>
                          <a:noFill/>
                        </a:ln>
                        <a:solidFill>
                          <a:schemeClr val="tx1"/>
                        </a:solidFill>
                        <a:effectLst/>
                        <a:latin typeface="+mn-lt"/>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Adrenaline</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err="1">
                          <a:ln>
                            <a:noFill/>
                          </a:ln>
                          <a:solidFill>
                            <a:schemeClr val="tx1"/>
                          </a:solidFill>
                          <a:effectLst/>
                          <a:latin typeface="+mn-lt"/>
                          <a:cs typeface="Arial" pitchFamily="34" charset="0"/>
                        </a:rPr>
                        <a:t>Dexamethasone</a:t>
                      </a:r>
                      <a:endParaRPr kumimoji="0" lang="en-US" sz="2800" b="0" i="0" u="none" strike="noStrike" cap="none" normalizeH="0" baseline="0" dirty="0">
                        <a:ln>
                          <a:noFill/>
                        </a:ln>
                        <a:solidFill>
                          <a:schemeClr val="tx1"/>
                        </a:solidFill>
                        <a:effectLst/>
                        <a:latin typeface="+mn-lt"/>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88798">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a:ln>
                            <a:noFill/>
                          </a:ln>
                          <a:solidFill>
                            <a:schemeClr val="tx1"/>
                          </a:solidFill>
                          <a:effectLst/>
                          <a:latin typeface="+mn-lt"/>
                          <a:cs typeface="Arial" pitchFamily="34" charset="0"/>
                        </a:rPr>
                        <a:t>Drooling, soft stridor, sepsis</a:t>
                      </a:r>
                      <a:endParaRPr kumimoji="0" lang="en-US" sz="2800" b="0" i="0" u="none" strike="noStrike" cap="none" normalizeH="0" baseline="0">
                        <a:ln>
                          <a:noFill/>
                        </a:ln>
                        <a:solidFill>
                          <a:schemeClr val="tx1"/>
                        </a:solidFill>
                        <a:effectLst/>
                        <a:latin typeface="+mn-lt"/>
                        <a:cs typeface="Arial"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a:ln>
                            <a:noFill/>
                          </a:ln>
                          <a:solidFill>
                            <a:schemeClr val="tx1"/>
                          </a:solidFill>
                          <a:effectLst/>
                          <a:latin typeface="+mn-lt"/>
                          <a:cs typeface="Arial" pitchFamily="34" charset="0"/>
                        </a:rPr>
                        <a:t>Epiglottitis</a:t>
                      </a:r>
                      <a:endParaRPr kumimoji="0" lang="en-US" sz="2800" b="0" i="0" u="none" strike="noStrike" cap="none" normalizeH="0" baseline="0">
                        <a:ln>
                          <a:noFill/>
                        </a:ln>
                        <a:solidFill>
                          <a:schemeClr val="tx1"/>
                        </a:solidFill>
                        <a:effectLst/>
                        <a:latin typeface="+mn-lt"/>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Secure airway</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err="1">
                          <a:ln>
                            <a:noFill/>
                          </a:ln>
                          <a:solidFill>
                            <a:schemeClr val="tx1"/>
                          </a:solidFill>
                          <a:effectLst/>
                          <a:latin typeface="+mn-lt"/>
                          <a:cs typeface="Arial" pitchFamily="34" charset="0"/>
                        </a:rPr>
                        <a:t>Ceftriaxone</a:t>
                      </a:r>
                      <a:endParaRPr kumimoji="0" lang="en-US" sz="2800" b="0" i="0" u="none" strike="noStrike" cap="none" normalizeH="0" baseline="0" dirty="0">
                        <a:ln>
                          <a:noFill/>
                        </a:ln>
                        <a:solidFill>
                          <a:schemeClr val="tx1"/>
                        </a:solidFill>
                        <a:effectLst/>
                        <a:latin typeface="+mn-lt"/>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28767">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a:ln>
                            <a:noFill/>
                          </a:ln>
                          <a:solidFill>
                            <a:schemeClr val="tx1"/>
                          </a:solidFill>
                          <a:effectLst/>
                          <a:latin typeface="+mn-lt"/>
                          <a:cs typeface="Arial" pitchFamily="34" charset="0"/>
                        </a:rPr>
                        <a:t>Possible history of FB</a:t>
                      </a:r>
                      <a:endParaRPr kumimoji="0" lang="en-US" sz="2800" b="0" i="0" u="none" strike="noStrike" cap="none" normalizeH="0" baseline="0">
                        <a:ln>
                          <a:noFill/>
                        </a:ln>
                        <a:solidFill>
                          <a:schemeClr val="tx1"/>
                        </a:solidFill>
                        <a:effectLst/>
                        <a:latin typeface="+mn-lt"/>
                        <a:cs typeface="Arial"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a:ln>
                            <a:noFill/>
                          </a:ln>
                          <a:solidFill>
                            <a:schemeClr val="tx1"/>
                          </a:solidFill>
                          <a:effectLst/>
                          <a:latin typeface="+mn-lt"/>
                          <a:cs typeface="Arial" pitchFamily="34" charset="0"/>
                        </a:rPr>
                        <a:t>Foreign body</a:t>
                      </a:r>
                      <a:endParaRPr kumimoji="0" lang="en-US" sz="2800" b="0" i="0" u="none" strike="noStrike" cap="none" normalizeH="0" baseline="0">
                        <a:ln>
                          <a:noFill/>
                        </a:ln>
                        <a:solidFill>
                          <a:schemeClr val="tx1"/>
                        </a:solidFill>
                        <a:effectLst/>
                        <a:latin typeface="+mn-lt"/>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Removal technique </a:t>
                      </a:r>
                      <a:endParaRPr kumimoji="0" lang="en-US" sz="2800" b="0" i="0" u="none" strike="noStrike" cap="none" normalizeH="0" baseline="0" dirty="0">
                        <a:ln>
                          <a:noFill/>
                        </a:ln>
                        <a:solidFill>
                          <a:schemeClr val="tx1"/>
                        </a:solidFill>
                        <a:effectLst/>
                        <a:latin typeface="+mn-lt"/>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28767">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a:ln>
                            <a:noFill/>
                          </a:ln>
                          <a:solidFill>
                            <a:schemeClr val="tx1"/>
                          </a:solidFill>
                          <a:effectLst/>
                          <a:latin typeface="+mn-lt"/>
                          <a:cs typeface="Arial" pitchFamily="34" charset="0"/>
                        </a:rPr>
                        <a:t>Harsh stridor with sepsis</a:t>
                      </a:r>
                      <a:endParaRPr kumimoji="0" lang="en-US" sz="2800" b="0" i="0" u="none" strike="noStrike" cap="none" normalizeH="0" baseline="0">
                        <a:ln>
                          <a:noFill/>
                        </a:ln>
                        <a:solidFill>
                          <a:schemeClr val="tx1"/>
                        </a:solidFill>
                        <a:effectLst/>
                        <a:latin typeface="+mn-lt"/>
                        <a:cs typeface="Arial"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a:ln>
                            <a:noFill/>
                          </a:ln>
                          <a:solidFill>
                            <a:schemeClr val="tx1"/>
                          </a:solidFill>
                          <a:effectLst/>
                          <a:latin typeface="+mn-lt"/>
                          <a:cs typeface="Arial" pitchFamily="34" charset="0"/>
                        </a:rPr>
                        <a:t>Tracheitis</a:t>
                      </a:r>
                      <a:endParaRPr kumimoji="0" lang="en-US" sz="2800" b="0" i="0" u="none" strike="noStrike" cap="none" normalizeH="0" baseline="0">
                        <a:ln>
                          <a:noFill/>
                        </a:ln>
                        <a:solidFill>
                          <a:schemeClr val="tx1"/>
                        </a:solidFill>
                        <a:effectLst/>
                        <a:latin typeface="+mn-lt"/>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err="1">
                          <a:ln>
                            <a:noFill/>
                          </a:ln>
                          <a:solidFill>
                            <a:schemeClr val="tx1"/>
                          </a:solidFill>
                          <a:effectLst/>
                          <a:latin typeface="+mn-lt"/>
                          <a:cs typeface="Arial" pitchFamily="34" charset="0"/>
                        </a:rPr>
                        <a:t>Cefotaxime</a:t>
                      </a:r>
                      <a:r>
                        <a:rPr kumimoji="0" lang="en-GB" sz="2800" b="0" i="0" u="none" strike="noStrike" cap="none" normalizeH="0" baseline="0" dirty="0">
                          <a:ln>
                            <a:noFill/>
                          </a:ln>
                          <a:solidFill>
                            <a:schemeClr val="tx1"/>
                          </a:solidFill>
                          <a:effectLst/>
                          <a:latin typeface="+mn-lt"/>
                          <a:cs typeface="Arial" pitchFamily="34" charset="0"/>
                        </a:rPr>
                        <a:t> or </a:t>
                      </a:r>
                      <a:r>
                        <a:rPr kumimoji="0" lang="en-GB" sz="2800" b="0" i="0" u="none" strike="noStrike" cap="none" normalizeH="0" baseline="0" dirty="0" err="1">
                          <a:ln>
                            <a:noFill/>
                          </a:ln>
                          <a:solidFill>
                            <a:schemeClr val="tx1"/>
                          </a:solidFill>
                          <a:effectLst/>
                          <a:latin typeface="+mn-lt"/>
                          <a:cs typeface="Arial" pitchFamily="34" charset="0"/>
                        </a:rPr>
                        <a:t>Ceftriaxone</a:t>
                      </a:r>
                      <a:endParaRPr kumimoji="0" lang="en-US" sz="2800" b="0" i="0" u="none" strike="noStrike" cap="none" normalizeH="0" baseline="0" dirty="0">
                        <a:ln>
                          <a:noFill/>
                        </a:ln>
                        <a:solidFill>
                          <a:schemeClr val="tx1"/>
                        </a:solidFill>
                        <a:effectLst/>
                        <a:latin typeface="+mn-lt"/>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noFill/>
          <a:ln>
            <a:miter lim="800000"/>
            <a:headEnd/>
            <a:tailEnd/>
          </a:ln>
        </p:spPr>
        <p:txBody>
          <a:bodyPr wrap="square" lIns="91440" tIns="45720" rIns="91440" bIns="45720" numCol="1" anchor="t" anchorCtr="0" compatLnSpc="1">
            <a:prstTxWarp prst="textNoShape">
              <a:avLst/>
            </a:prstTxWarp>
          </a:bodyPr>
          <a:lstStyle/>
          <a:p>
            <a:pPr eaLnBrk="1" hangingPunct="1"/>
            <a:r>
              <a:rPr lang="en-GB" sz="3600" b="1" dirty="0">
                <a:latin typeface="+mn-lt"/>
                <a:ea typeface="ＭＳ Ｐゴシック" pitchFamily="34" charset="-128"/>
                <a:cs typeface="Arial" charset="0"/>
              </a:rPr>
              <a:t>Buddy</a:t>
            </a:r>
            <a:r>
              <a:rPr lang="en-GB" sz="3600" dirty="0">
                <a:latin typeface="+mn-lt"/>
                <a:ea typeface="ＭＳ Ｐゴシック" pitchFamily="34" charset="-128"/>
                <a:cs typeface="Arial" charset="0"/>
              </a:rPr>
              <a:t>: Primary assessment and resuscitation</a:t>
            </a:r>
            <a:endParaRPr lang="en-US" sz="3600" dirty="0">
              <a:latin typeface="+mn-lt"/>
              <a:ea typeface="ＭＳ Ｐゴシック" pitchFamily="34" charset="-128"/>
              <a:cs typeface="Arial" charset="0"/>
            </a:endParaRPr>
          </a:p>
        </p:txBody>
      </p:sp>
      <p:graphicFrame>
        <p:nvGraphicFramePr>
          <p:cNvPr id="234524" name="Group 28"/>
          <p:cNvGraphicFramePr>
            <a:graphicFrameLocks noGrp="1"/>
          </p:cNvGraphicFramePr>
          <p:nvPr>
            <p:ph idx="1"/>
            <p:extLst>
              <p:ext uri="{D42A27DB-BD31-4B8C-83A1-F6EECF244321}">
                <p14:modId xmlns:p14="http://schemas.microsoft.com/office/powerpoint/2010/main" val="2524567846"/>
              </p:ext>
            </p:extLst>
          </p:nvPr>
        </p:nvGraphicFramePr>
        <p:xfrm>
          <a:off x="828675" y="1919288"/>
          <a:ext cx="7858124" cy="4907759"/>
        </p:xfrm>
        <a:graphic>
          <a:graphicData uri="http://schemas.openxmlformats.org/drawingml/2006/table">
            <a:tbl>
              <a:tblPr/>
              <a:tblGrid>
                <a:gridCol w="699784">
                  <a:extLst>
                    <a:ext uri="{9D8B030D-6E8A-4147-A177-3AD203B41FA5}">
                      <a16:colId xmlns:a16="http://schemas.microsoft.com/office/drawing/2014/main" val="20000"/>
                    </a:ext>
                  </a:extLst>
                </a:gridCol>
                <a:gridCol w="3131373">
                  <a:extLst>
                    <a:ext uri="{9D8B030D-6E8A-4147-A177-3AD203B41FA5}">
                      <a16:colId xmlns:a16="http://schemas.microsoft.com/office/drawing/2014/main" val="20001"/>
                    </a:ext>
                  </a:extLst>
                </a:gridCol>
                <a:gridCol w="4026967">
                  <a:extLst>
                    <a:ext uri="{9D8B030D-6E8A-4147-A177-3AD203B41FA5}">
                      <a16:colId xmlns:a16="http://schemas.microsoft.com/office/drawing/2014/main" val="20002"/>
                    </a:ext>
                  </a:extLst>
                </a:gridCol>
              </a:tblGrid>
              <a:tr h="500345">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endParaRPr kumimoji="0" lang="en-GB" sz="2400" b="0" i="0" u="none" strike="noStrike" cap="none" normalizeH="0" baseline="0" dirty="0">
                        <a:ln>
                          <a:noFill/>
                        </a:ln>
                        <a:solidFill>
                          <a:schemeClr val="tx1"/>
                        </a:solidFill>
                        <a:effectLst/>
                        <a:latin typeface="+mn-lt"/>
                        <a:cs typeface="Arial" pitchFamily="34" charset="0"/>
                      </a:endParaRPr>
                    </a:p>
                  </a:txBody>
                  <a:tcPr marL="92449" marR="92449"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On examination</a:t>
                      </a:r>
                      <a:endParaRPr kumimoji="0" lang="en-US" sz="2400" b="1" i="0" u="none" strike="noStrike" cap="none" normalizeH="0" baseline="0" dirty="0">
                        <a:ln>
                          <a:noFill/>
                        </a:ln>
                        <a:solidFill>
                          <a:srgbClr val="92D050"/>
                        </a:solidFill>
                        <a:effectLst/>
                        <a:latin typeface="+mn-lt"/>
                        <a:cs typeface="Arial" pitchFamily="34" charset="0"/>
                      </a:endParaRPr>
                    </a:p>
                  </a:txBody>
                  <a:tcPr marL="92449" marR="9244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Resuscitation</a:t>
                      </a:r>
                      <a:endParaRPr kumimoji="0" lang="en-US" sz="2400" b="1" i="0" u="none" strike="noStrike" cap="none" normalizeH="0" baseline="0" dirty="0">
                        <a:ln>
                          <a:noFill/>
                        </a:ln>
                        <a:solidFill>
                          <a:srgbClr val="92D050"/>
                        </a:solidFill>
                        <a:effectLst/>
                        <a:latin typeface="+mn-lt"/>
                        <a:cs typeface="Arial" pitchFamily="34" charset="0"/>
                      </a:endParaRPr>
                    </a:p>
                  </a:txBody>
                  <a:tcPr marL="92449" marR="92449"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54729">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A</a:t>
                      </a:r>
                      <a:endParaRPr kumimoji="0" lang="en-US" sz="2400" b="0" i="0" u="none" strike="noStrike" cap="none" normalizeH="0" baseline="0">
                        <a:ln>
                          <a:noFill/>
                        </a:ln>
                        <a:solidFill>
                          <a:schemeClr val="tx1"/>
                        </a:solidFill>
                        <a:effectLst/>
                        <a:latin typeface="+mn-lt"/>
                        <a:cs typeface="Arial" pitchFamily="34" charset="0"/>
                      </a:endParaRPr>
                    </a:p>
                  </a:txBody>
                  <a:tcPr marL="92449" marR="92449"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Patent</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rgbClr val="C00000"/>
                          </a:solidFill>
                          <a:effectLst/>
                          <a:latin typeface="+mn-lt"/>
                          <a:cs typeface="Arial" pitchFamily="34" charset="0"/>
                        </a:rPr>
                        <a:t>Call for help</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rgbClr val="C00000"/>
                          </a:solidFill>
                          <a:effectLst/>
                          <a:latin typeface="+mn-lt"/>
                          <a:cs typeface="Arial" pitchFamily="34" charset="0"/>
                        </a:rPr>
                        <a:t>Maintain airway</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endParaRPr kumimoji="0" lang="en-GB" sz="2400" b="0" i="0" u="none" strike="noStrike" cap="none" normalizeH="0" baseline="0" dirty="0">
                        <a:ln>
                          <a:noFill/>
                        </a:ln>
                        <a:solidFill>
                          <a:srgbClr val="C00000"/>
                        </a:solidFill>
                        <a:effectLst/>
                        <a:latin typeface="+mn-lt"/>
                        <a:cs typeface="Arial" pitchFamily="34" charset="0"/>
                      </a:endParaRP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rgbClr val="C00000"/>
                          </a:solidFill>
                          <a:effectLst/>
                          <a:latin typeface="+mn-lt"/>
                          <a:cs typeface="Arial" pitchFamily="34" charset="0"/>
                        </a:rPr>
                        <a:t>High flow oxygen via face mask</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endParaRPr kumimoji="0" lang="en-GB" sz="2400" b="0" i="0" u="none" strike="noStrike" cap="none" normalizeH="0" baseline="0" dirty="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Blood glucose</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endParaRPr kumimoji="0" lang="en-GB" sz="2400" b="0" i="0" u="none" strike="noStrike" cap="none" normalizeH="0" baseline="0" dirty="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Monitor for apnoea</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rgbClr val="C00000"/>
                          </a:solidFill>
                          <a:effectLst/>
                          <a:latin typeface="+mn-lt"/>
                          <a:cs typeface="Arial" pitchFamily="34" charset="0"/>
                        </a:rPr>
                        <a:t>Reassess</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endParaRPr kumimoji="0" lang="en-US" sz="2400" b="0" i="0" u="none" strike="noStrike" cap="none" normalizeH="0" baseline="0" dirty="0">
                        <a:ln>
                          <a:noFill/>
                        </a:ln>
                        <a:solidFill>
                          <a:srgbClr val="FFFF00"/>
                        </a:solidFill>
                        <a:effectLst/>
                        <a:latin typeface="+mn-lt"/>
                        <a:cs typeface="Arial" pitchFamily="34" charset="0"/>
                      </a:endParaRPr>
                    </a:p>
                  </a:txBody>
                  <a:tcPr marL="92449" marR="92449"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53295">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B</a:t>
                      </a:r>
                      <a:endParaRPr kumimoji="0" lang="en-US" sz="2400" b="0" i="0" u="none" strike="noStrike" cap="none" normalizeH="0" baseline="0">
                        <a:ln>
                          <a:noFill/>
                        </a:ln>
                        <a:solidFill>
                          <a:schemeClr val="tx1"/>
                        </a:solidFill>
                        <a:effectLst/>
                        <a:latin typeface="+mn-lt"/>
                        <a:cs typeface="Arial" pitchFamily="34" charset="0"/>
                      </a:endParaRPr>
                    </a:p>
                  </a:txBody>
                  <a:tcPr marL="92449" marR="92449"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Expiratory wheeze</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Recession +</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SpO</a:t>
                      </a:r>
                      <a:r>
                        <a:rPr kumimoji="0" lang="en-GB" sz="2400" b="0" i="0" u="none" strike="noStrike" cap="none" normalizeH="0" baseline="-25000" dirty="0">
                          <a:ln>
                            <a:noFill/>
                          </a:ln>
                          <a:solidFill>
                            <a:schemeClr val="tx1"/>
                          </a:solidFill>
                          <a:effectLst/>
                          <a:latin typeface="+mn-lt"/>
                          <a:cs typeface="Arial" pitchFamily="34" charset="0"/>
                        </a:rPr>
                        <a:t>2</a:t>
                      </a:r>
                      <a:r>
                        <a:rPr kumimoji="0" lang="en-GB" sz="2400" b="0" i="0" u="none" strike="noStrike" cap="none" normalizeH="0" baseline="0" dirty="0">
                          <a:ln>
                            <a:noFill/>
                          </a:ln>
                          <a:solidFill>
                            <a:schemeClr val="tx1"/>
                          </a:solidFill>
                          <a:effectLst/>
                          <a:latin typeface="+mn-lt"/>
                          <a:cs typeface="Arial" pitchFamily="34" charset="0"/>
                        </a:rPr>
                        <a:t> 90% in air</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2"/>
                  </a:ext>
                </a:extLst>
              </a:tr>
              <a:tr h="841255">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C</a:t>
                      </a:r>
                      <a:endParaRPr kumimoji="0" lang="en-US" sz="2400" b="0" i="0" u="none" strike="noStrike" cap="none" normalizeH="0" baseline="0">
                        <a:ln>
                          <a:noFill/>
                        </a:ln>
                        <a:solidFill>
                          <a:schemeClr val="tx1"/>
                        </a:solidFill>
                        <a:effectLst/>
                        <a:latin typeface="+mn-lt"/>
                        <a:cs typeface="Arial" pitchFamily="34" charset="0"/>
                      </a:endParaRPr>
                    </a:p>
                  </a:txBody>
                  <a:tcPr marL="92449" marR="92449"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Heart rate 180/min</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Pale</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3"/>
                  </a:ext>
                </a:extLst>
              </a:tr>
              <a:tr h="1488299">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D</a:t>
                      </a:r>
                      <a:endParaRPr kumimoji="0" lang="en-US" sz="2400" b="0" i="0" u="none" strike="noStrike" cap="none" normalizeH="0" baseline="0">
                        <a:ln>
                          <a:noFill/>
                        </a:ln>
                        <a:solidFill>
                          <a:schemeClr val="tx1"/>
                        </a:solidFill>
                        <a:effectLst/>
                        <a:latin typeface="+mn-lt"/>
                        <a:cs typeface="Arial" pitchFamily="34" charset="0"/>
                      </a:endParaRPr>
                    </a:p>
                  </a:txBody>
                  <a:tcPr marL="92449" marR="92449"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Drowsy</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A</a:t>
                      </a:r>
                      <a:r>
                        <a:rPr kumimoji="0" lang="en-GB" sz="2400" b="1" i="0" u="none" strike="noStrike" cap="none" normalizeH="0" baseline="0" dirty="0">
                          <a:ln>
                            <a:noFill/>
                          </a:ln>
                          <a:solidFill>
                            <a:srgbClr val="C00000"/>
                          </a:solidFill>
                          <a:effectLst/>
                          <a:latin typeface="+mn-lt"/>
                          <a:cs typeface="Arial" pitchFamily="34" charset="0"/>
                        </a:rPr>
                        <a:t>V</a:t>
                      </a:r>
                      <a:r>
                        <a:rPr kumimoji="0" lang="en-GB" sz="2400" b="0" i="0" u="none" strike="noStrike" cap="none" normalizeH="0" baseline="0" dirty="0">
                          <a:ln>
                            <a:noFill/>
                          </a:ln>
                          <a:solidFill>
                            <a:schemeClr val="tx1"/>
                          </a:solidFill>
                          <a:effectLst/>
                          <a:latin typeface="+mn-lt"/>
                          <a:cs typeface="Arial" pitchFamily="34" charset="0"/>
                        </a:rPr>
                        <a:t>PU</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bwMode="auto">
          <a:xfrm>
            <a:off x="468313" y="333375"/>
            <a:ext cx="8229600" cy="633413"/>
          </a:xfrm>
          <a:noFill/>
          <a:ln>
            <a:miter lim="800000"/>
            <a:headEnd/>
            <a:tailEnd/>
          </a:ln>
        </p:spPr>
        <p:txBody>
          <a:bodyPr wrap="square" lIns="91440" tIns="45720" rIns="91440" bIns="45720" numCol="1" anchor="t" anchorCtr="0" compatLnSpc="1">
            <a:prstTxWarp prst="textNoShape">
              <a:avLst/>
            </a:prstTxWarp>
          </a:bodyPr>
          <a:lstStyle/>
          <a:p>
            <a:pPr eaLnBrk="1" hangingPunct="1"/>
            <a:r>
              <a:rPr lang="en-GB" sz="3600" b="1" dirty="0">
                <a:latin typeface="+mn-lt"/>
                <a:ea typeface="ＭＳ Ｐゴシック" pitchFamily="34" charset="-128"/>
                <a:cs typeface="Arial" charset="0"/>
              </a:rPr>
              <a:t>Buddy</a:t>
            </a:r>
            <a:r>
              <a:rPr lang="en-GB" sz="3600" dirty="0">
                <a:latin typeface="+mn-lt"/>
                <a:ea typeface="ＭＳ Ｐゴシック" pitchFamily="34" charset="-128"/>
                <a:cs typeface="Arial" charset="0"/>
              </a:rPr>
              <a:t>: </a:t>
            </a:r>
            <a:br>
              <a:rPr lang="en-GB" sz="3600" dirty="0">
                <a:latin typeface="+mn-lt"/>
                <a:ea typeface="ＭＳ Ｐゴシック" pitchFamily="34" charset="-128"/>
                <a:cs typeface="Arial" charset="0"/>
              </a:rPr>
            </a:br>
            <a:r>
              <a:rPr lang="en-GB" sz="3600" dirty="0">
                <a:latin typeface="+mn-lt"/>
                <a:ea typeface="ＭＳ Ｐゴシック" pitchFamily="34" charset="-128"/>
                <a:cs typeface="Arial" charset="0"/>
              </a:rPr>
              <a:t>What emergency treatment?</a:t>
            </a:r>
            <a:endParaRPr lang="en-US" sz="3600" dirty="0">
              <a:latin typeface="+mn-lt"/>
              <a:ea typeface="ＭＳ Ｐゴシック" pitchFamily="34" charset="-128"/>
              <a:cs typeface="Arial" charset="0"/>
            </a:endParaRPr>
          </a:p>
        </p:txBody>
      </p:sp>
      <p:graphicFrame>
        <p:nvGraphicFramePr>
          <p:cNvPr id="236583" name="Group 39"/>
          <p:cNvGraphicFramePr>
            <a:graphicFrameLocks noGrp="1"/>
          </p:cNvGraphicFramePr>
          <p:nvPr>
            <p:ph idx="1"/>
          </p:nvPr>
        </p:nvGraphicFramePr>
        <p:xfrm>
          <a:off x="682625" y="1892725"/>
          <a:ext cx="8172617" cy="3411537"/>
        </p:xfrm>
        <a:graphic>
          <a:graphicData uri="http://schemas.openxmlformats.org/drawingml/2006/table">
            <a:tbl>
              <a:tblPr/>
              <a:tblGrid>
                <a:gridCol w="2087563">
                  <a:extLst>
                    <a:ext uri="{9D8B030D-6E8A-4147-A177-3AD203B41FA5}">
                      <a16:colId xmlns:a16="http://schemas.microsoft.com/office/drawing/2014/main" val="20000"/>
                    </a:ext>
                  </a:extLst>
                </a:gridCol>
                <a:gridCol w="2283075">
                  <a:extLst>
                    <a:ext uri="{9D8B030D-6E8A-4147-A177-3AD203B41FA5}">
                      <a16:colId xmlns:a16="http://schemas.microsoft.com/office/drawing/2014/main" val="20001"/>
                    </a:ext>
                  </a:extLst>
                </a:gridCol>
                <a:gridCol w="3801979">
                  <a:extLst>
                    <a:ext uri="{9D8B030D-6E8A-4147-A177-3AD203B41FA5}">
                      <a16:colId xmlns:a16="http://schemas.microsoft.com/office/drawing/2014/main" val="20002"/>
                    </a:ext>
                  </a:extLst>
                </a:gridCol>
              </a:tblGrid>
              <a:tr h="584254">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dirty="0">
                          <a:ln>
                            <a:noFill/>
                          </a:ln>
                          <a:solidFill>
                            <a:srgbClr val="92D050"/>
                          </a:solidFill>
                          <a:effectLst/>
                          <a:latin typeface="+mn-lt"/>
                          <a:cs typeface="Arial" pitchFamily="34" charset="0"/>
                        </a:rPr>
                        <a:t>Key Feature</a:t>
                      </a:r>
                      <a:endParaRPr kumimoji="0" lang="en-US" sz="2800" b="1" i="0" u="none" strike="noStrike" cap="none" normalizeH="0" baseline="0" dirty="0">
                        <a:ln>
                          <a:noFill/>
                        </a:ln>
                        <a:solidFill>
                          <a:srgbClr val="92D050"/>
                        </a:solidFill>
                        <a:effectLst/>
                        <a:latin typeface="+mn-lt"/>
                        <a:cs typeface="Arial" pitchFamily="34"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dirty="0">
                          <a:ln>
                            <a:noFill/>
                          </a:ln>
                          <a:solidFill>
                            <a:srgbClr val="92D050"/>
                          </a:solidFill>
                          <a:effectLst/>
                          <a:latin typeface="+mn-lt"/>
                          <a:cs typeface="Arial" pitchFamily="34" charset="0"/>
                        </a:rPr>
                        <a:t>Diagnosis</a:t>
                      </a:r>
                      <a:endParaRPr kumimoji="0" lang="en-US" sz="2800" b="1" i="0" u="none" strike="noStrike" cap="none" normalizeH="0" baseline="0" dirty="0">
                        <a:ln>
                          <a:noFill/>
                        </a:ln>
                        <a:solidFill>
                          <a:srgbClr val="92D050"/>
                        </a:solidFill>
                        <a:effectLst/>
                        <a:latin typeface="+mn-lt"/>
                        <a:cs typeface="Arial" pitchFamily="34"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US" sz="2800" b="1" i="0" u="none" strike="noStrike" cap="none" normalizeH="0" baseline="0" dirty="0">
                          <a:ln>
                            <a:noFill/>
                          </a:ln>
                          <a:solidFill>
                            <a:srgbClr val="92D050"/>
                          </a:solidFill>
                          <a:effectLst/>
                          <a:latin typeface="+mn-lt"/>
                          <a:cs typeface="Arial" pitchFamily="34" charset="0"/>
                        </a:rPr>
                        <a:t>Treatment</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798487">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Under 1 year</a:t>
                      </a:r>
                      <a:endParaRPr kumimoji="0" lang="en-US" sz="2800" b="0" i="0" u="none" strike="noStrike" cap="none" normalizeH="0" baseline="0" dirty="0">
                        <a:ln>
                          <a:noFill/>
                        </a:ln>
                        <a:solidFill>
                          <a:schemeClr val="tx1"/>
                        </a:solidFill>
                        <a:effectLst/>
                        <a:latin typeface="+mn-lt"/>
                        <a:cs typeface="Arial" pitchFamily="34"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err="1">
                          <a:ln>
                            <a:noFill/>
                          </a:ln>
                          <a:solidFill>
                            <a:schemeClr val="tx1"/>
                          </a:solidFill>
                          <a:effectLst/>
                          <a:latin typeface="+mn-lt"/>
                          <a:cs typeface="Arial" pitchFamily="34" charset="0"/>
                        </a:rPr>
                        <a:t>Bronchiolitis</a:t>
                      </a:r>
                      <a:endParaRPr kumimoji="0" lang="en-US" sz="2800" b="0" i="0" u="none" strike="noStrike" cap="none" normalizeH="0" baseline="0" dirty="0">
                        <a:ln>
                          <a:noFill/>
                        </a:ln>
                        <a:solidFill>
                          <a:schemeClr val="tx1"/>
                        </a:solidFill>
                        <a:effectLst/>
                        <a:latin typeface="+mn-lt"/>
                        <a:cs typeface="Arial" pitchFamily="34"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Oxygen and monitor breathing for apnoea, ensure adequate hydration</a:t>
                      </a:r>
                      <a:endParaRPr kumimoji="0" lang="en-US" sz="2800" b="0" i="0" u="none" strike="noStrike" cap="none" normalizeH="0" baseline="0" dirty="0">
                        <a:ln>
                          <a:noFill/>
                        </a:ln>
                        <a:solidFill>
                          <a:schemeClr val="tx1"/>
                        </a:solidFill>
                        <a:effectLst/>
                        <a:latin typeface="+mn-lt"/>
                        <a:cs typeface="Arial" pitchFamily="34"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28796">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a:ln>
                            <a:noFill/>
                          </a:ln>
                          <a:solidFill>
                            <a:schemeClr val="tx1"/>
                          </a:solidFill>
                          <a:effectLst/>
                          <a:latin typeface="+mn-lt"/>
                          <a:cs typeface="Arial" pitchFamily="34" charset="0"/>
                        </a:rPr>
                        <a:t>Over 1 year</a:t>
                      </a:r>
                      <a:endParaRPr kumimoji="0" lang="en-US" sz="2800" b="0" i="0" u="none" strike="noStrike" cap="none" normalizeH="0" baseline="0">
                        <a:ln>
                          <a:noFill/>
                        </a:ln>
                        <a:solidFill>
                          <a:schemeClr val="tx1"/>
                        </a:solidFill>
                        <a:effectLst/>
                        <a:latin typeface="+mn-lt"/>
                        <a:cs typeface="Arial" pitchFamily="34"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Asthma</a:t>
                      </a:r>
                      <a:endParaRPr kumimoji="0" lang="en-US" sz="2800" b="0" i="0" u="none" strike="noStrike" cap="none" normalizeH="0" baseline="0" dirty="0">
                        <a:ln>
                          <a:noFill/>
                        </a:ln>
                        <a:solidFill>
                          <a:schemeClr val="tx1"/>
                        </a:solidFill>
                        <a:effectLst/>
                        <a:latin typeface="+mn-lt"/>
                        <a:cs typeface="Arial" pitchFamily="34"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+/-Steroids and bronchodilators</a:t>
                      </a:r>
                      <a:endParaRPr kumimoji="0" lang="en-US" sz="2800" b="0" i="0" u="none" strike="noStrike" cap="none" normalizeH="0" baseline="0" dirty="0">
                        <a:ln>
                          <a:noFill/>
                        </a:ln>
                        <a:solidFill>
                          <a:schemeClr val="tx1"/>
                        </a:solidFill>
                        <a:effectLst/>
                        <a:latin typeface="+mn-lt"/>
                        <a:cs typeface="Arial" pitchFamily="34"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28569E-F76D-75A0-30B1-AB44A94FF09C}"/>
            </a:ext>
          </a:extLst>
        </p:cNvPr>
        <p:cNvGrpSpPr/>
        <p:nvPr/>
      </p:nvGrpSpPr>
      <p:grpSpPr>
        <a:xfrm>
          <a:off x="0" y="0"/>
          <a:ext cx="0" cy="0"/>
          <a:chOff x="0" y="0"/>
          <a:chExt cx="0" cy="0"/>
        </a:xfrm>
      </p:grpSpPr>
      <p:graphicFrame>
        <p:nvGraphicFramePr>
          <p:cNvPr id="241716" name="Group 52">
            <a:extLst>
              <a:ext uri="{FF2B5EF4-FFF2-40B4-BE49-F238E27FC236}">
                <a16:creationId xmlns:a16="http://schemas.microsoft.com/office/drawing/2014/main" id="{E3632F27-BB66-566C-D935-D231250C66D5}"/>
              </a:ext>
            </a:extLst>
          </p:cNvPr>
          <p:cNvGraphicFramePr>
            <a:graphicFrameLocks noGrp="1"/>
          </p:cNvGraphicFramePr>
          <p:nvPr>
            <p:ph idx="1"/>
          </p:nvPr>
        </p:nvGraphicFramePr>
        <p:xfrm>
          <a:off x="828675" y="1919288"/>
          <a:ext cx="7858125" cy="4718256"/>
        </p:xfrm>
        <a:graphic>
          <a:graphicData uri="http://schemas.openxmlformats.org/drawingml/2006/table">
            <a:tbl>
              <a:tblPr/>
              <a:tblGrid>
                <a:gridCol w="548569">
                  <a:extLst>
                    <a:ext uri="{9D8B030D-6E8A-4147-A177-3AD203B41FA5}">
                      <a16:colId xmlns:a16="http://schemas.microsoft.com/office/drawing/2014/main" val="20000"/>
                    </a:ext>
                  </a:extLst>
                </a:gridCol>
                <a:gridCol w="3260070">
                  <a:extLst>
                    <a:ext uri="{9D8B030D-6E8A-4147-A177-3AD203B41FA5}">
                      <a16:colId xmlns:a16="http://schemas.microsoft.com/office/drawing/2014/main" val="20001"/>
                    </a:ext>
                  </a:extLst>
                </a:gridCol>
                <a:gridCol w="4049486">
                  <a:extLst>
                    <a:ext uri="{9D8B030D-6E8A-4147-A177-3AD203B41FA5}">
                      <a16:colId xmlns:a16="http://schemas.microsoft.com/office/drawing/2014/main" val="20002"/>
                    </a:ext>
                  </a:extLst>
                </a:gridCol>
              </a:tblGrid>
              <a:tr h="446449">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endParaRPr kumimoji="0" lang="en-GB" sz="2400" b="0" i="0" u="none" strike="noStrike" cap="none" normalizeH="0" baseline="0" dirty="0">
                        <a:ln>
                          <a:noFill/>
                        </a:ln>
                        <a:solidFill>
                          <a:schemeClr val="tx1"/>
                        </a:solidFill>
                        <a:effectLst/>
                        <a:latin typeface="+mn-lt"/>
                        <a:cs typeface="Arial" pitchFamily="34" charset="0"/>
                      </a:endParaRPr>
                    </a:p>
                  </a:txBody>
                  <a:tcPr marL="92449" marR="92449"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On examination</a:t>
                      </a:r>
                      <a:endParaRPr kumimoji="0" lang="en-US" sz="2400" b="1" i="0" u="none" strike="noStrike" cap="none" normalizeH="0" baseline="0" dirty="0">
                        <a:ln>
                          <a:noFill/>
                        </a:ln>
                        <a:solidFill>
                          <a:srgbClr val="92D050"/>
                        </a:solidFill>
                        <a:effectLst/>
                        <a:latin typeface="+mn-lt"/>
                        <a:cs typeface="Arial" pitchFamily="34" charset="0"/>
                      </a:endParaRPr>
                    </a:p>
                  </a:txBody>
                  <a:tcPr marL="92449" marR="92449"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Resuscitation</a:t>
                      </a:r>
                      <a:endParaRPr kumimoji="0" lang="en-US" sz="2400" b="1" i="0" u="none" strike="noStrike" cap="none" normalizeH="0" baseline="0" dirty="0">
                        <a:ln>
                          <a:noFill/>
                        </a:ln>
                        <a:solidFill>
                          <a:srgbClr val="92D050"/>
                        </a:solidFill>
                        <a:effectLst/>
                        <a:latin typeface="+mn-lt"/>
                        <a:cs typeface="Arial" pitchFamily="34" charset="0"/>
                      </a:endParaRPr>
                    </a:p>
                  </a:txBody>
                  <a:tcPr marL="92449" marR="92449"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5420">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dirty="0">
                          <a:ln>
                            <a:noFill/>
                          </a:ln>
                          <a:solidFill>
                            <a:schemeClr val="tx1"/>
                          </a:solidFill>
                          <a:effectLst/>
                          <a:latin typeface="+mn-lt"/>
                          <a:cs typeface="Arial" pitchFamily="34" charset="0"/>
                        </a:rPr>
                        <a:t>A</a:t>
                      </a:r>
                      <a:endParaRPr kumimoji="0" lang="en-US" sz="2800" b="1" i="0" u="none" strike="noStrike" cap="none" normalizeH="0" baseline="0" dirty="0">
                        <a:ln>
                          <a:noFill/>
                        </a:ln>
                        <a:solidFill>
                          <a:schemeClr val="tx1"/>
                        </a:solidFill>
                        <a:effectLst/>
                        <a:latin typeface="+mn-lt"/>
                        <a:cs typeface="Arial" pitchFamily="34" charset="0"/>
                      </a:endParaRPr>
                    </a:p>
                  </a:txBody>
                  <a:tcPr marL="92449" marR="92449"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Patent</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C00000"/>
                          </a:solidFill>
                          <a:effectLst/>
                          <a:latin typeface="+mn-lt"/>
                          <a:cs typeface="Arial" pitchFamily="34" charset="0"/>
                        </a:rPr>
                        <a:t>Call for help</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Maintain airway (may need intubation)</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High flow O2 via face mask</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IV access/ fluids (10 ml/kg)</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Consider inotropes after 20-40 mls/kg fluid</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Bloods</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Empiric Antibiotics</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C00000"/>
                          </a:solidFill>
                          <a:effectLst/>
                          <a:latin typeface="+mn-lt"/>
                          <a:cs typeface="Arial" pitchFamily="34" charset="0"/>
                        </a:rPr>
                        <a:t>Reassess</a:t>
                      </a:r>
                      <a:endParaRPr kumimoji="0" lang="en-US" sz="2400" b="1" i="0" u="none" strike="noStrike" cap="none" normalizeH="0" baseline="0" dirty="0">
                        <a:ln>
                          <a:noFill/>
                        </a:ln>
                        <a:solidFill>
                          <a:srgbClr val="C00000"/>
                        </a:solidFill>
                        <a:effectLst/>
                        <a:latin typeface="+mn-lt"/>
                        <a:cs typeface="Arial" pitchFamily="34" charset="0"/>
                      </a:endParaRPr>
                    </a:p>
                  </a:txBody>
                  <a:tcPr marL="92449" marR="92449"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60804">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dirty="0">
                          <a:ln>
                            <a:noFill/>
                          </a:ln>
                          <a:solidFill>
                            <a:schemeClr val="tx1"/>
                          </a:solidFill>
                          <a:effectLst/>
                          <a:latin typeface="+mn-lt"/>
                          <a:cs typeface="Arial" pitchFamily="34" charset="0"/>
                        </a:rPr>
                        <a:t>B</a:t>
                      </a:r>
                      <a:endParaRPr kumimoji="0" lang="en-US" sz="2800" b="1" i="0" u="none" strike="noStrike" cap="none" normalizeH="0" baseline="0" dirty="0">
                        <a:ln>
                          <a:noFill/>
                        </a:ln>
                        <a:solidFill>
                          <a:schemeClr val="tx1"/>
                        </a:solidFill>
                        <a:effectLst/>
                        <a:latin typeface="+mn-lt"/>
                        <a:cs typeface="Arial" pitchFamily="34" charset="0"/>
                      </a:endParaRPr>
                    </a:p>
                  </a:txBody>
                  <a:tcPr marL="92449" marR="92449"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err="1">
                          <a:ln>
                            <a:noFill/>
                          </a:ln>
                          <a:solidFill>
                            <a:schemeClr val="tx1"/>
                          </a:solidFill>
                          <a:effectLst/>
                          <a:latin typeface="+mn-lt"/>
                          <a:cs typeface="Arial" pitchFamily="34" charset="0"/>
                        </a:rPr>
                        <a:t>Resp</a:t>
                      </a:r>
                      <a:r>
                        <a:rPr kumimoji="0" lang="en-GB" sz="2400" b="0" i="0" u="none" strike="noStrike" cap="none" normalizeH="0" baseline="0" dirty="0">
                          <a:ln>
                            <a:noFill/>
                          </a:ln>
                          <a:solidFill>
                            <a:schemeClr val="tx1"/>
                          </a:solidFill>
                          <a:effectLst/>
                          <a:latin typeface="+mn-lt"/>
                          <a:cs typeface="Arial" pitchFamily="34" charset="0"/>
                        </a:rPr>
                        <a:t> rate 40/min</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SpO</a:t>
                      </a:r>
                      <a:r>
                        <a:rPr kumimoji="0" lang="en-GB" sz="2400" b="0" i="0" u="none" strike="noStrike" cap="none" normalizeH="0" baseline="-25000" dirty="0">
                          <a:ln>
                            <a:noFill/>
                          </a:ln>
                          <a:solidFill>
                            <a:schemeClr val="tx1"/>
                          </a:solidFill>
                          <a:effectLst/>
                          <a:latin typeface="+mn-lt"/>
                          <a:cs typeface="Arial" pitchFamily="34" charset="0"/>
                        </a:rPr>
                        <a:t>2</a:t>
                      </a:r>
                      <a:r>
                        <a:rPr kumimoji="0" lang="en-GB" sz="2400" b="0" i="0" u="none" strike="noStrike" cap="none" normalizeH="0" baseline="0" dirty="0">
                          <a:ln>
                            <a:noFill/>
                          </a:ln>
                          <a:solidFill>
                            <a:schemeClr val="tx1"/>
                          </a:solidFill>
                          <a:effectLst/>
                          <a:latin typeface="+mn-lt"/>
                          <a:cs typeface="Arial" pitchFamily="34" charset="0"/>
                        </a:rPr>
                        <a:t> not recordable</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No significant recession</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2"/>
                  </a:ext>
                </a:extLst>
              </a:tr>
              <a:tr h="1875159">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dirty="0">
                          <a:ln>
                            <a:noFill/>
                          </a:ln>
                          <a:solidFill>
                            <a:schemeClr val="tx1"/>
                          </a:solidFill>
                          <a:effectLst/>
                          <a:latin typeface="+mn-lt"/>
                          <a:cs typeface="Arial" pitchFamily="34" charset="0"/>
                        </a:rPr>
                        <a:t>C</a:t>
                      </a:r>
                      <a:endParaRPr kumimoji="0" lang="en-US" sz="2800" b="1" i="0" u="none" strike="noStrike" cap="none" normalizeH="0" baseline="0" dirty="0">
                        <a:ln>
                          <a:noFill/>
                        </a:ln>
                        <a:solidFill>
                          <a:schemeClr val="tx1"/>
                        </a:solidFill>
                        <a:effectLst/>
                        <a:latin typeface="+mn-lt"/>
                        <a:cs typeface="Arial" pitchFamily="34" charset="0"/>
                      </a:endParaRPr>
                    </a:p>
                  </a:txBody>
                  <a:tcPr marL="92449" marR="92449"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Pale</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Heart rate 170/min</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Weak peripheral pulses</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BP 65 mmHg systolic</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CRT 4 sec</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3"/>
                  </a:ext>
                </a:extLst>
              </a:tr>
              <a:tr h="485420">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dirty="0">
                          <a:ln>
                            <a:noFill/>
                          </a:ln>
                          <a:solidFill>
                            <a:schemeClr val="tx1"/>
                          </a:solidFill>
                          <a:effectLst/>
                          <a:latin typeface="+mn-lt"/>
                          <a:cs typeface="Arial" pitchFamily="34" charset="0"/>
                        </a:rPr>
                        <a:t>D</a:t>
                      </a:r>
                      <a:endParaRPr kumimoji="0" lang="en-US" sz="2800" b="1" i="0" u="none" strike="noStrike" cap="none" normalizeH="0" baseline="0" dirty="0">
                        <a:ln>
                          <a:noFill/>
                        </a:ln>
                        <a:solidFill>
                          <a:schemeClr val="tx1"/>
                        </a:solidFill>
                        <a:effectLst/>
                        <a:latin typeface="+mn-lt"/>
                        <a:cs typeface="Arial" pitchFamily="34" charset="0"/>
                      </a:endParaRPr>
                    </a:p>
                  </a:txBody>
                  <a:tcPr marL="92449" marR="92449"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A</a:t>
                      </a:r>
                      <a:r>
                        <a:rPr kumimoji="0" lang="en-GB" sz="2400" b="1" i="0" u="none" strike="noStrike" cap="none" normalizeH="0" baseline="0" dirty="0">
                          <a:ln>
                            <a:noFill/>
                          </a:ln>
                          <a:solidFill>
                            <a:srgbClr val="C00000"/>
                          </a:solidFill>
                          <a:effectLst/>
                          <a:latin typeface="+mn-lt"/>
                          <a:cs typeface="Arial" pitchFamily="34" charset="0"/>
                        </a:rPr>
                        <a:t>V</a:t>
                      </a:r>
                      <a:r>
                        <a:rPr kumimoji="0" lang="en-GB" sz="2400" b="0" i="0" u="none" strike="noStrike" cap="none" normalizeH="0" baseline="0" dirty="0">
                          <a:ln>
                            <a:noFill/>
                          </a:ln>
                          <a:solidFill>
                            <a:schemeClr val="tx1"/>
                          </a:solidFill>
                          <a:effectLst/>
                          <a:latin typeface="+mn-lt"/>
                          <a:cs typeface="Arial" pitchFamily="34" charset="0"/>
                        </a:rPr>
                        <a:t>PU</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4"/>
                  </a:ext>
                </a:extLst>
              </a:tr>
            </a:tbl>
          </a:graphicData>
        </a:graphic>
      </p:graphicFrame>
      <p:sp>
        <p:nvSpPr>
          <p:cNvPr id="5" name="Title 4">
            <a:extLst>
              <a:ext uri="{FF2B5EF4-FFF2-40B4-BE49-F238E27FC236}">
                <a16:creationId xmlns:a16="http://schemas.microsoft.com/office/drawing/2014/main" id="{78DBC484-0B50-DDC0-CEF7-CD94CB17F8C2}"/>
              </a:ext>
            </a:extLst>
          </p:cNvPr>
          <p:cNvSpPr>
            <a:spLocks noGrp="1"/>
          </p:cNvSpPr>
          <p:nvPr>
            <p:ph type="title"/>
          </p:nvPr>
        </p:nvSpPr>
        <p:spPr/>
        <p:txBody>
          <a:bodyPr/>
          <a:lstStyle/>
          <a:p>
            <a:r>
              <a:rPr lang="en-GB" sz="3600" b="1" dirty="0">
                <a:ea typeface="ＭＳ Ｐゴシック" pitchFamily="34" charset="-128"/>
                <a:cs typeface="Arial" charset="0"/>
              </a:rPr>
              <a:t>Cassie: </a:t>
            </a:r>
            <a:r>
              <a:rPr lang="en-GB" sz="3600" dirty="0">
                <a:ea typeface="ＭＳ Ｐゴシック" pitchFamily="34" charset="-128"/>
                <a:cs typeface="Arial" charset="0"/>
              </a:rPr>
              <a:t>Primary assessment and resuscitation</a:t>
            </a:r>
            <a:endParaRPr lang="en-AU" sz="3600" dirty="0"/>
          </a:p>
        </p:txBody>
      </p:sp>
    </p:spTree>
    <p:extLst>
      <p:ext uri="{BB962C8B-B14F-4D97-AF65-F5344CB8AC3E}">
        <p14:creationId xmlns:p14="http://schemas.microsoft.com/office/powerpoint/2010/main" val="2386283535"/>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noFill/>
          <a:ln>
            <a:miter lim="800000"/>
            <a:headEnd/>
            <a:tailEnd/>
          </a:ln>
        </p:spPr>
        <p:txBody>
          <a:bodyPr wrap="square" lIns="91440" tIns="45720" rIns="91440" bIns="45720" numCol="1" anchor="t" anchorCtr="0" compatLnSpc="1">
            <a:prstTxWarp prst="textNoShape">
              <a:avLst/>
            </a:prstTxWarp>
          </a:bodyPr>
          <a:lstStyle/>
          <a:p>
            <a:pPr eaLnBrk="1" hangingPunct="1"/>
            <a:r>
              <a:rPr lang="en-GB" sz="3600" b="1" dirty="0">
                <a:latin typeface="+mn-lt"/>
                <a:ea typeface="ＭＳ Ｐゴシック" pitchFamily="34" charset="-128"/>
                <a:cs typeface="Arial" charset="0"/>
              </a:rPr>
              <a:t>Cassie</a:t>
            </a:r>
            <a:r>
              <a:rPr lang="en-GB" sz="3600" dirty="0">
                <a:latin typeface="+mn-lt"/>
                <a:ea typeface="ＭＳ Ｐゴシック" pitchFamily="34" charset="-128"/>
                <a:cs typeface="Arial" charset="0"/>
              </a:rPr>
              <a:t>: </a:t>
            </a:r>
            <a:br>
              <a:rPr lang="en-GB" sz="3600" dirty="0">
                <a:latin typeface="+mn-lt"/>
                <a:ea typeface="ＭＳ Ｐゴシック" pitchFamily="34" charset="-128"/>
                <a:cs typeface="Arial" charset="0"/>
              </a:rPr>
            </a:br>
            <a:r>
              <a:rPr lang="en-GB" sz="3600" dirty="0">
                <a:latin typeface="+mn-lt"/>
                <a:ea typeface="ＭＳ Ｐゴシック" pitchFamily="34" charset="-128"/>
                <a:cs typeface="Arial" charset="0"/>
              </a:rPr>
              <a:t>What emergency treatment?</a:t>
            </a:r>
            <a:endParaRPr lang="en-US" sz="3600" dirty="0">
              <a:latin typeface="+mn-lt"/>
              <a:ea typeface="ＭＳ Ｐゴシック" pitchFamily="34" charset="-128"/>
              <a:cs typeface="Arial" charset="0"/>
            </a:endParaRPr>
          </a:p>
        </p:txBody>
      </p:sp>
      <p:graphicFrame>
        <p:nvGraphicFramePr>
          <p:cNvPr id="243776" name="Group 64"/>
          <p:cNvGraphicFramePr>
            <a:graphicFrameLocks noGrp="1"/>
          </p:cNvGraphicFramePr>
          <p:nvPr>
            <p:ph idx="1"/>
          </p:nvPr>
        </p:nvGraphicFramePr>
        <p:xfrm>
          <a:off x="828292" y="1588168"/>
          <a:ext cx="7858125" cy="5073650"/>
        </p:xfrm>
        <a:graphic>
          <a:graphicData uri="http://schemas.openxmlformats.org/drawingml/2006/table">
            <a:tbl>
              <a:tblPr/>
              <a:tblGrid>
                <a:gridCol w="2619375">
                  <a:extLst>
                    <a:ext uri="{9D8B030D-6E8A-4147-A177-3AD203B41FA5}">
                      <a16:colId xmlns:a16="http://schemas.microsoft.com/office/drawing/2014/main" val="20000"/>
                    </a:ext>
                  </a:extLst>
                </a:gridCol>
                <a:gridCol w="2459838">
                  <a:extLst>
                    <a:ext uri="{9D8B030D-6E8A-4147-A177-3AD203B41FA5}">
                      <a16:colId xmlns:a16="http://schemas.microsoft.com/office/drawing/2014/main" val="20001"/>
                    </a:ext>
                  </a:extLst>
                </a:gridCol>
                <a:gridCol w="2778912">
                  <a:extLst>
                    <a:ext uri="{9D8B030D-6E8A-4147-A177-3AD203B41FA5}">
                      <a16:colId xmlns:a16="http://schemas.microsoft.com/office/drawing/2014/main" val="20002"/>
                    </a:ext>
                  </a:extLst>
                </a:gridCol>
              </a:tblGrid>
              <a:tr h="439738">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Key Feature</a:t>
                      </a:r>
                      <a:endParaRPr kumimoji="0" lang="en-US" sz="2400" b="1" i="0" u="none" strike="noStrike" cap="none" normalizeH="0" baseline="0" dirty="0">
                        <a:ln>
                          <a:noFill/>
                        </a:ln>
                        <a:solidFill>
                          <a:srgbClr val="92D050"/>
                        </a:solidFill>
                        <a:effectLst/>
                        <a:latin typeface="+mn-lt"/>
                        <a:cs typeface="Arial" pitchFamily="34" charset="0"/>
                      </a:endParaRPr>
                    </a:p>
                  </a:txBody>
                  <a:tcPr marL="92449" marR="924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Diagnosis</a:t>
                      </a:r>
                      <a:endParaRPr kumimoji="0" lang="en-US" sz="2400" b="1" i="0" u="none" strike="noStrike" cap="none" normalizeH="0" baseline="0" dirty="0">
                        <a:ln>
                          <a:noFill/>
                        </a:ln>
                        <a:solidFill>
                          <a:srgbClr val="92D050"/>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mn-lt"/>
                          <a:cs typeface="Arial" pitchFamily="34" charset="0"/>
                        </a:rPr>
                        <a:t>Treatment</a:t>
                      </a:r>
                      <a:endParaRPr kumimoji="0" lang="en-US" sz="2400" b="1" i="0" u="none" strike="noStrike" cap="none" normalizeH="0" baseline="0" dirty="0">
                        <a:ln>
                          <a:noFill/>
                        </a:ln>
                        <a:solidFill>
                          <a:srgbClr val="92D050"/>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62000">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Vomiting/ Diarrhoea</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Gastroenteritis</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IV/IO Fluid</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92163">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Fever and rash</a:t>
                      </a:r>
                      <a:endParaRPr kumimoji="0" lang="en-US" sz="2400" b="0" i="0" u="none" strike="noStrike" cap="none" normalizeH="0" baseline="0">
                        <a:ln>
                          <a:noFill/>
                        </a:ln>
                        <a:solidFill>
                          <a:schemeClr val="tx1"/>
                        </a:solidFill>
                        <a:effectLst/>
                        <a:latin typeface="+mn-lt"/>
                        <a:cs typeface="Arial" pitchFamily="34" charset="0"/>
                      </a:endParaRPr>
                    </a:p>
                  </a:txBody>
                  <a:tcPr marL="92449" marR="924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Septicaemia</a:t>
                      </a:r>
                      <a:endParaRPr kumimoji="0" lang="en-US" sz="2400" b="0" i="0" u="none" strike="noStrike" cap="none" normalizeH="0" baseline="0">
                        <a:ln>
                          <a:noFill/>
                        </a:ln>
                        <a:solidFill>
                          <a:schemeClr val="tx1"/>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IV/IO Fluid</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Antibiotics</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650">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Allergen, urticaria</a:t>
                      </a:r>
                      <a:endParaRPr kumimoji="0" lang="en-US" sz="2400" b="0" i="0" u="none" strike="noStrike" cap="none" normalizeH="0" baseline="0">
                        <a:ln>
                          <a:noFill/>
                        </a:ln>
                        <a:solidFill>
                          <a:schemeClr val="tx1"/>
                        </a:solidFill>
                        <a:effectLst/>
                        <a:latin typeface="+mn-lt"/>
                        <a:cs typeface="Arial" pitchFamily="34" charset="0"/>
                      </a:endParaRPr>
                    </a:p>
                  </a:txBody>
                  <a:tcPr marL="92449" marR="924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Anaphylaxis</a:t>
                      </a:r>
                      <a:endParaRPr kumimoji="0" lang="en-US" sz="2400" b="0" i="0" u="none" strike="noStrike" cap="none" normalizeH="0" baseline="0">
                        <a:ln>
                          <a:noFill/>
                        </a:ln>
                        <a:solidFill>
                          <a:schemeClr val="tx1"/>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Adrenaline</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62000">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Signs of heart failure</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CHD / Cardiomyopathy</a:t>
                      </a:r>
                      <a:endParaRPr kumimoji="0" lang="en-US" sz="2400" b="0" i="0" u="none" strike="noStrike" cap="none" normalizeH="0" baseline="0">
                        <a:ln>
                          <a:noFill/>
                        </a:ln>
                        <a:solidFill>
                          <a:schemeClr val="tx1"/>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defRPr/>
                      </a:pPr>
                      <a:r>
                        <a:rPr kumimoji="0" lang="en-GB" sz="2400" b="0" i="0" u="none" strike="noStrike" cap="none" normalizeH="0" baseline="0" dirty="0">
                          <a:ln>
                            <a:noFill/>
                          </a:ln>
                          <a:solidFill>
                            <a:schemeClr val="tx1"/>
                          </a:solidFill>
                          <a:effectLst/>
                          <a:latin typeface="+mn-lt"/>
                          <a:cs typeface="Arial" pitchFamily="34" charset="0"/>
                        </a:rPr>
                        <a:t>Diuretics, </a:t>
                      </a:r>
                      <a:r>
                        <a:rPr kumimoji="0" lang="en-GB" sz="2400" b="0" i="0" u="none" strike="noStrike" cap="none" normalizeH="0" baseline="0" dirty="0" err="1">
                          <a:ln>
                            <a:noFill/>
                          </a:ln>
                          <a:solidFill>
                            <a:schemeClr val="tx1"/>
                          </a:solidFill>
                          <a:effectLst/>
                          <a:latin typeface="+mn-lt"/>
                          <a:cs typeface="Arial" pitchFamily="34" charset="0"/>
                        </a:rPr>
                        <a:t>inotropes</a:t>
                      </a:r>
                      <a:endParaRPr kumimoji="0" lang="en-US" sz="2400" b="0" i="0" u="none" strike="noStrike" cap="none" normalizeH="0" baseline="0" dirty="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bg1">
                              <a:lumMod val="50000"/>
                            </a:schemeClr>
                          </a:solidFill>
                          <a:effectLst/>
                          <a:latin typeface="+mn-lt"/>
                          <a:cs typeface="Arial" pitchFamily="34" charset="0"/>
                        </a:rPr>
                        <a:t>Prostaglandin</a:t>
                      </a:r>
                    </a:p>
                  </a:txBody>
                  <a:tcPr marL="92449" marR="924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63588">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Abnormal rhythm on ECG</a:t>
                      </a:r>
                      <a:endParaRPr kumimoji="0" lang="en-US" sz="2400" b="0" i="0" u="none" strike="noStrike" cap="none" normalizeH="0" baseline="0">
                        <a:ln>
                          <a:noFill/>
                        </a:ln>
                        <a:solidFill>
                          <a:schemeClr val="tx1"/>
                        </a:solidFill>
                        <a:effectLst/>
                        <a:latin typeface="+mn-lt"/>
                        <a:cs typeface="Arial" pitchFamily="34" charset="0"/>
                      </a:endParaRPr>
                    </a:p>
                  </a:txBody>
                  <a:tcPr marL="92449" marR="924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Arrhythmia</a:t>
                      </a:r>
                      <a:endParaRPr kumimoji="0" lang="en-US" sz="2400" b="0" i="0" u="none" strike="noStrike" cap="none" normalizeH="0" baseline="0">
                        <a:ln>
                          <a:noFill/>
                        </a:ln>
                        <a:solidFill>
                          <a:schemeClr val="tx1"/>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Arrhythmia algorithms</a:t>
                      </a:r>
                      <a:endParaRPr kumimoji="0" lang="en-US" sz="2400" b="0" i="0" u="none" strike="noStrike" cap="none" normalizeH="0" baseline="0" dirty="0">
                        <a:ln>
                          <a:noFill/>
                        </a:ln>
                        <a:solidFill>
                          <a:schemeClr val="tx1"/>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06450">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High blood glucose</a:t>
                      </a:r>
                      <a:endParaRPr kumimoji="0" lang="en-US" sz="2400" b="0" i="0" u="none" strike="noStrike" cap="none" normalizeH="0" baseline="0">
                        <a:ln>
                          <a:noFill/>
                        </a:ln>
                        <a:solidFill>
                          <a:schemeClr val="tx1"/>
                        </a:solidFill>
                        <a:effectLst/>
                        <a:latin typeface="+mn-lt"/>
                        <a:cs typeface="Arial" pitchFamily="34" charset="0"/>
                      </a:endParaRPr>
                    </a:p>
                  </a:txBody>
                  <a:tcPr marL="92449" marR="924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a:ln>
                            <a:noFill/>
                          </a:ln>
                          <a:solidFill>
                            <a:schemeClr val="tx1"/>
                          </a:solidFill>
                          <a:effectLst/>
                          <a:latin typeface="+mn-lt"/>
                          <a:cs typeface="Arial" pitchFamily="34" charset="0"/>
                        </a:rPr>
                        <a:t>Diabetes</a:t>
                      </a:r>
                      <a:endParaRPr kumimoji="0" lang="en-US" sz="2400" b="0" i="0" u="none" strike="noStrike" cap="none" normalizeH="0" baseline="0">
                        <a:ln>
                          <a:noFill/>
                        </a:ln>
                        <a:solidFill>
                          <a:schemeClr val="tx1"/>
                        </a:solidFill>
                        <a:effectLst/>
                        <a:latin typeface="+mn-lt"/>
                        <a:cs typeface="Arial" pitchFamily="34" charset="0"/>
                      </a:endParaRPr>
                    </a:p>
                  </a:txBody>
                  <a:tcPr marL="92449" marR="924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Fluid</a:t>
                      </a:r>
                      <a:endParaRPr kumimoji="0" lang="en-US" sz="2400" b="0" i="0" u="none" strike="noStrike" cap="none" normalizeH="0" baseline="0" dirty="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mn-lt"/>
                          <a:cs typeface="Arial" pitchFamily="34" charset="0"/>
                        </a:rPr>
                        <a:t>Insulin</a:t>
                      </a:r>
                    </a:p>
                  </a:txBody>
                  <a:tcPr marL="92449" marR="924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bwMode="auto">
          <a:noFill/>
          <a:ln>
            <a:miter lim="800000"/>
            <a:headEnd/>
            <a:tailEnd/>
          </a:ln>
        </p:spPr>
        <p:txBody>
          <a:bodyPr wrap="square" lIns="91440" tIns="45720" rIns="91440" bIns="45720" numCol="1" anchor="t" anchorCtr="0" compatLnSpc="1">
            <a:prstTxWarp prst="textNoShape">
              <a:avLst/>
            </a:prstTxWarp>
          </a:bodyPr>
          <a:lstStyle/>
          <a:p>
            <a:pPr eaLnBrk="1" hangingPunct="1"/>
            <a:r>
              <a:rPr lang="en-GB" sz="3600" b="1" dirty="0">
                <a:latin typeface="+mn-lt"/>
                <a:ea typeface="ＭＳ Ｐゴシック" pitchFamily="34" charset="-128"/>
                <a:cs typeface="Arial" charset="0"/>
              </a:rPr>
              <a:t>Dinesh</a:t>
            </a:r>
            <a:r>
              <a:rPr lang="en-GB" sz="3600" dirty="0">
                <a:latin typeface="+mn-lt"/>
                <a:ea typeface="ＭＳ Ｐゴシック" pitchFamily="34" charset="-128"/>
                <a:cs typeface="Arial" charset="0"/>
              </a:rPr>
              <a:t>: Primary assessment and resuscitation</a:t>
            </a:r>
            <a:endParaRPr lang="en-US" sz="3600" dirty="0">
              <a:latin typeface="+mn-lt"/>
              <a:ea typeface="ＭＳ Ｐゴシック" pitchFamily="34" charset="-128"/>
              <a:cs typeface="Arial" charset="0"/>
            </a:endParaRPr>
          </a:p>
        </p:txBody>
      </p:sp>
      <p:graphicFrame>
        <p:nvGraphicFramePr>
          <p:cNvPr id="250929" name="Group 49"/>
          <p:cNvGraphicFramePr>
            <a:graphicFrameLocks noGrp="1"/>
          </p:cNvGraphicFramePr>
          <p:nvPr>
            <p:ph idx="1"/>
            <p:extLst>
              <p:ext uri="{D42A27DB-BD31-4B8C-83A1-F6EECF244321}">
                <p14:modId xmlns:p14="http://schemas.microsoft.com/office/powerpoint/2010/main" val="540024629"/>
              </p:ext>
            </p:extLst>
          </p:nvPr>
        </p:nvGraphicFramePr>
        <p:xfrm>
          <a:off x="828292" y="1752066"/>
          <a:ext cx="7858125" cy="5224970"/>
        </p:xfrm>
        <a:graphic>
          <a:graphicData uri="http://schemas.openxmlformats.org/drawingml/2006/table">
            <a:tbl>
              <a:tblPr/>
              <a:tblGrid>
                <a:gridCol w="458704">
                  <a:extLst>
                    <a:ext uri="{9D8B030D-6E8A-4147-A177-3AD203B41FA5}">
                      <a16:colId xmlns:a16="http://schemas.microsoft.com/office/drawing/2014/main" val="20000"/>
                    </a:ext>
                  </a:extLst>
                </a:gridCol>
                <a:gridCol w="4245577">
                  <a:extLst>
                    <a:ext uri="{9D8B030D-6E8A-4147-A177-3AD203B41FA5}">
                      <a16:colId xmlns:a16="http://schemas.microsoft.com/office/drawing/2014/main" val="20001"/>
                    </a:ext>
                  </a:extLst>
                </a:gridCol>
                <a:gridCol w="3153844">
                  <a:extLst>
                    <a:ext uri="{9D8B030D-6E8A-4147-A177-3AD203B41FA5}">
                      <a16:colId xmlns:a16="http://schemas.microsoft.com/office/drawing/2014/main" val="20002"/>
                    </a:ext>
                  </a:extLst>
                </a:gridCol>
              </a:tblGrid>
              <a:tr h="439632">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endParaRPr kumimoji="0" lang="en-GB" sz="2200" b="1" i="0" u="none" strike="noStrike" cap="none" normalizeH="0" baseline="0" dirty="0">
                        <a:ln>
                          <a:noFill/>
                        </a:ln>
                        <a:solidFill>
                          <a:srgbClr val="92D050"/>
                        </a:solidFill>
                        <a:effectLst/>
                        <a:latin typeface="+mn-lt"/>
                        <a:cs typeface="Arial" pitchFamily="34" charset="0"/>
                      </a:endParaRPr>
                    </a:p>
                  </a:txBody>
                  <a:tcPr marL="92449" marR="92449"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1" i="0" u="none" strike="noStrike" cap="none" normalizeH="0" baseline="0" dirty="0">
                          <a:ln>
                            <a:noFill/>
                          </a:ln>
                          <a:solidFill>
                            <a:srgbClr val="92D050"/>
                          </a:solidFill>
                          <a:effectLst/>
                          <a:latin typeface="+mn-lt"/>
                          <a:cs typeface="Arial" pitchFamily="34" charset="0"/>
                        </a:rPr>
                        <a:t>On examination</a:t>
                      </a:r>
                      <a:endParaRPr kumimoji="0" lang="en-US" sz="2200" b="1" i="0" u="none" strike="noStrike" cap="none" normalizeH="0" baseline="0" dirty="0">
                        <a:ln>
                          <a:noFill/>
                        </a:ln>
                        <a:solidFill>
                          <a:srgbClr val="92D050"/>
                        </a:solidFill>
                        <a:effectLst/>
                        <a:latin typeface="+mn-lt"/>
                        <a:cs typeface="Arial" pitchFamily="34" charset="0"/>
                      </a:endParaRPr>
                    </a:p>
                  </a:txBody>
                  <a:tcPr marL="92449" marR="92449"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1" i="0" u="none" strike="noStrike" cap="none" normalizeH="0" baseline="0" dirty="0">
                          <a:ln>
                            <a:noFill/>
                          </a:ln>
                          <a:solidFill>
                            <a:srgbClr val="92D050"/>
                          </a:solidFill>
                          <a:effectLst/>
                          <a:latin typeface="+mn-lt"/>
                          <a:cs typeface="Arial" pitchFamily="34" charset="0"/>
                        </a:rPr>
                        <a:t>Resuscitation</a:t>
                      </a:r>
                      <a:endParaRPr kumimoji="0" lang="en-US" sz="2200" b="1" i="0" u="none" strike="noStrike" cap="none" normalizeH="0" baseline="0" dirty="0">
                        <a:ln>
                          <a:noFill/>
                        </a:ln>
                        <a:solidFill>
                          <a:srgbClr val="92D050"/>
                        </a:solidFill>
                        <a:effectLst/>
                        <a:latin typeface="+mn-lt"/>
                        <a:cs typeface="Arial" pitchFamily="34" charset="0"/>
                      </a:endParaRPr>
                    </a:p>
                  </a:txBody>
                  <a:tcPr marL="92449" marR="92449"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1696">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A</a:t>
                      </a:r>
                      <a:endParaRPr kumimoji="0" lang="en-US" sz="2200" b="0" i="0" u="none" strike="noStrike" cap="none" normalizeH="0" baseline="0">
                        <a:ln>
                          <a:noFill/>
                        </a:ln>
                        <a:solidFill>
                          <a:schemeClr val="tx1"/>
                        </a:solidFill>
                        <a:effectLst/>
                        <a:latin typeface="+mn-lt"/>
                        <a:cs typeface="Arial" pitchFamily="34" charset="0"/>
                      </a:endParaRPr>
                    </a:p>
                  </a:txBody>
                  <a:tcPr marL="92449" marR="92449"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Snoring</a:t>
                      </a:r>
                      <a:endParaRPr kumimoji="0" lang="en-US" sz="2200" b="0" i="0" u="none" strike="noStrike" cap="none" normalizeH="0" baseline="0" dirty="0">
                        <a:ln>
                          <a:noFill/>
                        </a:ln>
                        <a:solidFill>
                          <a:schemeClr val="tx1"/>
                        </a:solidFill>
                        <a:effectLst/>
                        <a:latin typeface="+mn-lt"/>
                        <a:cs typeface="Arial" pitchFamily="34" charset="0"/>
                      </a:endParaRPr>
                    </a:p>
                  </a:txBody>
                  <a:tcPr marL="92449" marR="92449"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rgbClr val="C00000"/>
                          </a:solidFill>
                          <a:effectLst/>
                          <a:latin typeface="+mn-lt"/>
                          <a:cs typeface="Arial" pitchFamily="34" charset="0"/>
                        </a:rPr>
                        <a:t>Call for help</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rgbClr val="C00000"/>
                          </a:solidFill>
                          <a:effectLst/>
                          <a:latin typeface="+mn-lt"/>
                          <a:cs typeface="Arial" pitchFamily="34" charset="0"/>
                        </a:rPr>
                        <a:t>Open and protect airway</a:t>
                      </a:r>
                    </a:p>
                    <a:p>
                      <a:pPr marL="0" marR="0" lvl="0" indent="0" algn="l" defTabSz="914400" rtl="0" eaLnBrk="1" fontAlgn="base" latinLnBrk="0" hangingPunct="1">
                        <a:lnSpc>
                          <a:spcPct val="100000"/>
                        </a:lnSpc>
                        <a:spcBef>
                          <a:spcPct val="0"/>
                        </a:spcBef>
                        <a:spcAft>
                          <a:spcPct val="0"/>
                        </a:spcAft>
                        <a:buClr>
                          <a:srgbClr val="B2B2B2"/>
                        </a:buClr>
                        <a:buSzTx/>
                        <a:buFontTx/>
                        <a:buNone/>
                        <a:tabLst/>
                      </a:pPr>
                      <a:endParaRPr kumimoji="0" lang="en-GB" sz="2200" b="0" i="0" u="none" strike="noStrike" cap="none" normalizeH="0" baseline="0" dirty="0">
                        <a:ln>
                          <a:noFill/>
                        </a:ln>
                        <a:solidFill>
                          <a:srgbClr val="C00000"/>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rgbClr val="C00000"/>
                          </a:solidFill>
                          <a:effectLst/>
                          <a:latin typeface="+mn-lt"/>
                          <a:cs typeface="Arial" pitchFamily="34" charset="0"/>
                        </a:rPr>
                        <a:t>High flow oxygen via face mask</a:t>
                      </a:r>
                    </a:p>
                    <a:p>
                      <a:pPr marL="0" marR="0" lvl="0" indent="0" algn="l" defTabSz="914400" rtl="0" eaLnBrk="1" fontAlgn="base" latinLnBrk="0" hangingPunct="1">
                        <a:lnSpc>
                          <a:spcPct val="100000"/>
                        </a:lnSpc>
                        <a:spcBef>
                          <a:spcPct val="0"/>
                        </a:spcBef>
                        <a:spcAft>
                          <a:spcPct val="0"/>
                        </a:spcAft>
                        <a:buClr>
                          <a:srgbClr val="B2B2B2"/>
                        </a:buClr>
                        <a:buSzTx/>
                        <a:buFontTx/>
                        <a:buNone/>
                        <a:tabLst/>
                      </a:pPr>
                      <a:endParaRPr kumimoji="0" lang="en-GB" sz="2200" b="0" i="0" u="none" strike="noStrike" cap="none" normalizeH="0" baseline="0" dirty="0">
                        <a:ln>
                          <a:noFill/>
                        </a:ln>
                        <a:solidFill>
                          <a:schemeClr val="tx1"/>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IV/IO access and fluids</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Blood tests</a:t>
                      </a:r>
                    </a:p>
                    <a:p>
                      <a:pPr marL="0" marR="0" lvl="0" indent="0" algn="l" defTabSz="914400" rtl="0" eaLnBrk="1" fontAlgn="base" latinLnBrk="0" hangingPunct="1">
                        <a:lnSpc>
                          <a:spcPct val="100000"/>
                        </a:lnSpc>
                        <a:spcBef>
                          <a:spcPct val="0"/>
                        </a:spcBef>
                        <a:spcAft>
                          <a:spcPct val="0"/>
                        </a:spcAft>
                        <a:buClr>
                          <a:srgbClr val="B2B2B2"/>
                        </a:buClr>
                        <a:buSzTx/>
                        <a:buFontTx/>
                        <a:buNone/>
                        <a:tabLst/>
                      </a:pPr>
                      <a:endParaRPr kumimoji="0" lang="en-GB" sz="2200" b="0" i="0" u="none" strike="noStrike" cap="none" normalizeH="0" baseline="0" dirty="0">
                        <a:ln>
                          <a:noFill/>
                        </a:ln>
                        <a:solidFill>
                          <a:srgbClr val="C00000"/>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
                          <a:srgbClr val="B2B2B2"/>
                        </a:buClr>
                        <a:buSzTx/>
                        <a:buFontTx/>
                        <a:buNone/>
                        <a:tabLst/>
                      </a:pPr>
                      <a:endParaRPr kumimoji="0" lang="en-GB" sz="2200" b="0" i="0" u="none" strike="noStrike" cap="none" normalizeH="0" baseline="0" dirty="0">
                        <a:ln>
                          <a:noFill/>
                        </a:ln>
                        <a:solidFill>
                          <a:srgbClr val="C00000"/>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
                          <a:srgbClr val="B2B2B2"/>
                        </a:buClr>
                        <a:buSzTx/>
                        <a:buFontTx/>
                        <a:buNone/>
                        <a:tabLst/>
                      </a:pPr>
                      <a:endParaRPr kumimoji="0" lang="en-GB" sz="2200" b="0" i="0" u="none" strike="noStrike" cap="none" normalizeH="0" baseline="0" dirty="0">
                        <a:ln>
                          <a:noFill/>
                        </a:ln>
                        <a:solidFill>
                          <a:srgbClr val="C00000"/>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
                          <a:srgbClr val="B2B2B2"/>
                        </a:buClr>
                        <a:buSzTx/>
                        <a:buFontTx/>
                        <a:buNone/>
                        <a:tabLst/>
                      </a:pPr>
                      <a:endParaRPr kumimoji="0" lang="en-GB" sz="2200" b="0" i="0" u="none" strike="noStrike" cap="none" normalizeH="0" baseline="0" dirty="0">
                        <a:ln>
                          <a:noFill/>
                        </a:ln>
                        <a:solidFill>
                          <a:srgbClr val="C00000"/>
                        </a:solidFill>
                        <a:effectLst/>
                        <a:latin typeface="+mn-lt"/>
                        <a:cs typeface="Arial" pitchFamily="34" charset="0"/>
                      </a:endParaRP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rgbClr val="C00000"/>
                          </a:solidFill>
                          <a:effectLst/>
                          <a:latin typeface="+mn-lt"/>
                          <a:cs typeface="Arial" pitchFamily="34" charset="0"/>
                        </a:rPr>
                        <a:t>Start to warm</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rgbClr val="C00000"/>
                          </a:solidFill>
                          <a:effectLst/>
                          <a:latin typeface="+mn-lt"/>
                          <a:cs typeface="Arial" pitchFamily="34" charset="0"/>
                        </a:rPr>
                        <a:t>Reassess</a:t>
                      </a:r>
                      <a:endParaRPr kumimoji="0" lang="en-US" sz="2200" b="0" i="0" u="none" strike="noStrike" cap="none" normalizeH="0" baseline="0" dirty="0">
                        <a:ln>
                          <a:noFill/>
                        </a:ln>
                        <a:solidFill>
                          <a:srgbClr val="C00000"/>
                        </a:solidFill>
                        <a:effectLst/>
                        <a:latin typeface="+mn-lt"/>
                        <a:cs typeface="Arial" pitchFamily="34" charset="0"/>
                      </a:endParaRPr>
                    </a:p>
                  </a:txBody>
                  <a:tcPr marL="92449" marR="92449"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05726">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B</a:t>
                      </a:r>
                      <a:endParaRPr kumimoji="0" lang="en-US" sz="2200" b="0" i="0" u="none" strike="noStrike" cap="none" normalizeH="0" baseline="0">
                        <a:ln>
                          <a:noFill/>
                        </a:ln>
                        <a:solidFill>
                          <a:schemeClr val="tx1"/>
                        </a:solidFill>
                        <a:effectLst/>
                        <a:latin typeface="+mn-lt"/>
                        <a:cs typeface="Arial" pitchFamily="34" charset="0"/>
                      </a:endParaRPr>
                    </a:p>
                  </a:txBody>
                  <a:tcPr marL="92449" marR="92449"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err="1">
                          <a:ln>
                            <a:noFill/>
                          </a:ln>
                          <a:solidFill>
                            <a:schemeClr val="tx1"/>
                          </a:solidFill>
                          <a:effectLst/>
                          <a:latin typeface="+mn-lt"/>
                          <a:cs typeface="Arial" pitchFamily="34" charset="0"/>
                        </a:rPr>
                        <a:t>Resp</a:t>
                      </a:r>
                      <a:r>
                        <a:rPr kumimoji="0" lang="en-GB" sz="2200" b="0" i="0" u="none" strike="noStrike" cap="none" normalizeH="0" baseline="0" dirty="0">
                          <a:ln>
                            <a:noFill/>
                          </a:ln>
                          <a:solidFill>
                            <a:schemeClr val="tx1"/>
                          </a:solidFill>
                          <a:effectLst/>
                          <a:latin typeface="+mn-lt"/>
                          <a:cs typeface="Arial" pitchFamily="34" charset="0"/>
                        </a:rPr>
                        <a:t> rate 12/min</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No recession</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SpO</a:t>
                      </a:r>
                      <a:r>
                        <a:rPr kumimoji="0" lang="en-GB" sz="2200" b="0" i="0" u="none" strike="noStrike" cap="none" normalizeH="0" baseline="-25000" dirty="0">
                          <a:ln>
                            <a:noFill/>
                          </a:ln>
                          <a:solidFill>
                            <a:schemeClr val="tx1"/>
                          </a:solidFill>
                          <a:effectLst/>
                          <a:latin typeface="+mn-lt"/>
                          <a:cs typeface="Arial" pitchFamily="34" charset="0"/>
                        </a:rPr>
                        <a:t>2</a:t>
                      </a:r>
                      <a:r>
                        <a:rPr kumimoji="0" lang="en-GB" sz="2200" b="0" i="0" u="none" strike="noStrike" cap="none" normalizeH="0" baseline="0" dirty="0">
                          <a:ln>
                            <a:noFill/>
                          </a:ln>
                          <a:solidFill>
                            <a:schemeClr val="tx1"/>
                          </a:solidFill>
                          <a:effectLst/>
                          <a:latin typeface="+mn-lt"/>
                          <a:cs typeface="Arial" pitchFamily="34" charset="0"/>
                        </a:rPr>
                        <a:t> not recordable</a:t>
                      </a:r>
                      <a:endParaRPr kumimoji="0" lang="en-US" sz="2200" b="0" i="0" u="none" strike="noStrike" cap="none" normalizeH="0" baseline="0" dirty="0">
                        <a:ln>
                          <a:noFill/>
                        </a:ln>
                        <a:solidFill>
                          <a:schemeClr val="tx1"/>
                        </a:solidFill>
                        <a:effectLst/>
                        <a:latin typeface="+mn-lt"/>
                        <a:cs typeface="Arial" pitchFamily="34" charset="0"/>
                      </a:endParaRPr>
                    </a:p>
                  </a:txBody>
                  <a:tcPr marL="92449" marR="92449"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2"/>
                  </a:ext>
                </a:extLst>
              </a:tr>
              <a:tr h="1310495">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C</a:t>
                      </a:r>
                      <a:endParaRPr kumimoji="0" lang="en-US" sz="2200" b="0" i="0" u="none" strike="noStrike" cap="none" normalizeH="0" baseline="0">
                        <a:ln>
                          <a:noFill/>
                        </a:ln>
                        <a:solidFill>
                          <a:schemeClr val="tx1"/>
                        </a:solidFill>
                        <a:effectLst/>
                        <a:latin typeface="+mn-lt"/>
                        <a:cs typeface="Arial" pitchFamily="34" charset="0"/>
                      </a:endParaRPr>
                    </a:p>
                  </a:txBody>
                  <a:tcPr marL="92449" marR="92449"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Heart rate 100/min</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Pale</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Cold peripheries</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BP 100 mmHg systolic</a:t>
                      </a:r>
                      <a:endParaRPr kumimoji="0" lang="en-US" sz="2200" b="0" i="0" u="none" strike="noStrike" cap="none" normalizeH="0" baseline="0" dirty="0">
                        <a:ln>
                          <a:noFill/>
                        </a:ln>
                        <a:solidFill>
                          <a:schemeClr val="tx1"/>
                        </a:solidFill>
                        <a:effectLst/>
                        <a:latin typeface="+mn-lt"/>
                        <a:cs typeface="Arial" pitchFamily="34" charset="0"/>
                      </a:endParaRPr>
                    </a:p>
                  </a:txBody>
                  <a:tcPr marL="92449" marR="92449"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3"/>
                  </a:ext>
                </a:extLst>
              </a:tr>
              <a:tr h="1005726">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D</a:t>
                      </a:r>
                      <a:endParaRPr kumimoji="0" lang="en-US" sz="2200" b="0" i="0" u="none" strike="noStrike" cap="none" normalizeH="0" baseline="0">
                        <a:ln>
                          <a:noFill/>
                        </a:ln>
                        <a:solidFill>
                          <a:schemeClr val="tx1"/>
                        </a:solidFill>
                        <a:effectLst/>
                        <a:latin typeface="+mn-lt"/>
                        <a:cs typeface="Arial" pitchFamily="34" charset="0"/>
                      </a:endParaRPr>
                    </a:p>
                  </a:txBody>
                  <a:tcPr marL="92449" marR="92449"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AV</a:t>
                      </a:r>
                      <a:r>
                        <a:rPr kumimoji="0" lang="en-GB" sz="2200" b="1" i="0" u="none" strike="noStrike" cap="none" normalizeH="0" baseline="0" dirty="0">
                          <a:ln>
                            <a:noFill/>
                          </a:ln>
                          <a:solidFill>
                            <a:srgbClr val="2F70C8"/>
                          </a:solidFill>
                          <a:effectLst/>
                          <a:latin typeface="+mn-lt"/>
                          <a:cs typeface="Arial" pitchFamily="34" charset="0"/>
                        </a:rPr>
                        <a:t>P</a:t>
                      </a:r>
                      <a:r>
                        <a:rPr kumimoji="0" lang="en-GB" sz="2200" b="0" i="0" u="none" strike="noStrike" cap="none" normalizeH="0" baseline="0" dirty="0">
                          <a:ln>
                            <a:noFill/>
                          </a:ln>
                          <a:solidFill>
                            <a:schemeClr val="tx1"/>
                          </a:solidFill>
                          <a:effectLst/>
                          <a:latin typeface="+mn-lt"/>
                          <a:cs typeface="Arial" pitchFamily="34" charset="0"/>
                        </a:rPr>
                        <a:t>U</a:t>
                      </a:r>
                    </a:p>
                    <a:p>
                      <a:pPr marL="0" marR="0" lvl="0" indent="0" algn="l" defTabSz="914400" rtl="0" eaLnBrk="1" fontAlgn="base" latinLnBrk="0" hangingPunct="1">
                        <a:lnSpc>
                          <a:spcPct val="100000"/>
                        </a:lnSpc>
                        <a:spcBef>
                          <a:spcPct val="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Pupils: sluggish, equal and reactive</a:t>
                      </a:r>
                      <a:endParaRPr kumimoji="0" lang="en-US" sz="2200" b="0" i="0" u="none" strike="noStrike" cap="none" normalizeH="0" baseline="0" dirty="0">
                        <a:ln>
                          <a:noFill/>
                        </a:ln>
                        <a:solidFill>
                          <a:schemeClr val="tx1"/>
                        </a:solidFill>
                        <a:effectLst/>
                        <a:latin typeface="+mn-lt"/>
                        <a:cs typeface="Arial" pitchFamily="34" charset="0"/>
                      </a:endParaRPr>
                    </a:p>
                  </a:txBody>
                  <a:tcPr marL="92449" marR="92449"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4"/>
                  </a:ext>
                </a:extLst>
              </a:tr>
              <a:tr h="396188">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E</a:t>
                      </a:r>
                      <a:endParaRPr kumimoji="0" lang="en-US" sz="2200" b="0" i="0" u="none" strike="noStrike" cap="none" normalizeH="0" baseline="0">
                        <a:ln>
                          <a:noFill/>
                        </a:ln>
                        <a:solidFill>
                          <a:schemeClr val="tx1"/>
                        </a:solidFill>
                        <a:effectLst/>
                        <a:latin typeface="+mn-lt"/>
                        <a:cs typeface="Arial" pitchFamily="34" charset="0"/>
                      </a:endParaRPr>
                    </a:p>
                  </a:txBody>
                  <a:tcPr marL="92449" marR="92449"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Hypothermic - temperature 32</a:t>
                      </a:r>
                      <a:r>
                        <a:rPr kumimoji="0" lang="en-GB" sz="2200" b="0" i="0" u="none" strike="noStrike" cap="none" normalizeH="0" baseline="30000" dirty="0">
                          <a:ln>
                            <a:noFill/>
                          </a:ln>
                          <a:solidFill>
                            <a:schemeClr val="tx1"/>
                          </a:solidFill>
                          <a:effectLst/>
                          <a:latin typeface="+mn-lt"/>
                          <a:cs typeface="Arial" pitchFamily="34" charset="0"/>
                        </a:rPr>
                        <a:t>o</a:t>
                      </a:r>
                      <a:r>
                        <a:rPr kumimoji="0" lang="en-GB" sz="2200" b="0" i="0" u="none" strike="noStrike" cap="none" normalizeH="0" baseline="0" dirty="0">
                          <a:ln>
                            <a:noFill/>
                          </a:ln>
                          <a:solidFill>
                            <a:schemeClr val="tx1"/>
                          </a:solidFill>
                          <a:effectLst/>
                          <a:latin typeface="+mn-lt"/>
                          <a:cs typeface="Arial" pitchFamily="34" charset="0"/>
                        </a:rPr>
                        <a:t>C</a:t>
                      </a:r>
                      <a:endParaRPr kumimoji="0" lang="en-US" sz="2200" b="0" i="0" u="none" strike="noStrike" cap="none" normalizeH="0" baseline="0" dirty="0">
                        <a:ln>
                          <a:noFill/>
                        </a:ln>
                        <a:solidFill>
                          <a:schemeClr val="tx1"/>
                        </a:solidFill>
                        <a:effectLst/>
                        <a:latin typeface="+mn-lt"/>
                        <a:cs typeface="Arial" pitchFamily="34" charset="0"/>
                      </a:endParaRPr>
                    </a:p>
                  </a:txBody>
                  <a:tcPr marL="92449" marR="92449"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5"/>
                  </a:ext>
                </a:extLst>
              </a:tr>
            </a:tbl>
          </a:graphicData>
        </a:graphic>
      </p:graphicFrame>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bwMode="auto">
          <a:noFill/>
          <a:ln>
            <a:miter lim="800000"/>
            <a:headEnd/>
            <a:tailEnd/>
          </a:ln>
        </p:spPr>
        <p:txBody>
          <a:bodyPr wrap="square" lIns="91440" tIns="45720" rIns="91440" bIns="45720" numCol="1" anchor="t" anchorCtr="0" compatLnSpc="1">
            <a:prstTxWarp prst="textNoShape">
              <a:avLst/>
            </a:prstTxWarp>
          </a:bodyPr>
          <a:lstStyle/>
          <a:p>
            <a:pPr eaLnBrk="1" hangingPunct="1"/>
            <a:r>
              <a:rPr lang="en-GB" sz="3600" b="1" dirty="0">
                <a:latin typeface="+mn-lt"/>
                <a:ea typeface="ＭＳ Ｐゴシック" pitchFamily="34" charset="-128"/>
                <a:cs typeface="Arial" charset="0"/>
              </a:rPr>
              <a:t>Dinesh</a:t>
            </a:r>
            <a:r>
              <a:rPr lang="en-GB" sz="3600" dirty="0">
                <a:latin typeface="+mn-lt"/>
                <a:ea typeface="ＭＳ Ｐゴシック" pitchFamily="34" charset="-128"/>
                <a:cs typeface="Arial" charset="0"/>
              </a:rPr>
              <a:t>: </a:t>
            </a:r>
            <a:br>
              <a:rPr lang="en-GB" sz="3600" dirty="0">
                <a:latin typeface="+mn-lt"/>
                <a:ea typeface="ＭＳ Ｐゴシック" pitchFamily="34" charset="-128"/>
                <a:cs typeface="Arial" charset="0"/>
              </a:rPr>
            </a:br>
            <a:r>
              <a:rPr lang="en-GB" sz="3600" dirty="0">
                <a:latin typeface="+mn-lt"/>
                <a:ea typeface="ＭＳ Ｐゴシック" pitchFamily="34" charset="-128"/>
                <a:cs typeface="Arial" charset="0"/>
              </a:rPr>
              <a:t>What emergency treatment?</a:t>
            </a:r>
            <a:endParaRPr lang="en-US" sz="3600" dirty="0">
              <a:latin typeface="+mn-lt"/>
              <a:ea typeface="ＭＳ Ｐゴシック" pitchFamily="34" charset="-128"/>
              <a:cs typeface="Arial" charset="0"/>
            </a:endParaRPr>
          </a:p>
        </p:txBody>
      </p:sp>
      <p:graphicFrame>
        <p:nvGraphicFramePr>
          <p:cNvPr id="251956" name="Group 52"/>
          <p:cNvGraphicFramePr>
            <a:graphicFrameLocks noGrp="1"/>
          </p:cNvGraphicFramePr>
          <p:nvPr>
            <p:ph idx="1"/>
            <p:extLst>
              <p:ext uri="{D42A27DB-BD31-4B8C-83A1-F6EECF244321}">
                <p14:modId xmlns:p14="http://schemas.microsoft.com/office/powerpoint/2010/main" val="353998536"/>
              </p:ext>
            </p:extLst>
          </p:nvPr>
        </p:nvGraphicFramePr>
        <p:xfrm>
          <a:off x="828675" y="1919288"/>
          <a:ext cx="7858125" cy="4710112"/>
        </p:xfrm>
        <a:graphic>
          <a:graphicData uri="http://schemas.openxmlformats.org/drawingml/2006/table">
            <a:tbl>
              <a:tblPr/>
              <a:tblGrid>
                <a:gridCol w="2738146">
                  <a:extLst>
                    <a:ext uri="{9D8B030D-6E8A-4147-A177-3AD203B41FA5}">
                      <a16:colId xmlns:a16="http://schemas.microsoft.com/office/drawing/2014/main" val="20000"/>
                    </a:ext>
                  </a:extLst>
                </a:gridCol>
                <a:gridCol w="2500604">
                  <a:extLst>
                    <a:ext uri="{9D8B030D-6E8A-4147-A177-3AD203B41FA5}">
                      <a16:colId xmlns:a16="http://schemas.microsoft.com/office/drawing/2014/main" val="20001"/>
                    </a:ext>
                  </a:extLst>
                </a:gridCol>
                <a:gridCol w="2619375">
                  <a:extLst>
                    <a:ext uri="{9D8B030D-6E8A-4147-A177-3AD203B41FA5}">
                      <a16:colId xmlns:a16="http://schemas.microsoft.com/office/drawing/2014/main" val="20002"/>
                    </a:ext>
                  </a:extLst>
                </a:gridCol>
              </a:tblGrid>
              <a:tr h="439658">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1" i="0" u="none" strike="noStrike" cap="none" normalizeH="0" baseline="0" dirty="0">
                          <a:ln>
                            <a:noFill/>
                          </a:ln>
                          <a:solidFill>
                            <a:srgbClr val="92D050"/>
                          </a:solidFill>
                          <a:effectLst/>
                          <a:latin typeface="+mn-lt"/>
                          <a:cs typeface="Arial" pitchFamily="34" charset="0"/>
                        </a:rPr>
                        <a:t>Key Feature</a:t>
                      </a:r>
                      <a:endParaRPr kumimoji="0" lang="en-US" sz="2200" b="1" i="0" u="none" strike="noStrike" cap="none" normalizeH="0" baseline="0" dirty="0">
                        <a:ln>
                          <a:noFill/>
                        </a:ln>
                        <a:solidFill>
                          <a:srgbClr val="92D050"/>
                        </a:solidFill>
                        <a:effectLst/>
                        <a:latin typeface="+mn-lt"/>
                        <a:cs typeface="Arial" pitchFamily="34" charset="0"/>
                      </a:endParaRPr>
                    </a:p>
                  </a:txBody>
                  <a:tcPr marL="92449" marR="92449"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1" i="0" u="none" strike="noStrike" cap="none" normalizeH="0" baseline="0" dirty="0">
                          <a:ln>
                            <a:noFill/>
                          </a:ln>
                          <a:solidFill>
                            <a:srgbClr val="92D050"/>
                          </a:solidFill>
                          <a:effectLst/>
                          <a:latin typeface="+mn-lt"/>
                          <a:cs typeface="Arial" pitchFamily="34" charset="0"/>
                        </a:rPr>
                        <a:t>Diagnosis</a:t>
                      </a:r>
                      <a:endParaRPr kumimoji="0" lang="en-US" sz="2200" b="1" i="0" u="none" strike="noStrike" cap="none" normalizeH="0" baseline="0" dirty="0">
                        <a:ln>
                          <a:noFill/>
                        </a:ln>
                        <a:solidFill>
                          <a:srgbClr val="92D050"/>
                        </a:solidFill>
                        <a:effectLst/>
                        <a:latin typeface="+mn-lt"/>
                        <a:cs typeface="Arial" pitchFamily="34" charset="0"/>
                      </a:endParaRPr>
                    </a:p>
                  </a:txBody>
                  <a:tcPr marL="92449" marR="92449"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1" i="0" u="none" strike="noStrike" cap="none" normalizeH="0" baseline="0" dirty="0">
                          <a:ln>
                            <a:noFill/>
                          </a:ln>
                          <a:solidFill>
                            <a:srgbClr val="92D050"/>
                          </a:solidFill>
                          <a:effectLst/>
                          <a:latin typeface="+mn-lt"/>
                          <a:cs typeface="Arial" pitchFamily="34" charset="0"/>
                        </a:rPr>
                        <a:t>Treatment</a:t>
                      </a:r>
                      <a:endParaRPr kumimoji="0" lang="en-US" sz="2200" b="1" i="0" u="none" strike="noStrike" cap="none" normalizeH="0" baseline="0" dirty="0">
                        <a:ln>
                          <a:noFill/>
                        </a:ln>
                        <a:solidFill>
                          <a:srgbClr val="92D050"/>
                        </a:solidFill>
                        <a:effectLst/>
                        <a:latin typeface="+mn-lt"/>
                        <a:cs typeface="Arial" pitchFamily="34" charset="0"/>
                      </a:endParaRPr>
                    </a:p>
                  </a:txBody>
                  <a:tcPr marL="92449" marR="92449"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92018">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History of epilepsy</a:t>
                      </a:r>
                      <a:endParaRPr kumimoji="0" lang="en-US" sz="2200" b="0" i="0" u="none" strike="noStrike" cap="none" normalizeH="0" baseline="0" dirty="0">
                        <a:ln>
                          <a:noFill/>
                        </a:ln>
                        <a:solidFill>
                          <a:schemeClr val="tx1"/>
                        </a:solidFill>
                        <a:effectLst/>
                        <a:latin typeface="+mn-lt"/>
                        <a:cs typeface="Arial" pitchFamily="34" charset="0"/>
                      </a:endParaRPr>
                    </a:p>
                  </a:txBody>
                  <a:tcPr marL="92449" marR="92449"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Post </a:t>
                      </a:r>
                      <a:r>
                        <a:rPr kumimoji="0" lang="en-GB" sz="2200" b="0" i="0" u="none" strike="noStrike" cap="none" normalizeH="0" baseline="0" dirty="0" err="1">
                          <a:ln>
                            <a:noFill/>
                          </a:ln>
                          <a:solidFill>
                            <a:schemeClr val="tx1"/>
                          </a:solidFill>
                          <a:effectLst/>
                          <a:latin typeface="+mn-lt"/>
                          <a:cs typeface="Arial" pitchFamily="34" charset="0"/>
                        </a:rPr>
                        <a:t>ictal</a:t>
                      </a:r>
                      <a:r>
                        <a:rPr kumimoji="0" lang="en-GB" sz="2200" b="0" i="0" u="none" strike="noStrike" cap="none" normalizeH="0" baseline="0" dirty="0">
                          <a:ln>
                            <a:noFill/>
                          </a:ln>
                          <a:solidFill>
                            <a:schemeClr val="tx1"/>
                          </a:solidFill>
                          <a:effectLst/>
                          <a:latin typeface="+mn-lt"/>
                          <a:cs typeface="Arial" pitchFamily="34" charset="0"/>
                        </a:rPr>
                        <a:t> state</a:t>
                      </a:r>
                      <a:endParaRPr kumimoji="0" lang="en-US" sz="2200" b="0" i="0" u="none" strike="noStrike" cap="none" normalizeH="0" baseline="0" dirty="0">
                        <a:ln>
                          <a:noFill/>
                        </a:ln>
                        <a:solidFill>
                          <a:schemeClr val="tx1"/>
                        </a:solidFill>
                        <a:effectLst/>
                        <a:latin typeface="+mn-lt"/>
                        <a:cs typeface="Arial" pitchFamily="34" charset="0"/>
                      </a:endParaRPr>
                    </a:p>
                  </a:txBody>
                  <a:tcPr marL="92449" marR="92449"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Supportive  monitoring</a:t>
                      </a:r>
                      <a:endParaRPr kumimoji="0" lang="en-US" sz="2200" b="0" i="0" u="none" strike="noStrike" cap="none" normalizeH="0" baseline="0" dirty="0">
                        <a:ln>
                          <a:noFill/>
                        </a:ln>
                        <a:solidFill>
                          <a:schemeClr val="tx1"/>
                        </a:solidFill>
                        <a:effectLst/>
                        <a:latin typeface="+mn-lt"/>
                        <a:cs typeface="Arial" pitchFamily="34" charset="0"/>
                      </a:endParaRPr>
                    </a:p>
                  </a:txBody>
                  <a:tcPr marL="92449" marR="92449"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1722">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Recent trauma</a:t>
                      </a:r>
                      <a:endParaRPr kumimoji="0" lang="en-US" sz="2200" b="0" i="0" u="none" strike="noStrike" cap="none" normalizeH="0" baseline="0">
                        <a:ln>
                          <a:noFill/>
                        </a:ln>
                        <a:solidFill>
                          <a:schemeClr val="tx1"/>
                        </a:solidFill>
                        <a:effectLst/>
                        <a:latin typeface="+mn-lt"/>
                        <a:cs typeface="Arial" pitchFamily="34" charset="0"/>
                      </a:endParaRPr>
                    </a:p>
                  </a:txBody>
                  <a:tcPr marL="92449" marR="92449"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Head injury</a:t>
                      </a:r>
                      <a:endParaRPr kumimoji="0" lang="en-US" sz="2200" b="0" i="0" u="none" strike="noStrike" cap="none" normalizeH="0" baseline="0" dirty="0">
                        <a:ln>
                          <a:noFill/>
                        </a:ln>
                        <a:solidFill>
                          <a:schemeClr val="tx1"/>
                        </a:solidFill>
                        <a:effectLst/>
                        <a:latin typeface="+mn-lt"/>
                        <a:cs typeface="Arial" pitchFamily="34" charset="0"/>
                      </a:endParaRPr>
                    </a:p>
                  </a:txBody>
                  <a:tcPr marL="92449" marR="92449"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Trauma algorithm</a:t>
                      </a:r>
                      <a:endParaRPr kumimoji="0" lang="en-US" sz="2200" b="0" i="0" u="none" strike="noStrike" cap="none" normalizeH="0" baseline="0" dirty="0">
                        <a:ln>
                          <a:noFill/>
                        </a:ln>
                        <a:solidFill>
                          <a:schemeClr val="tx1"/>
                        </a:solidFill>
                        <a:effectLst/>
                        <a:latin typeface="+mn-lt"/>
                        <a:cs typeface="Arial" pitchFamily="34" charset="0"/>
                      </a:endParaRPr>
                    </a:p>
                  </a:txBody>
                  <a:tcPr marL="92449" marR="92449"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64283">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Known chronic condition</a:t>
                      </a:r>
                      <a:endParaRPr kumimoji="0" lang="en-US" sz="2200" b="0" i="0" u="none" strike="noStrike" cap="none" normalizeH="0" baseline="0">
                        <a:ln>
                          <a:noFill/>
                        </a:ln>
                        <a:solidFill>
                          <a:schemeClr val="tx1"/>
                        </a:solidFill>
                        <a:effectLst/>
                        <a:latin typeface="+mn-lt"/>
                        <a:cs typeface="Arial" pitchFamily="34" charset="0"/>
                      </a:endParaRPr>
                    </a:p>
                  </a:txBody>
                  <a:tcPr marL="92449" marR="92449"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Diabetes</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Metabolic condition</a:t>
                      </a:r>
                      <a:endParaRPr kumimoji="0" lang="en-US" sz="2200" b="0" i="0" u="none" strike="noStrike" cap="none" normalizeH="0" baseline="0">
                        <a:ln>
                          <a:noFill/>
                        </a:ln>
                        <a:solidFill>
                          <a:schemeClr val="tx1"/>
                        </a:solidFill>
                        <a:effectLst/>
                        <a:latin typeface="+mn-lt"/>
                        <a:cs typeface="Arial" pitchFamily="34" charset="0"/>
                      </a:endParaRPr>
                    </a:p>
                  </a:txBody>
                  <a:tcPr marL="92449" marR="92449"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DKA algorithm</a:t>
                      </a:r>
                      <a:endParaRPr kumimoji="0" lang="en-US" sz="2200" b="0" i="0" u="none" strike="noStrike" cap="none" normalizeH="0" baseline="0" dirty="0">
                        <a:ln>
                          <a:noFill/>
                        </a:ln>
                        <a:solidFill>
                          <a:schemeClr val="tx1"/>
                        </a:solidFill>
                        <a:effectLst/>
                        <a:latin typeface="+mn-lt"/>
                        <a:cs typeface="Arial" pitchFamily="34" charset="0"/>
                      </a:endParaRPr>
                    </a:p>
                  </a:txBody>
                  <a:tcPr marL="92449" marR="92449"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53919">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Acute onset and fever</a:t>
                      </a:r>
                      <a:endParaRPr kumimoji="0" lang="en-US" sz="2200" b="0" i="0" u="none" strike="noStrike" cap="none" normalizeH="0" baseline="0" dirty="0">
                        <a:ln>
                          <a:noFill/>
                        </a:ln>
                        <a:solidFill>
                          <a:schemeClr val="tx1"/>
                        </a:solidFill>
                        <a:effectLst/>
                        <a:latin typeface="+mn-lt"/>
                        <a:cs typeface="Arial" pitchFamily="34" charset="0"/>
                      </a:endParaRPr>
                    </a:p>
                  </a:txBody>
                  <a:tcPr marL="92449" marR="92449"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a:ln>
                            <a:noFill/>
                          </a:ln>
                          <a:solidFill>
                            <a:schemeClr val="tx1"/>
                          </a:solidFill>
                          <a:effectLst/>
                          <a:latin typeface="+mn-lt"/>
                          <a:cs typeface="Arial" pitchFamily="34" charset="0"/>
                        </a:rPr>
                        <a:t>Meningitis Encephalitis</a:t>
                      </a:r>
                      <a:endParaRPr kumimoji="0" lang="en-US" sz="2200" b="0" i="0" u="none" strike="noStrike" cap="none" normalizeH="0" baseline="0">
                        <a:ln>
                          <a:noFill/>
                        </a:ln>
                        <a:solidFill>
                          <a:schemeClr val="tx1"/>
                        </a:solidFill>
                        <a:effectLst/>
                        <a:latin typeface="+mn-lt"/>
                        <a:cs typeface="Arial" pitchFamily="34" charset="0"/>
                      </a:endParaRPr>
                    </a:p>
                  </a:txBody>
                  <a:tcPr marL="92449" marR="92449"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Antibiotics</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Consider acyclovir</a:t>
                      </a:r>
                      <a:endParaRPr kumimoji="0" lang="en-US" sz="2200" b="0" i="0" u="none" strike="noStrike" cap="none" normalizeH="0" baseline="0" dirty="0">
                        <a:ln>
                          <a:noFill/>
                        </a:ln>
                        <a:solidFill>
                          <a:schemeClr val="tx1"/>
                        </a:solidFill>
                        <a:effectLst/>
                        <a:latin typeface="+mn-lt"/>
                        <a:cs typeface="Arial" pitchFamily="34" charset="0"/>
                      </a:endParaRPr>
                    </a:p>
                  </a:txBody>
                  <a:tcPr marL="92449" marR="92449"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028512">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Possibility of poisoning</a:t>
                      </a:r>
                      <a:endParaRPr kumimoji="0" lang="en-US" sz="2200" b="0" i="0" u="none" strike="noStrike" cap="none" normalizeH="0" baseline="0" dirty="0">
                        <a:ln>
                          <a:noFill/>
                        </a:ln>
                        <a:solidFill>
                          <a:schemeClr val="tx1"/>
                        </a:solidFill>
                        <a:effectLst/>
                        <a:latin typeface="+mn-lt"/>
                        <a:cs typeface="Arial" pitchFamily="34" charset="0"/>
                      </a:endParaRPr>
                    </a:p>
                  </a:txBody>
                  <a:tcPr marL="92449" marR="92449"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Drugs</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Alcohol Products</a:t>
                      </a:r>
                      <a:endParaRPr kumimoji="0" lang="en-US" sz="2200" b="0" i="0" u="none" strike="noStrike" cap="none" normalizeH="0" baseline="0" dirty="0">
                        <a:ln>
                          <a:noFill/>
                        </a:ln>
                        <a:solidFill>
                          <a:schemeClr val="tx1"/>
                        </a:solidFill>
                        <a:effectLst/>
                        <a:latin typeface="+mn-lt"/>
                        <a:cs typeface="Arial" pitchFamily="34" charset="0"/>
                      </a:endParaRPr>
                    </a:p>
                  </a:txBody>
                  <a:tcPr marL="92449" marR="92449"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Supportive</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200" b="0" i="0" u="none" strike="noStrike" cap="none" normalizeH="0" baseline="0" dirty="0">
                          <a:ln>
                            <a:noFill/>
                          </a:ln>
                          <a:solidFill>
                            <a:schemeClr val="tx1"/>
                          </a:solidFill>
                          <a:effectLst/>
                          <a:latin typeface="+mn-lt"/>
                          <a:cs typeface="Arial" pitchFamily="34" charset="0"/>
                        </a:rPr>
                        <a:t>Antidotes</a:t>
                      </a:r>
                      <a:endParaRPr kumimoji="0" lang="en-US" sz="2200" b="0" i="0" u="none" strike="noStrike" cap="none" normalizeH="0" baseline="0" dirty="0">
                        <a:ln>
                          <a:noFill/>
                        </a:ln>
                        <a:solidFill>
                          <a:schemeClr val="tx1"/>
                        </a:solidFill>
                        <a:effectLst/>
                        <a:latin typeface="+mn-lt"/>
                        <a:cs typeface="Arial" pitchFamily="34" charset="0"/>
                      </a:endParaRPr>
                    </a:p>
                  </a:txBody>
                  <a:tcPr marL="92449" marR="92449"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flipV="1">
            <a:off x="8261350" y="5794375"/>
            <a:ext cx="622300" cy="790575"/>
          </a:xfrm>
          <a:prstGeom prst="rect">
            <a:avLst/>
          </a:prstGeom>
          <a:noFill/>
          <a:ln w="9525">
            <a:noFill/>
            <a:miter lim="800000"/>
            <a:headEnd/>
            <a:tailEnd/>
          </a:ln>
        </p:spPr>
        <p:txBody>
          <a:bodyPr wrap="none" anchor="ctr"/>
          <a:lstStyle/>
          <a:p>
            <a:pPr algn="ctr"/>
            <a:endParaRPr lang="en-GB"/>
          </a:p>
        </p:txBody>
      </p:sp>
      <p:pic>
        <p:nvPicPr>
          <p:cNvPr id="15363" name="Picture 5"/>
          <p:cNvPicPr>
            <a:picLocks noChangeAspect="1" noChangeArrowheads="1"/>
          </p:cNvPicPr>
          <p:nvPr/>
        </p:nvPicPr>
        <p:blipFill>
          <a:blip r:embed="rId3" cstate="print"/>
          <a:srcRect/>
          <a:stretch>
            <a:fillRect/>
          </a:stretch>
        </p:blipFill>
        <p:spPr bwMode="auto">
          <a:xfrm>
            <a:off x="803194" y="1150681"/>
            <a:ext cx="7045325" cy="5184775"/>
          </a:xfrm>
          <a:prstGeom prst="rect">
            <a:avLst/>
          </a:prstGeom>
          <a:noFill/>
          <a:ln w="9525">
            <a:noFill/>
            <a:miter lim="800000"/>
            <a:headEnd/>
            <a:tailEnd/>
          </a:ln>
        </p:spPr>
      </p:pic>
    </p:spTree>
  </p:cSld>
  <p:clrMapOvr>
    <a:masterClrMapping/>
  </p:clrMapOvr>
  <p:transition spd="med">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flipV="1">
            <a:off x="6227763" y="6143625"/>
            <a:ext cx="376237" cy="517525"/>
          </a:xfrm>
          <a:prstGeom prst="rect">
            <a:avLst/>
          </a:prstGeom>
          <a:noFill/>
          <a:ln w="9525">
            <a:noFill/>
            <a:miter lim="800000"/>
            <a:headEnd/>
            <a:tailEnd/>
          </a:ln>
        </p:spPr>
        <p:txBody>
          <a:bodyPr wrap="none" anchor="ctr"/>
          <a:lstStyle/>
          <a:p>
            <a:pPr algn="ctr"/>
            <a:endParaRPr lang="en-GB"/>
          </a:p>
        </p:txBody>
      </p:sp>
      <p:sp>
        <p:nvSpPr>
          <p:cNvPr id="16387" name="Rectangle 3"/>
          <p:cNvSpPr>
            <a:spLocks noGrp="1" noChangeArrowheads="1"/>
          </p:cNvSpPr>
          <p:nvPr>
            <p:ph type="title"/>
          </p:nvPr>
        </p:nvSpPr>
        <p:spPr bwMode="auto">
          <a:xfrm>
            <a:off x="720725" y="720725"/>
            <a:ext cx="8229600" cy="1143000"/>
          </a:xfrm>
          <a:noFill/>
          <a:ln>
            <a:miter lim="800000"/>
            <a:headEnd/>
            <a:tailEnd/>
          </a:ln>
        </p:spPr>
        <p:txBody>
          <a:bodyPr wrap="square" lIns="91440" tIns="45720" rIns="91440" bIns="45720" numCol="1" anchor="t" anchorCtr="0" compatLnSpc="1">
            <a:prstTxWarp prst="textNoShape">
              <a:avLst/>
            </a:prstTxWarp>
          </a:bodyPr>
          <a:lstStyle/>
          <a:p>
            <a:pPr eaLnBrk="1" hangingPunct="1"/>
            <a:r>
              <a:rPr lang="en-US" b="1" dirty="0">
                <a:latin typeface="+mn-lt"/>
                <a:ea typeface="ＭＳ Ｐゴシック" pitchFamily="34" charset="-128"/>
                <a:cs typeface="Arial" charset="0"/>
              </a:rPr>
              <a:t>Rapid assessment</a:t>
            </a:r>
          </a:p>
        </p:txBody>
      </p:sp>
      <p:sp>
        <p:nvSpPr>
          <p:cNvPr id="16388" name="Rectangle 4"/>
          <p:cNvSpPr>
            <a:spLocks noGrp="1" noChangeArrowheads="1"/>
          </p:cNvSpPr>
          <p:nvPr>
            <p:ph sz="half" idx="1"/>
          </p:nvPr>
        </p:nvSpPr>
        <p:spPr bwMode="auto">
          <a:xfrm>
            <a:off x="720724" y="1811754"/>
            <a:ext cx="4272627" cy="4114800"/>
          </a:xfrm>
          <a:noFill/>
          <a:ln>
            <a:miter lim="800000"/>
            <a:headEnd/>
            <a:tailEnd/>
          </a:ln>
        </p:spPr>
        <p:txBody>
          <a:bodyPr wrap="square" lIns="91440" tIns="45720" rIns="91440" bIns="45720" numCol="1" anchor="t" anchorCtr="0" compatLnSpc="1">
            <a:prstTxWarp prst="textNoShape">
              <a:avLst/>
            </a:prstTxWarp>
            <a:noAutofit/>
          </a:bodyPr>
          <a:lstStyle/>
          <a:p>
            <a:pPr marL="0" indent="0" eaLnBrk="1" hangingPunct="1">
              <a:spcBef>
                <a:spcPts val="0"/>
              </a:spcBef>
              <a:buNone/>
            </a:pPr>
            <a:r>
              <a:rPr lang="en-US" sz="3500" b="1" dirty="0">
                <a:ea typeface="ＭＳ Ｐゴシック" pitchFamily="34" charset="-128"/>
                <a:cs typeface="Arial" charset="0"/>
              </a:rPr>
              <a:t>Airway &amp; Breathing</a:t>
            </a:r>
          </a:p>
          <a:p>
            <a:pPr lvl="1">
              <a:spcBef>
                <a:spcPts val="0"/>
              </a:spcBef>
              <a:buFontTx/>
              <a:buNone/>
            </a:pPr>
            <a:r>
              <a:rPr lang="en-US" sz="3100" dirty="0">
                <a:ea typeface="ＭＳ Ｐゴシック" pitchFamily="34" charset="-128"/>
                <a:cs typeface="Arial" charset="0"/>
              </a:rPr>
              <a:t>Effort </a:t>
            </a:r>
          </a:p>
          <a:p>
            <a:pPr lvl="1">
              <a:spcBef>
                <a:spcPts val="0"/>
              </a:spcBef>
              <a:buFontTx/>
              <a:buNone/>
            </a:pPr>
            <a:r>
              <a:rPr lang="en-US" sz="3100" dirty="0">
                <a:ea typeface="ＭＳ Ｐゴシック" pitchFamily="34" charset="-128"/>
                <a:cs typeface="Arial" charset="0"/>
              </a:rPr>
              <a:t>Efficacy </a:t>
            </a:r>
          </a:p>
          <a:p>
            <a:pPr lvl="1">
              <a:spcBef>
                <a:spcPts val="0"/>
              </a:spcBef>
              <a:buFontTx/>
              <a:buNone/>
            </a:pPr>
            <a:r>
              <a:rPr lang="en-US" sz="3100" dirty="0">
                <a:ea typeface="ＭＳ Ｐゴシック" pitchFamily="34" charset="-128"/>
                <a:cs typeface="Arial" charset="0"/>
              </a:rPr>
              <a:t>Effects </a:t>
            </a:r>
          </a:p>
          <a:p>
            <a:pPr eaLnBrk="1" hangingPunct="1">
              <a:buFontTx/>
              <a:buChar char="•"/>
            </a:pPr>
            <a:endParaRPr lang="en-US" dirty="0">
              <a:latin typeface="Arial" charset="0"/>
              <a:ea typeface="ＭＳ Ｐゴシック" pitchFamily="34" charset="-128"/>
              <a:cs typeface="Arial" charset="0"/>
            </a:endParaRPr>
          </a:p>
        </p:txBody>
      </p:sp>
      <p:sp>
        <p:nvSpPr>
          <p:cNvPr id="16389" name="Rectangle 5"/>
          <p:cNvSpPr>
            <a:spLocks noGrp="1" noChangeArrowheads="1"/>
          </p:cNvSpPr>
          <p:nvPr>
            <p:ph sz="half" idx="2"/>
          </p:nvPr>
        </p:nvSpPr>
        <p:spPr bwMode="auto">
          <a:xfrm>
            <a:off x="4993352" y="1835816"/>
            <a:ext cx="3704129" cy="4825333"/>
          </a:xfrm>
          <a:noFill/>
          <a:ln>
            <a:miter lim="800000"/>
            <a:headEnd/>
            <a:tailEnd/>
          </a:ln>
        </p:spPr>
        <p:txBody>
          <a:bodyPr wrap="square" lIns="91440" tIns="45720" rIns="91440" bIns="45720" numCol="1" anchor="t" anchorCtr="0" compatLnSpc="1">
            <a:prstTxWarp prst="textNoShape">
              <a:avLst/>
            </a:prstTxWarp>
            <a:noAutofit/>
          </a:bodyPr>
          <a:lstStyle/>
          <a:p>
            <a:pPr eaLnBrk="1" hangingPunct="1">
              <a:buNone/>
            </a:pPr>
            <a:r>
              <a:rPr lang="en-US" sz="3500" b="1" dirty="0">
                <a:ea typeface="ＭＳ Ｐゴシック" pitchFamily="34" charset="-128"/>
                <a:cs typeface="Arial" charset="0"/>
              </a:rPr>
              <a:t>Circulation</a:t>
            </a:r>
          </a:p>
          <a:p>
            <a:pPr marL="400050" lvl="1" indent="0">
              <a:spcBef>
                <a:spcPts val="0"/>
              </a:spcBef>
              <a:buNone/>
            </a:pPr>
            <a:br>
              <a:rPr lang="en-US" sz="400" dirty="0">
                <a:ea typeface="ＭＳ Ｐゴシック" pitchFamily="34" charset="-128"/>
                <a:cs typeface="Arial" charset="0"/>
              </a:rPr>
            </a:br>
            <a:r>
              <a:rPr lang="en-US" sz="3100" dirty="0">
                <a:ea typeface="ＭＳ Ｐゴシック" pitchFamily="34" charset="-128"/>
                <a:cs typeface="Arial" charset="0"/>
              </a:rPr>
              <a:t>Heart rate</a:t>
            </a:r>
            <a:br>
              <a:rPr lang="en-US" sz="3100" dirty="0">
                <a:ea typeface="ＭＳ Ｐゴシック" pitchFamily="34" charset="-128"/>
                <a:cs typeface="Arial" charset="0"/>
              </a:rPr>
            </a:br>
            <a:r>
              <a:rPr lang="en-US" sz="3100" dirty="0">
                <a:ea typeface="ＭＳ Ｐゴシック" pitchFamily="34" charset="-128"/>
                <a:cs typeface="Arial" charset="0"/>
              </a:rPr>
              <a:t>Capillary refill time </a:t>
            </a:r>
          </a:p>
          <a:p>
            <a:pPr marL="400050" lvl="1" indent="0">
              <a:spcBef>
                <a:spcPts val="0"/>
              </a:spcBef>
              <a:buNone/>
            </a:pPr>
            <a:r>
              <a:rPr lang="en-US" sz="3100" dirty="0">
                <a:ea typeface="ＭＳ Ｐゴシック" pitchFamily="34" charset="-128"/>
                <a:cs typeface="Arial" charset="0"/>
              </a:rPr>
              <a:t>Blood pressure </a:t>
            </a:r>
            <a:br>
              <a:rPr lang="en-US" sz="3100" dirty="0">
                <a:ea typeface="ＭＳ Ｐゴシック" pitchFamily="34" charset="-128"/>
                <a:cs typeface="Arial" charset="0"/>
              </a:rPr>
            </a:br>
            <a:r>
              <a:rPr lang="en-US" sz="3100" dirty="0">
                <a:ea typeface="ＭＳ Ｐゴシック" pitchFamily="34" charset="-128"/>
                <a:cs typeface="Arial" charset="0"/>
              </a:rPr>
              <a:t>Skin temperature</a:t>
            </a:r>
          </a:p>
          <a:p>
            <a:pPr marL="0" indent="0">
              <a:lnSpc>
                <a:spcPct val="110000"/>
              </a:lnSpc>
              <a:spcBef>
                <a:spcPts val="600"/>
              </a:spcBef>
              <a:buNone/>
            </a:pPr>
            <a:r>
              <a:rPr lang="en-US" sz="3500" b="1" dirty="0">
                <a:ea typeface="ＭＳ Ｐゴシック" pitchFamily="34" charset="-128"/>
                <a:cs typeface="Arial" charset="0"/>
              </a:rPr>
              <a:t>Disability</a:t>
            </a:r>
          </a:p>
          <a:p>
            <a:pPr marL="400050" lvl="1" indent="0">
              <a:lnSpc>
                <a:spcPct val="110000"/>
              </a:lnSpc>
              <a:spcBef>
                <a:spcPts val="0"/>
              </a:spcBef>
              <a:buNone/>
            </a:pPr>
            <a:r>
              <a:rPr lang="en-US" sz="3100" dirty="0">
                <a:ea typeface="ＭＳ Ｐゴシック" pitchFamily="34" charset="-128"/>
                <a:cs typeface="Arial" charset="0"/>
              </a:rPr>
              <a:t>Conscious level</a:t>
            </a:r>
          </a:p>
          <a:p>
            <a:pPr marL="400050" lvl="1" indent="0">
              <a:lnSpc>
                <a:spcPct val="110000"/>
              </a:lnSpc>
              <a:spcBef>
                <a:spcPts val="0"/>
              </a:spcBef>
              <a:buNone/>
            </a:pPr>
            <a:r>
              <a:rPr lang="en-US" sz="3100" dirty="0">
                <a:ea typeface="ＭＳ Ｐゴシック" pitchFamily="34" charset="-128"/>
                <a:cs typeface="Arial" charset="0"/>
              </a:rPr>
              <a:t>Posture &amp; Pupils</a:t>
            </a:r>
          </a:p>
          <a:p>
            <a:pPr eaLnBrk="1" hangingPunct="1">
              <a:buFontTx/>
              <a:buChar char="•"/>
            </a:pPr>
            <a:endParaRPr lang="en-GB" dirty="0">
              <a:latin typeface="Arial" charset="0"/>
              <a:ea typeface="ＭＳ Ｐゴシック" pitchFamily="34" charset="-128"/>
              <a:cs typeface="Arial" charset="0"/>
            </a:endParaRPr>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388">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388">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38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38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38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9">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389">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389">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389">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389">
                                            <p:txEl>
                                              <p:pRg st="4" end="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638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828292" y="594945"/>
            <a:ext cx="6709166" cy="1325562"/>
          </a:xfrm>
          <a:noFill/>
          <a:ln>
            <a:miter lim="800000"/>
            <a:headEnd/>
            <a:tailEnd/>
          </a:ln>
        </p:spPr>
        <p:txBody>
          <a:bodyPr wrap="square" lIns="91440" tIns="45720" rIns="91440" bIns="45720" numCol="1" anchor="t" anchorCtr="0" compatLnSpc="1">
            <a:prstTxWarp prst="textNoShape">
              <a:avLst/>
            </a:prstTxWarp>
            <a:normAutofit/>
          </a:bodyPr>
          <a:lstStyle/>
          <a:p>
            <a:pPr eaLnBrk="1" hangingPunct="1"/>
            <a:r>
              <a:rPr lang="en-GB" b="1" dirty="0">
                <a:ea typeface="ＭＳ Ｐゴシック" pitchFamily="34" charset="-128"/>
                <a:cs typeface="Arial" charset="0"/>
              </a:rPr>
              <a:t>Astrid</a:t>
            </a:r>
            <a:endParaRPr lang="en-US" b="1" dirty="0">
              <a:latin typeface="+mn-lt"/>
              <a:ea typeface="ＭＳ Ｐゴシック" pitchFamily="34" charset="-128"/>
              <a:cs typeface="Arial" charset="0"/>
            </a:endParaRPr>
          </a:p>
        </p:txBody>
      </p:sp>
      <p:sp>
        <p:nvSpPr>
          <p:cNvPr id="17411" name="Rectangle 3"/>
          <p:cNvSpPr>
            <a:spLocks noGrp="1" noChangeArrowheads="1"/>
          </p:cNvSpPr>
          <p:nvPr>
            <p:ph idx="1"/>
          </p:nvPr>
        </p:nvSpPr>
        <p:spPr bwMode="auto">
          <a:noFill/>
          <a:ln>
            <a:miter lim="800000"/>
            <a:headEnd/>
            <a:tailEnd/>
          </a:ln>
        </p:spPr>
        <p:txBody>
          <a:bodyPr wrap="square" lIns="91440" tIns="45720" rIns="91440" bIns="45720" numCol="1" anchor="t" anchorCtr="0" compatLnSpc="1">
            <a:prstTxWarp prst="textNoShape">
              <a:avLst/>
            </a:prstTxWarp>
            <a:noAutofit/>
          </a:bodyPr>
          <a:lstStyle/>
          <a:p>
            <a:pPr marL="0" indent="0" eaLnBrk="1" hangingPunct="1">
              <a:spcBef>
                <a:spcPts val="0"/>
              </a:spcBef>
              <a:buNone/>
            </a:pPr>
            <a:r>
              <a:rPr lang="en-GB" dirty="0">
                <a:ea typeface="ＭＳ Ｐゴシック" pitchFamily="34" charset="-128"/>
                <a:cs typeface="Arial" charset="0"/>
              </a:rPr>
              <a:t>Astrid is a one and half year old child who has had a runny nose and now has a barking cough and noisy breathing. </a:t>
            </a:r>
          </a:p>
          <a:p>
            <a:pPr marL="0" indent="0" eaLnBrk="1" hangingPunct="1">
              <a:spcBef>
                <a:spcPts val="0"/>
              </a:spcBef>
              <a:buNone/>
            </a:pPr>
            <a:endParaRPr lang="en-GB" dirty="0">
              <a:ea typeface="ＭＳ Ｐゴシック" pitchFamily="34" charset="-128"/>
              <a:cs typeface="Arial" charset="0"/>
            </a:endParaRPr>
          </a:p>
          <a:p>
            <a:pPr marL="0" indent="0" eaLnBrk="1" hangingPunct="1">
              <a:spcBef>
                <a:spcPts val="0"/>
              </a:spcBef>
              <a:buNone/>
            </a:pPr>
            <a:r>
              <a:rPr lang="en-GB" dirty="0">
                <a:ea typeface="ＭＳ Ｐゴシック" pitchFamily="34" charset="-128"/>
                <a:cs typeface="Arial" charset="0"/>
              </a:rPr>
              <a:t>On arrival at hospital she is clinging to her mother when disturbed and her breathing sounds harsh.</a:t>
            </a:r>
            <a:endParaRPr lang="en-US" dirty="0">
              <a:ea typeface="ＭＳ Ｐゴシック" pitchFamily="34" charset="-128"/>
              <a:cs typeface="Arial"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noFill/>
          <a:ln>
            <a:miter lim="800000"/>
            <a:headEnd/>
            <a:tailEnd/>
          </a:ln>
        </p:spPr>
        <p:txBody>
          <a:bodyPr wrap="square" lIns="91440" tIns="45720" rIns="91440" bIns="45720" numCol="1" anchor="t" anchorCtr="0" compatLnSpc="1">
            <a:prstTxWarp prst="textNoShape">
              <a:avLst/>
            </a:prstTxWarp>
          </a:bodyPr>
          <a:lstStyle/>
          <a:p>
            <a:pPr eaLnBrk="1" hangingPunct="1"/>
            <a:r>
              <a:rPr lang="en-GB" sz="3600" b="1" dirty="0">
                <a:ea typeface="ＭＳ Ｐゴシック" pitchFamily="34" charset="-128"/>
                <a:cs typeface="Arial" charset="0"/>
              </a:rPr>
              <a:t>Astrid: </a:t>
            </a:r>
            <a:r>
              <a:rPr lang="en-GB" sz="3600" dirty="0">
                <a:ea typeface="ＭＳ Ｐゴシック" pitchFamily="34" charset="-128"/>
                <a:cs typeface="Arial" charset="0"/>
              </a:rPr>
              <a:t>Primary assessment &amp; resuscitation</a:t>
            </a:r>
            <a:endParaRPr lang="en-US" sz="3600" dirty="0">
              <a:ea typeface="ＭＳ Ｐゴシック" pitchFamily="34" charset="-128"/>
              <a:cs typeface="Arial" charset="0"/>
            </a:endParaRPr>
          </a:p>
        </p:txBody>
      </p:sp>
      <p:graphicFrame>
        <p:nvGraphicFramePr>
          <p:cNvPr id="224259" name="Group 3"/>
          <p:cNvGraphicFramePr>
            <a:graphicFrameLocks noGrp="1"/>
          </p:cNvGraphicFramePr>
          <p:nvPr>
            <p:ph idx="1"/>
            <p:extLst>
              <p:ext uri="{D42A27DB-BD31-4B8C-83A1-F6EECF244321}">
                <p14:modId xmlns:p14="http://schemas.microsoft.com/office/powerpoint/2010/main" val="2326481110"/>
              </p:ext>
            </p:extLst>
          </p:nvPr>
        </p:nvGraphicFramePr>
        <p:xfrm>
          <a:off x="828675" y="1658146"/>
          <a:ext cx="8026566" cy="5310842"/>
        </p:xfrm>
        <a:graphic>
          <a:graphicData uri="http://schemas.openxmlformats.org/drawingml/2006/table">
            <a:tbl>
              <a:tblPr/>
              <a:tblGrid>
                <a:gridCol w="566988">
                  <a:extLst>
                    <a:ext uri="{9D8B030D-6E8A-4147-A177-3AD203B41FA5}">
                      <a16:colId xmlns:a16="http://schemas.microsoft.com/office/drawing/2014/main" val="20000"/>
                    </a:ext>
                  </a:extLst>
                </a:gridCol>
                <a:gridCol w="3346292">
                  <a:extLst>
                    <a:ext uri="{9D8B030D-6E8A-4147-A177-3AD203B41FA5}">
                      <a16:colId xmlns:a16="http://schemas.microsoft.com/office/drawing/2014/main" val="20001"/>
                    </a:ext>
                  </a:extLst>
                </a:gridCol>
                <a:gridCol w="4113286">
                  <a:extLst>
                    <a:ext uri="{9D8B030D-6E8A-4147-A177-3AD203B41FA5}">
                      <a16:colId xmlns:a16="http://schemas.microsoft.com/office/drawing/2014/main" val="20002"/>
                    </a:ext>
                  </a:extLst>
                </a:gridCol>
              </a:tblGrid>
              <a:tr h="621009">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endParaRPr kumimoji="0" lang="en-GB" sz="2400" b="0" i="0" u="none" strike="noStrike" cap="none" normalizeH="0" baseline="0" dirty="0">
                        <a:ln>
                          <a:noFill/>
                        </a:ln>
                        <a:solidFill>
                          <a:schemeClr val="tx1"/>
                        </a:solidFill>
                        <a:effectLst/>
                        <a:latin typeface="Arial" pitchFamily="34" charset="0"/>
                        <a:cs typeface="Arial" pitchFamily="34" charset="0"/>
                      </a:endParaRPr>
                    </a:p>
                  </a:txBody>
                  <a:tcPr marL="94086" marR="94086"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1" i="0" u="none" strike="noStrike" cap="none" normalizeH="0" baseline="0" dirty="0">
                          <a:ln>
                            <a:noFill/>
                          </a:ln>
                          <a:solidFill>
                            <a:srgbClr val="92D050"/>
                          </a:solidFill>
                          <a:effectLst/>
                          <a:latin typeface="+mn-lt"/>
                          <a:cs typeface="Arial" pitchFamily="34" charset="0"/>
                        </a:rPr>
                        <a:t>On examination</a:t>
                      </a:r>
                      <a:endParaRPr kumimoji="0" lang="en-US" sz="3200" b="1" i="0" u="none" strike="noStrike" cap="none" normalizeH="0" baseline="0" dirty="0">
                        <a:ln>
                          <a:noFill/>
                        </a:ln>
                        <a:solidFill>
                          <a:srgbClr val="92D050"/>
                        </a:solidFill>
                        <a:effectLst/>
                        <a:latin typeface="+mn-lt"/>
                        <a:cs typeface="Arial" pitchFamily="34" charset="0"/>
                      </a:endParaRPr>
                    </a:p>
                  </a:txBody>
                  <a:tcPr marL="94086" marR="94086"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1" i="0" u="none" strike="noStrike" cap="none" normalizeH="0" baseline="0" dirty="0">
                          <a:ln>
                            <a:noFill/>
                          </a:ln>
                          <a:solidFill>
                            <a:srgbClr val="92D050"/>
                          </a:solidFill>
                          <a:effectLst/>
                          <a:latin typeface="+mn-lt"/>
                          <a:cs typeface="Arial" pitchFamily="34" charset="0"/>
                        </a:rPr>
                        <a:t>Resuscitation</a:t>
                      </a:r>
                      <a:endParaRPr kumimoji="0" lang="en-US" sz="3200" b="1" i="0" u="none" strike="noStrike" cap="none" normalizeH="0" baseline="0" dirty="0">
                        <a:ln>
                          <a:noFill/>
                        </a:ln>
                        <a:solidFill>
                          <a:srgbClr val="92D050"/>
                        </a:solidFill>
                        <a:effectLst/>
                        <a:latin typeface="+mn-lt"/>
                        <a:cs typeface="Arial" pitchFamily="34" charset="0"/>
                      </a:endParaRPr>
                    </a:p>
                  </a:txBody>
                  <a:tcPr marL="94086" marR="94086"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61413">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a:ln>
                            <a:noFill/>
                          </a:ln>
                          <a:solidFill>
                            <a:schemeClr val="tx1"/>
                          </a:solidFill>
                          <a:effectLst/>
                          <a:latin typeface="+mn-lt"/>
                          <a:cs typeface="Arial" pitchFamily="34" charset="0"/>
                        </a:rPr>
                        <a:t>A</a:t>
                      </a:r>
                      <a:endParaRPr kumimoji="0" lang="en-US" sz="2800" b="1" i="0" u="none" strike="noStrike" cap="none" normalizeH="0" baseline="0">
                        <a:ln>
                          <a:noFill/>
                        </a:ln>
                        <a:solidFill>
                          <a:schemeClr val="tx1"/>
                        </a:solidFill>
                        <a:effectLst/>
                        <a:latin typeface="+mn-lt"/>
                        <a:cs typeface="Arial" pitchFamily="34" charset="0"/>
                      </a:endParaRPr>
                    </a:p>
                  </a:txBody>
                  <a:tcPr marL="94086" marR="94086"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err="1">
                          <a:ln>
                            <a:noFill/>
                          </a:ln>
                          <a:solidFill>
                            <a:schemeClr val="tx1"/>
                          </a:solidFill>
                          <a:effectLst/>
                          <a:latin typeface="Arial" pitchFamily="34" charset="0"/>
                          <a:cs typeface="Arial" pitchFamily="34" charset="0"/>
                        </a:rPr>
                        <a:t>Inspiratory</a:t>
                      </a:r>
                      <a:r>
                        <a:rPr kumimoji="0" lang="en-GB" sz="2400" b="0" i="0" u="none" strike="noStrike" cap="none" normalizeH="0" baseline="0" dirty="0">
                          <a:ln>
                            <a:noFill/>
                          </a:ln>
                          <a:solidFill>
                            <a:schemeClr val="tx1"/>
                          </a:solidFill>
                          <a:effectLst/>
                          <a:latin typeface="Arial" pitchFamily="34" charset="0"/>
                          <a:cs typeface="Arial" pitchFamily="34" charset="0"/>
                        </a:rPr>
                        <a:t> </a:t>
                      </a:r>
                      <a:r>
                        <a:rPr kumimoji="0" lang="en-GB" sz="2400" b="0" i="0" u="none" strike="noStrike" cap="none" normalizeH="0" baseline="0" dirty="0" err="1">
                          <a:ln>
                            <a:noFill/>
                          </a:ln>
                          <a:solidFill>
                            <a:schemeClr val="tx1"/>
                          </a:solidFill>
                          <a:effectLst/>
                          <a:latin typeface="Arial" pitchFamily="34" charset="0"/>
                          <a:cs typeface="Arial" pitchFamily="34" charset="0"/>
                        </a:rPr>
                        <a:t>stridor</a:t>
                      </a:r>
                      <a:endParaRPr kumimoji="0" lang="en-US" sz="2400" b="0" i="0" u="none" strike="noStrike" cap="none" normalizeH="0" baseline="0" dirty="0">
                        <a:ln>
                          <a:noFill/>
                        </a:ln>
                        <a:solidFill>
                          <a:schemeClr val="tx1"/>
                        </a:solidFill>
                        <a:effectLst/>
                        <a:latin typeface="Arial" pitchFamily="34" charset="0"/>
                        <a:cs typeface="Arial" pitchFamily="34" charset="0"/>
                      </a:endParaRPr>
                    </a:p>
                  </a:txBody>
                  <a:tcPr marL="94086" marR="94086"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1" i="0" u="none" strike="noStrike" cap="none" normalizeH="0" baseline="0" dirty="0">
                          <a:ln>
                            <a:noFill/>
                          </a:ln>
                          <a:solidFill>
                            <a:schemeClr val="accent6">
                              <a:lumMod val="75000"/>
                            </a:schemeClr>
                          </a:solidFill>
                          <a:effectLst/>
                          <a:latin typeface="+mn-lt"/>
                          <a:cs typeface="Arial" pitchFamily="34" charset="0"/>
                        </a:rPr>
                        <a:t>Call for help</a:t>
                      </a:r>
                    </a:p>
                  </a:txBody>
                  <a:tcPr marL="94086" marR="94086"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696027">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a:ln>
                            <a:noFill/>
                          </a:ln>
                          <a:solidFill>
                            <a:schemeClr val="tx1"/>
                          </a:solidFill>
                          <a:effectLst/>
                          <a:latin typeface="+mn-lt"/>
                          <a:cs typeface="Arial" pitchFamily="34" charset="0"/>
                        </a:rPr>
                        <a:t>B</a:t>
                      </a:r>
                      <a:endParaRPr kumimoji="0" lang="en-US" sz="2800" b="1" i="0" u="none" strike="noStrike" cap="none" normalizeH="0" baseline="0">
                        <a:ln>
                          <a:noFill/>
                        </a:ln>
                        <a:solidFill>
                          <a:schemeClr val="tx1"/>
                        </a:solidFill>
                        <a:effectLst/>
                        <a:latin typeface="+mn-lt"/>
                        <a:cs typeface="Arial" pitchFamily="34" charset="0"/>
                      </a:endParaRPr>
                    </a:p>
                  </a:txBody>
                  <a:tcPr marL="94086" marR="94086"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Arial" pitchFamily="34" charset="0"/>
                          <a:cs typeface="Arial" pitchFamily="34" charset="0"/>
                        </a:rPr>
                        <a:t>Recession ++ </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Arial" pitchFamily="34" charset="0"/>
                          <a:cs typeface="Arial" pitchFamily="34" charset="0"/>
                        </a:rPr>
                        <a:t>rate 50/min</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Arial" pitchFamily="34" charset="0"/>
                          <a:cs typeface="Arial" pitchFamily="34" charset="0"/>
                        </a:rPr>
                        <a:t>S</a:t>
                      </a:r>
                      <a:r>
                        <a:rPr kumimoji="0" lang="en-GB" sz="2400" b="0" i="0" u="none" strike="noStrike" kern="1200" cap="none" normalizeH="0" baseline="0" dirty="0">
                          <a:ln>
                            <a:noFill/>
                          </a:ln>
                          <a:solidFill>
                            <a:schemeClr val="tx1"/>
                          </a:solidFill>
                          <a:effectLst/>
                          <a:latin typeface="Arial" pitchFamily="34" charset="0"/>
                          <a:ea typeface="+mn-ea"/>
                          <a:cs typeface="Arial" pitchFamily="34" charset="0"/>
                        </a:rPr>
                        <a:t>pO</a:t>
                      </a:r>
                      <a:r>
                        <a:rPr kumimoji="0" lang="en-GB" sz="2400" b="0" i="0" u="none" strike="noStrike" kern="1200" cap="none" normalizeH="0" baseline="-25000" dirty="0">
                          <a:ln>
                            <a:noFill/>
                          </a:ln>
                          <a:solidFill>
                            <a:schemeClr val="tx1"/>
                          </a:solidFill>
                          <a:effectLst/>
                          <a:latin typeface="Arial" pitchFamily="34" charset="0"/>
                          <a:ea typeface="+mn-ea"/>
                          <a:cs typeface="Arial" pitchFamily="34" charset="0"/>
                        </a:rPr>
                        <a:t>2</a:t>
                      </a:r>
                      <a:r>
                        <a:rPr kumimoji="0" lang="en-GB" sz="2400" b="0" i="0" u="none" strike="noStrike" cap="none" normalizeH="0" baseline="0" dirty="0">
                          <a:ln>
                            <a:noFill/>
                          </a:ln>
                          <a:solidFill>
                            <a:schemeClr val="tx1"/>
                          </a:solidFill>
                          <a:effectLst/>
                          <a:latin typeface="Arial" pitchFamily="34" charset="0"/>
                          <a:cs typeface="Arial" pitchFamily="34" charset="0"/>
                        </a:rPr>
                        <a:t> in air 88 %</a:t>
                      </a:r>
                      <a:endParaRPr kumimoji="0" lang="en-US" sz="2400" b="0" i="0" u="none" strike="noStrike" cap="none" normalizeH="0" baseline="0" dirty="0">
                        <a:ln>
                          <a:noFill/>
                        </a:ln>
                        <a:solidFill>
                          <a:schemeClr val="tx1"/>
                        </a:solidFill>
                        <a:effectLst/>
                        <a:latin typeface="Arial" pitchFamily="34" charset="0"/>
                        <a:cs typeface="Arial" pitchFamily="34" charset="0"/>
                      </a:endParaRPr>
                    </a:p>
                  </a:txBody>
                  <a:tcPr marL="94086" marR="94086"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itchFamily="34" charset="0"/>
                        </a:rPr>
                        <a:t>High flow oxygen via face mask</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itchFamily="34" charset="0"/>
                        </a:rPr>
                        <a:t>Nebulised adrenaline</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itchFamily="34" charset="0"/>
                        </a:rPr>
                        <a:t>Do not upset</a:t>
                      </a:r>
                    </a:p>
                  </a:txBody>
                  <a:tcPr marL="94086" marR="94086"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61413">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a:ln>
                            <a:noFill/>
                          </a:ln>
                          <a:solidFill>
                            <a:schemeClr val="tx1"/>
                          </a:solidFill>
                          <a:effectLst/>
                          <a:latin typeface="+mn-lt"/>
                          <a:cs typeface="Arial" pitchFamily="34" charset="0"/>
                        </a:rPr>
                        <a:t>C</a:t>
                      </a:r>
                      <a:endParaRPr kumimoji="0" lang="en-US" sz="2800" b="1" i="0" u="none" strike="noStrike" cap="none" normalizeH="0" baseline="0">
                        <a:ln>
                          <a:noFill/>
                        </a:ln>
                        <a:solidFill>
                          <a:schemeClr val="tx1"/>
                        </a:solidFill>
                        <a:effectLst/>
                        <a:latin typeface="+mn-lt"/>
                        <a:cs typeface="Arial" pitchFamily="34" charset="0"/>
                      </a:endParaRPr>
                    </a:p>
                  </a:txBody>
                  <a:tcPr marL="94086" marR="94086"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Arial" pitchFamily="34" charset="0"/>
                          <a:cs typeface="Arial" pitchFamily="34" charset="0"/>
                        </a:rPr>
                        <a:t>Pulse 190/min</a:t>
                      </a:r>
                      <a:endParaRPr kumimoji="0" lang="en-US" sz="2400" b="0" i="0" u="none" strike="noStrike" cap="none" normalizeH="0" baseline="0" dirty="0">
                        <a:ln>
                          <a:noFill/>
                        </a:ln>
                        <a:solidFill>
                          <a:schemeClr val="tx1"/>
                        </a:solidFill>
                        <a:effectLst/>
                        <a:latin typeface="Arial" pitchFamily="34" charset="0"/>
                        <a:cs typeface="Arial" pitchFamily="34" charset="0"/>
                      </a:endParaRPr>
                    </a:p>
                  </a:txBody>
                  <a:tcPr marL="94086" marR="94086"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GB" sz="3200" dirty="0">
                        <a:latin typeface="+mn-lt"/>
                        <a:cs typeface="Arial" pitchFamily="34" charset="0"/>
                      </a:endParaRPr>
                    </a:p>
                  </a:txBody>
                  <a:tcPr marL="94086" marR="94086"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294313">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dirty="0">
                          <a:ln>
                            <a:noFill/>
                          </a:ln>
                          <a:solidFill>
                            <a:schemeClr val="tx1"/>
                          </a:solidFill>
                          <a:effectLst/>
                          <a:latin typeface="+mn-lt"/>
                          <a:cs typeface="Arial" pitchFamily="34" charset="0"/>
                        </a:rPr>
                        <a:t>D</a:t>
                      </a:r>
                      <a:endParaRPr kumimoji="0" lang="en-US" sz="2800" b="1" i="0" u="none" strike="noStrike" cap="none" normalizeH="0" baseline="0" dirty="0">
                        <a:ln>
                          <a:noFill/>
                        </a:ln>
                        <a:solidFill>
                          <a:schemeClr val="tx1"/>
                        </a:solidFill>
                        <a:effectLst/>
                        <a:latin typeface="+mn-lt"/>
                        <a:cs typeface="Arial" pitchFamily="34" charset="0"/>
                      </a:endParaRPr>
                    </a:p>
                  </a:txBody>
                  <a:tcPr marL="94086" marR="94086"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0" i="0" u="none" strike="noStrike" cap="none" normalizeH="0" baseline="0" dirty="0">
                          <a:ln>
                            <a:noFill/>
                          </a:ln>
                          <a:solidFill>
                            <a:schemeClr val="tx1"/>
                          </a:solidFill>
                          <a:effectLst/>
                          <a:latin typeface="Arial" pitchFamily="34" charset="0"/>
                          <a:cs typeface="Arial" pitchFamily="34" charset="0"/>
                        </a:rPr>
                        <a:t>Drowsy but agitated when disturbed</a:t>
                      </a:r>
                      <a:endParaRPr kumimoji="0" lang="en-US" sz="2400" b="0" i="0" u="none" strike="noStrike" cap="none" normalizeH="0" baseline="0" dirty="0">
                        <a:ln>
                          <a:noFill/>
                        </a:ln>
                        <a:solidFill>
                          <a:schemeClr val="tx1"/>
                        </a:solidFill>
                        <a:effectLst/>
                        <a:latin typeface="Arial" pitchFamily="34" charset="0"/>
                        <a:cs typeface="Arial" pitchFamily="34" charset="0"/>
                      </a:endParaRPr>
                    </a:p>
                  </a:txBody>
                  <a:tcPr marL="94086" marR="94086"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1" i="0" u="none" strike="noStrike" cap="none" normalizeH="0" baseline="0" dirty="0">
                          <a:ln>
                            <a:noFill/>
                          </a:ln>
                          <a:solidFill>
                            <a:schemeClr val="accent6">
                              <a:lumMod val="75000"/>
                            </a:schemeClr>
                          </a:solidFill>
                          <a:effectLst/>
                          <a:latin typeface="+mn-lt"/>
                          <a:cs typeface="Arial" pitchFamily="34" charset="0"/>
                        </a:rPr>
                        <a:t>Reassess</a:t>
                      </a:r>
                    </a:p>
                  </a:txBody>
                  <a:tcPr marL="94086" marR="94086"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24282" name="Rectangle 26"/>
          <p:cNvSpPr>
            <a:spLocks noChangeArrowheads="1"/>
          </p:cNvSpPr>
          <p:nvPr/>
        </p:nvSpPr>
        <p:spPr bwMode="auto">
          <a:xfrm>
            <a:off x="4841958" y="2400546"/>
            <a:ext cx="3863897" cy="3826042"/>
          </a:xfrm>
          <a:prstGeom prst="rect">
            <a:avLst/>
          </a:prstGeom>
          <a:solidFill>
            <a:schemeClr val="bg1"/>
          </a:solidFill>
          <a:ln w="9525">
            <a:noFill/>
            <a:miter lim="800000"/>
            <a:headEnd/>
            <a:tailEnd/>
          </a:ln>
        </p:spPr>
        <p:txBody>
          <a:bodyPr wrap="none" anchor="ctr"/>
          <a:lstStyle/>
          <a:p>
            <a:pPr algn="ctr"/>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2000"/>
                                        <p:tgtEl>
                                          <p:spTgt spid="224282"/>
                                        </p:tgtEl>
                                      </p:cBhvr>
                                    </p:animEffect>
                                    <p:set>
                                      <p:cBhvr>
                                        <p:cTn id="7" dur="1" fill="hold">
                                          <p:stCondLst>
                                            <p:cond delay="1999"/>
                                          </p:stCondLst>
                                        </p:cTn>
                                        <p:tgtEl>
                                          <p:spTgt spid="22428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8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9664" name="Group 48"/>
          <p:cNvGraphicFramePr>
            <a:graphicFrameLocks noGrp="1"/>
          </p:cNvGraphicFramePr>
          <p:nvPr>
            <p:ph idx="1"/>
            <p:extLst>
              <p:ext uri="{D42A27DB-BD31-4B8C-83A1-F6EECF244321}">
                <p14:modId xmlns:p14="http://schemas.microsoft.com/office/powerpoint/2010/main" val="2128075880"/>
              </p:ext>
            </p:extLst>
          </p:nvPr>
        </p:nvGraphicFramePr>
        <p:xfrm>
          <a:off x="611187" y="1738313"/>
          <a:ext cx="8086725" cy="4973454"/>
        </p:xfrm>
        <a:graphic>
          <a:graphicData uri="http://schemas.openxmlformats.org/drawingml/2006/table">
            <a:tbl>
              <a:tblPr/>
              <a:tblGrid>
                <a:gridCol w="2695575">
                  <a:extLst>
                    <a:ext uri="{9D8B030D-6E8A-4147-A177-3AD203B41FA5}">
                      <a16:colId xmlns:a16="http://schemas.microsoft.com/office/drawing/2014/main" val="20000"/>
                    </a:ext>
                  </a:extLst>
                </a:gridCol>
                <a:gridCol w="2446169">
                  <a:extLst>
                    <a:ext uri="{9D8B030D-6E8A-4147-A177-3AD203B41FA5}">
                      <a16:colId xmlns:a16="http://schemas.microsoft.com/office/drawing/2014/main" val="20001"/>
                    </a:ext>
                  </a:extLst>
                </a:gridCol>
                <a:gridCol w="2944981">
                  <a:extLst>
                    <a:ext uri="{9D8B030D-6E8A-4147-A177-3AD203B41FA5}">
                      <a16:colId xmlns:a16="http://schemas.microsoft.com/office/drawing/2014/main" val="20002"/>
                    </a:ext>
                  </a:extLst>
                </a:gridCol>
              </a:tblGrid>
              <a:tr h="584238">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1" i="0" u="none" strike="noStrike" cap="none" normalizeH="0" baseline="0" dirty="0">
                          <a:ln>
                            <a:noFill/>
                          </a:ln>
                          <a:solidFill>
                            <a:srgbClr val="92D050"/>
                          </a:solidFill>
                          <a:effectLst/>
                          <a:latin typeface="+mn-lt"/>
                          <a:cs typeface="Arial" pitchFamily="34" charset="0"/>
                        </a:rPr>
                        <a:t>Key Feature</a:t>
                      </a:r>
                      <a:endParaRPr kumimoji="0" lang="en-US" sz="3200" b="1" i="0" u="none" strike="noStrike" cap="none" normalizeH="0" baseline="0" dirty="0">
                        <a:ln>
                          <a:noFill/>
                        </a:ln>
                        <a:solidFill>
                          <a:srgbClr val="92D050"/>
                        </a:solidFill>
                        <a:effectLst/>
                        <a:latin typeface="+mn-lt"/>
                        <a:cs typeface="Arial"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1" i="0" u="none" strike="noStrike" cap="none" normalizeH="0" baseline="0" dirty="0">
                          <a:ln>
                            <a:noFill/>
                          </a:ln>
                          <a:solidFill>
                            <a:srgbClr val="92D050"/>
                          </a:solidFill>
                          <a:effectLst/>
                          <a:latin typeface="+mn-lt"/>
                          <a:cs typeface="Arial" pitchFamily="34" charset="0"/>
                        </a:rPr>
                        <a:t>Diagnosis</a:t>
                      </a:r>
                      <a:endParaRPr kumimoji="0" lang="en-US" sz="3200" b="1" i="0" u="none" strike="noStrike" cap="none" normalizeH="0" baseline="0" dirty="0">
                        <a:ln>
                          <a:noFill/>
                        </a:ln>
                        <a:solidFill>
                          <a:srgbClr val="92D050"/>
                        </a:solidFill>
                        <a:effectLst/>
                        <a:latin typeface="+mn-lt"/>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1" i="0" u="none" strike="noStrike" cap="none" normalizeH="0" baseline="0" dirty="0">
                          <a:ln>
                            <a:noFill/>
                          </a:ln>
                          <a:solidFill>
                            <a:srgbClr val="92D050"/>
                          </a:solidFill>
                          <a:effectLst/>
                          <a:latin typeface="+mn-lt"/>
                          <a:cs typeface="Arial" pitchFamily="34" charset="0"/>
                        </a:rPr>
                        <a:t>Treatment </a:t>
                      </a:r>
                      <a:endParaRPr kumimoji="0" lang="en-US" sz="3200" b="1" i="0" u="none" strike="noStrike" cap="none" normalizeH="0" baseline="0" dirty="0">
                        <a:ln>
                          <a:noFill/>
                        </a:ln>
                        <a:solidFill>
                          <a:srgbClr val="92D050"/>
                        </a:solidFill>
                        <a:effectLst/>
                        <a:latin typeface="+mn-lt"/>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8767">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anose="020B0604020202020204" pitchFamily="34" charset="0"/>
                        </a:rPr>
                        <a:t>Harsh </a:t>
                      </a:r>
                      <a:r>
                        <a:rPr kumimoji="0" lang="en-GB" sz="3200" b="0" i="0" u="none" strike="noStrike" cap="none" normalizeH="0" baseline="0" dirty="0" err="1">
                          <a:ln>
                            <a:noFill/>
                          </a:ln>
                          <a:solidFill>
                            <a:schemeClr val="tx1"/>
                          </a:solidFill>
                          <a:effectLst/>
                          <a:latin typeface="+mn-lt"/>
                          <a:cs typeface="Arial" panose="020B0604020202020204" pitchFamily="34" charset="0"/>
                        </a:rPr>
                        <a:t>stridor</a:t>
                      </a:r>
                      <a:r>
                        <a:rPr kumimoji="0" lang="en-GB" sz="3200" b="0" i="0" u="none" strike="noStrike" cap="none" normalizeH="0" baseline="0" dirty="0">
                          <a:ln>
                            <a:noFill/>
                          </a:ln>
                          <a:solidFill>
                            <a:schemeClr val="tx1"/>
                          </a:solidFill>
                          <a:effectLst/>
                          <a:latin typeface="+mn-lt"/>
                          <a:cs typeface="Arial" panose="020B0604020202020204" pitchFamily="34" charset="0"/>
                        </a:rPr>
                        <a:t>, barking cough</a:t>
                      </a:r>
                      <a:endParaRPr kumimoji="0" lang="en-US" sz="3200" b="0" i="0" u="none" strike="noStrike" cap="none" normalizeH="0" baseline="0" dirty="0">
                        <a:ln>
                          <a:noFill/>
                        </a:ln>
                        <a:solidFill>
                          <a:schemeClr val="tx1"/>
                        </a:solidFill>
                        <a:effectLst/>
                        <a:latin typeface="+mn-lt"/>
                        <a:cs typeface="Arial" panose="020B0604020202020204"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anose="020B0604020202020204" pitchFamily="34" charset="0"/>
                        </a:rPr>
                        <a:t>Croup</a:t>
                      </a:r>
                      <a:endParaRPr kumimoji="0" lang="en-US" sz="3200" b="0" i="0" u="none" strike="noStrike" cap="none" normalizeH="0" baseline="0" dirty="0">
                        <a:ln>
                          <a:noFill/>
                        </a:ln>
                        <a:solidFill>
                          <a:schemeClr val="tx1"/>
                        </a:solidFill>
                        <a:effectLst/>
                        <a:latin typeface="+mn-lt"/>
                        <a:cs typeface="Arial" panose="020B0604020202020204"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ts val="24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anose="020B0604020202020204" pitchFamily="34" charset="0"/>
                        </a:rPr>
                        <a:t>Adrenaline</a:t>
                      </a:r>
                    </a:p>
                    <a:p>
                      <a:pPr marL="0" marR="0" lvl="0" indent="0" algn="l" defTabSz="914400" rtl="0" eaLnBrk="1" fontAlgn="base" latinLnBrk="0" hangingPunct="1">
                        <a:lnSpc>
                          <a:spcPct val="70000"/>
                        </a:lnSpc>
                        <a:spcBef>
                          <a:spcPts val="1200"/>
                        </a:spcBef>
                        <a:spcAft>
                          <a:spcPct val="0"/>
                        </a:spcAft>
                        <a:buClr>
                          <a:srgbClr val="B2B2B2"/>
                        </a:buClr>
                        <a:buSzTx/>
                        <a:buFontTx/>
                        <a:buNone/>
                        <a:tabLst/>
                      </a:pPr>
                      <a:r>
                        <a:rPr kumimoji="0" lang="en-GB" sz="3200" b="0" i="0" u="none" strike="noStrike" cap="none" normalizeH="0" baseline="0" dirty="0" err="1">
                          <a:ln>
                            <a:noFill/>
                          </a:ln>
                          <a:solidFill>
                            <a:schemeClr val="tx1"/>
                          </a:solidFill>
                          <a:effectLst/>
                          <a:latin typeface="+mn-lt"/>
                          <a:cs typeface="Arial" panose="020B0604020202020204" pitchFamily="34" charset="0"/>
                        </a:rPr>
                        <a:t>Dexamethasone</a:t>
                      </a:r>
                      <a:endParaRPr kumimoji="0" lang="en-US" sz="3200" b="0" i="0" u="none" strike="noStrike" cap="none" normalizeH="0" baseline="0" dirty="0">
                        <a:ln>
                          <a:noFill/>
                        </a:ln>
                        <a:solidFill>
                          <a:schemeClr val="tx1"/>
                        </a:solidFill>
                        <a:effectLst/>
                        <a:latin typeface="+mn-lt"/>
                        <a:cs typeface="Arial" panose="020B0604020202020204" pitchFamily="34" charset="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88798">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itchFamily="34" charset="0"/>
                        </a:rPr>
                        <a:t>Drooling, soft stridor, sepsis</a:t>
                      </a:r>
                      <a:endParaRPr kumimoji="0" lang="en-US" sz="3200" b="0" i="0" u="none" strike="noStrike" cap="none" normalizeH="0" baseline="0" dirty="0">
                        <a:ln>
                          <a:noFill/>
                        </a:ln>
                        <a:solidFill>
                          <a:schemeClr val="tx1"/>
                        </a:solidFill>
                        <a:effectLst/>
                        <a:latin typeface="+mn-lt"/>
                        <a:cs typeface="Arial"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itchFamily="34" charset="0"/>
                        </a:rPr>
                        <a:t>Epiglottitis</a:t>
                      </a:r>
                      <a:endParaRPr kumimoji="0" lang="en-US" sz="3200" b="0" i="0" u="none" strike="noStrike" cap="none" normalizeH="0" baseline="0" dirty="0">
                        <a:ln>
                          <a:noFill/>
                        </a:ln>
                        <a:solidFill>
                          <a:schemeClr val="tx1"/>
                        </a:solidFill>
                        <a:effectLst/>
                        <a:latin typeface="+mn-lt"/>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anose="020B0604020202020204" pitchFamily="34" charset="0"/>
                        </a:rPr>
                        <a:t>Secure airway</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anose="020B0604020202020204" pitchFamily="34" charset="0"/>
                        </a:rPr>
                        <a:t>Ceftriaxone</a:t>
                      </a:r>
                      <a:endParaRPr kumimoji="0" lang="en-US" sz="3200" b="0" i="0" u="none" strike="noStrike" cap="none" normalizeH="0" baseline="0" dirty="0">
                        <a:ln>
                          <a:noFill/>
                        </a:ln>
                        <a:solidFill>
                          <a:schemeClr val="tx1"/>
                        </a:solidFill>
                        <a:effectLst/>
                        <a:latin typeface="+mn-lt"/>
                        <a:cs typeface="Arial" panose="020B0604020202020204"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28767">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itchFamily="34" charset="0"/>
                        </a:rPr>
                        <a:t>Possible history of FB</a:t>
                      </a:r>
                      <a:endParaRPr kumimoji="0" lang="en-US" sz="3200" b="0" i="0" u="none" strike="noStrike" cap="none" normalizeH="0" baseline="0" dirty="0">
                        <a:ln>
                          <a:noFill/>
                        </a:ln>
                        <a:solidFill>
                          <a:schemeClr val="tx1"/>
                        </a:solidFill>
                        <a:effectLst/>
                        <a:latin typeface="+mn-lt"/>
                        <a:cs typeface="Arial"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itchFamily="34" charset="0"/>
                        </a:rPr>
                        <a:t>Foreign body</a:t>
                      </a:r>
                      <a:endParaRPr kumimoji="0" lang="en-US" sz="3200" b="0" i="0" u="none" strike="noStrike" cap="none" normalizeH="0" baseline="0" dirty="0">
                        <a:ln>
                          <a:noFill/>
                        </a:ln>
                        <a:solidFill>
                          <a:schemeClr val="tx1"/>
                        </a:solidFill>
                        <a:effectLst/>
                        <a:latin typeface="+mn-lt"/>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itchFamily="34" charset="0"/>
                        </a:rPr>
                        <a:t>Removal technique </a:t>
                      </a:r>
                      <a:endParaRPr kumimoji="0" lang="en-US" sz="3200" b="0" i="0" u="none" strike="noStrike" cap="none" normalizeH="0" baseline="0" dirty="0">
                        <a:ln>
                          <a:noFill/>
                        </a:ln>
                        <a:solidFill>
                          <a:schemeClr val="tx1"/>
                        </a:solidFill>
                        <a:effectLst/>
                        <a:latin typeface="+mn-lt"/>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28767">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itchFamily="34" charset="0"/>
                        </a:rPr>
                        <a:t>Harsh stridor with sepsis</a:t>
                      </a:r>
                      <a:endParaRPr kumimoji="0" lang="en-US" sz="3200" b="0" i="0" u="none" strike="noStrike" cap="none" normalizeH="0" baseline="0" dirty="0">
                        <a:ln>
                          <a:noFill/>
                        </a:ln>
                        <a:solidFill>
                          <a:schemeClr val="tx1"/>
                        </a:solidFill>
                        <a:effectLst/>
                        <a:latin typeface="+mn-lt"/>
                        <a:cs typeface="Arial"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a:ln>
                            <a:noFill/>
                          </a:ln>
                          <a:solidFill>
                            <a:schemeClr val="tx1"/>
                          </a:solidFill>
                          <a:effectLst/>
                          <a:latin typeface="+mn-lt"/>
                          <a:cs typeface="Arial" pitchFamily="34" charset="0"/>
                        </a:rPr>
                        <a:t>Tracheitis</a:t>
                      </a:r>
                      <a:endParaRPr kumimoji="0" lang="en-US" sz="3200" b="0" i="0" u="none" strike="noStrike" cap="none" normalizeH="0" baseline="0" dirty="0">
                        <a:ln>
                          <a:noFill/>
                        </a:ln>
                        <a:solidFill>
                          <a:schemeClr val="tx1"/>
                        </a:solidFill>
                        <a:effectLst/>
                        <a:latin typeface="+mn-lt"/>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0" i="0" u="none" strike="noStrike" cap="none" normalizeH="0" baseline="0" dirty="0" err="1">
                          <a:ln>
                            <a:noFill/>
                          </a:ln>
                          <a:solidFill>
                            <a:schemeClr val="tx1"/>
                          </a:solidFill>
                          <a:effectLst/>
                          <a:latin typeface="+mn-lt"/>
                          <a:cs typeface="Arial" pitchFamily="34" charset="0"/>
                        </a:rPr>
                        <a:t>Cefotaxime</a:t>
                      </a:r>
                      <a:r>
                        <a:rPr kumimoji="0" lang="en-GB" sz="3200" b="0" i="0" u="none" strike="noStrike" cap="none" normalizeH="0" baseline="0" dirty="0">
                          <a:ln>
                            <a:noFill/>
                          </a:ln>
                          <a:solidFill>
                            <a:schemeClr val="tx1"/>
                          </a:solidFill>
                          <a:effectLst/>
                          <a:latin typeface="+mn-lt"/>
                          <a:cs typeface="Arial" pitchFamily="34" charset="0"/>
                        </a:rPr>
                        <a:t> or </a:t>
                      </a:r>
                      <a:r>
                        <a:rPr kumimoji="0" lang="en-GB" sz="3200" b="0" i="0" u="none" strike="noStrike" cap="none" normalizeH="0" baseline="0" dirty="0" err="1">
                          <a:ln>
                            <a:noFill/>
                          </a:ln>
                          <a:solidFill>
                            <a:schemeClr val="tx1"/>
                          </a:solidFill>
                          <a:effectLst/>
                          <a:latin typeface="+mn-lt"/>
                          <a:cs typeface="Arial" pitchFamily="34" charset="0"/>
                        </a:rPr>
                        <a:t>Ceftriaxone</a:t>
                      </a:r>
                      <a:endParaRPr kumimoji="0" lang="en-US" sz="3200" b="0" i="0" u="none" strike="noStrike" cap="none" normalizeH="0" baseline="0" dirty="0">
                        <a:ln>
                          <a:noFill/>
                        </a:ln>
                        <a:solidFill>
                          <a:schemeClr val="tx1"/>
                        </a:solidFill>
                        <a:effectLst/>
                        <a:latin typeface="+mn-lt"/>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9458" name="Rectangle 2"/>
          <p:cNvSpPr>
            <a:spLocks noGrp="1" noChangeArrowheads="1"/>
          </p:cNvSpPr>
          <p:nvPr>
            <p:ph type="title"/>
          </p:nvPr>
        </p:nvSpPr>
        <p:spPr bwMode="auto">
          <a:xfrm>
            <a:off x="468313" y="333375"/>
            <a:ext cx="8229600" cy="633413"/>
          </a:xfrm>
          <a:noFill/>
          <a:ln>
            <a:miter lim="800000"/>
            <a:headEnd/>
            <a:tailEnd/>
          </a:ln>
        </p:spPr>
        <p:txBody>
          <a:bodyPr wrap="square" lIns="91440" tIns="45720" rIns="91440" bIns="45720" numCol="1" anchor="t" anchorCtr="0" compatLnSpc="1">
            <a:prstTxWarp prst="textNoShape">
              <a:avLst/>
            </a:prstTxWarp>
          </a:bodyPr>
          <a:lstStyle/>
          <a:p>
            <a:pPr eaLnBrk="1" hangingPunct="1"/>
            <a:r>
              <a:rPr lang="en-GB" sz="4000" b="1" dirty="0">
                <a:latin typeface="+mn-lt"/>
                <a:ea typeface="ＭＳ Ｐゴシック" pitchFamily="34" charset="-128"/>
                <a:cs typeface="Arial" charset="0"/>
              </a:rPr>
              <a:t>Astrid: </a:t>
            </a:r>
            <a:br>
              <a:rPr lang="en-GB" sz="4000" b="1" dirty="0">
                <a:latin typeface="+mn-lt"/>
                <a:ea typeface="ＭＳ Ｐゴシック" pitchFamily="34" charset="-128"/>
                <a:cs typeface="Arial" charset="0"/>
              </a:rPr>
            </a:br>
            <a:r>
              <a:rPr lang="en-GB" sz="4000" b="1" dirty="0">
                <a:latin typeface="+mn-lt"/>
                <a:ea typeface="ＭＳ Ｐゴシック" pitchFamily="34" charset="-128"/>
                <a:cs typeface="Arial" charset="0"/>
              </a:rPr>
              <a:t>What emergency treatment?</a:t>
            </a:r>
            <a:endParaRPr lang="en-US" sz="4000" b="1" dirty="0">
              <a:latin typeface="+mn-lt"/>
              <a:ea typeface="ＭＳ Ｐゴシック" pitchFamily="34" charset="-128"/>
              <a:cs typeface="Arial" charset="0"/>
            </a:endParaRPr>
          </a:p>
        </p:txBody>
      </p:sp>
      <p:sp>
        <p:nvSpPr>
          <p:cNvPr id="2" name="Rectangle 1">
            <a:extLst>
              <a:ext uri="{FF2B5EF4-FFF2-40B4-BE49-F238E27FC236}">
                <a16:creationId xmlns:a16="http://schemas.microsoft.com/office/drawing/2014/main" id="{6A80CC47-8271-3F61-0D7D-2B6DCF9F893C}"/>
              </a:ext>
            </a:extLst>
          </p:cNvPr>
          <p:cNvSpPr/>
          <p:nvPr/>
        </p:nvSpPr>
        <p:spPr>
          <a:xfrm>
            <a:off x="3369218" y="2383970"/>
            <a:ext cx="2220686" cy="414065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9B0146D2-A5CF-4139-16BD-A3CEE0E27DAC}"/>
              </a:ext>
            </a:extLst>
          </p:cNvPr>
          <p:cNvSpPr/>
          <p:nvPr/>
        </p:nvSpPr>
        <p:spPr>
          <a:xfrm>
            <a:off x="5834743" y="2428940"/>
            <a:ext cx="2698070" cy="414065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828292" y="570882"/>
            <a:ext cx="6709166" cy="896970"/>
          </a:xfrm>
          <a:noFill/>
          <a:ln>
            <a:miter lim="800000"/>
            <a:headEnd/>
            <a:tailEnd/>
          </a:ln>
        </p:spPr>
        <p:txBody>
          <a:bodyPr wrap="square" lIns="91440" tIns="45720" rIns="91440" bIns="45720" numCol="1" anchor="t" anchorCtr="0" compatLnSpc="1">
            <a:prstTxWarp prst="textNoShape">
              <a:avLst/>
            </a:prstTxWarp>
          </a:bodyPr>
          <a:lstStyle/>
          <a:p>
            <a:pPr eaLnBrk="1" hangingPunct="1"/>
            <a:r>
              <a:rPr lang="en-GB" b="1" dirty="0">
                <a:ea typeface="ＭＳ Ｐゴシック" pitchFamily="34" charset="-128"/>
                <a:cs typeface="Arial" charset="0"/>
              </a:rPr>
              <a:t>Buddy</a:t>
            </a:r>
            <a:endParaRPr lang="en-US" b="1" dirty="0">
              <a:ea typeface="ＭＳ Ｐゴシック" pitchFamily="34" charset="-128"/>
              <a:cs typeface="Arial" charset="0"/>
            </a:endParaRPr>
          </a:p>
        </p:txBody>
      </p:sp>
      <p:sp>
        <p:nvSpPr>
          <p:cNvPr id="20483" name="Rectangle 3"/>
          <p:cNvSpPr>
            <a:spLocks noGrp="1" noChangeArrowheads="1"/>
          </p:cNvSpPr>
          <p:nvPr>
            <p:ph idx="1"/>
          </p:nvPr>
        </p:nvSpPr>
        <p:spPr bwMode="auto">
          <a:noFill/>
          <a:ln>
            <a:miter lim="800000"/>
            <a:headEnd/>
            <a:tailEnd/>
          </a:ln>
        </p:spPr>
        <p:txBody>
          <a:bodyPr wrap="square" lIns="91440" tIns="45720" rIns="91440" bIns="45720" numCol="1" anchor="t" anchorCtr="0" compatLnSpc="1">
            <a:prstTxWarp prst="textNoShape">
              <a:avLst/>
            </a:prstTxWarp>
          </a:bodyPr>
          <a:lstStyle/>
          <a:p>
            <a:pPr marL="0" indent="0" eaLnBrk="1" hangingPunct="1">
              <a:buNone/>
            </a:pPr>
            <a:r>
              <a:rPr lang="en-GB" dirty="0">
                <a:ea typeface="ＭＳ Ｐゴシック" pitchFamily="34" charset="-128"/>
                <a:cs typeface="Arial" charset="0"/>
              </a:rPr>
              <a:t>Buddy is a two month old baby with a runny nose and a cough for two days.  </a:t>
            </a:r>
          </a:p>
          <a:p>
            <a:pPr marL="0" indent="0" eaLnBrk="1" hangingPunct="1">
              <a:buNone/>
            </a:pPr>
            <a:endParaRPr lang="en-GB" dirty="0">
              <a:ea typeface="ＭＳ Ｐゴシック" pitchFamily="34" charset="-128"/>
              <a:cs typeface="Arial" charset="0"/>
            </a:endParaRPr>
          </a:p>
          <a:p>
            <a:pPr marL="0" indent="0" eaLnBrk="1" hangingPunct="1">
              <a:buNone/>
            </a:pPr>
            <a:r>
              <a:rPr lang="en-GB" dirty="0">
                <a:ea typeface="ＭＳ Ｐゴシック" pitchFamily="34" charset="-128"/>
                <a:cs typeface="Arial" charset="0"/>
              </a:rPr>
              <a:t>Now his feeding is poor and he is sleeping more than usual.  His mother is worried about his breathing.</a:t>
            </a:r>
            <a:endParaRPr lang="en-US" dirty="0">
              <a:ea typeface="ＭＳ Ｐゴシック" pitchFamily="34" charset="-128"/>
              <a:cs typeface="Arial"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noFill/>
          <a:ln>
            <a:miter lim="800000"/>
            <a:headEnd/>
            <a:tailEnd/>
          </a:ln>
        </p:spPr>
        <p:txBody>
          <a:bodyPr wrap="square" lIns="91440" tIns="45720" rIns="91440" bIns="45720" numCol="1" anchor="t" anchorCtr="0" compatLnSpc="1">
            <a:prstTxWarp prst="textNoShape">
              <a:avLst/>
            </a:prstTxWarp>
          </a:bodyPr>
          <a:lstStyle/>
          <a:p>
            <a:pPr eaLnBrk="1" hangingPunct="1"/>
            <a:r>
              <a:rPr lang="en-GB" sz="3600" b="1" dirty="0">
                <a:ea typeface="ＭＳ Ｐゴシック" pitchFamily="34" charset="-128"/>
                <a:cs typeface="Arial" charset="0"/>
              </a:rPr>
              <a:t>Buddy: </a:t>
            </a:r>
            <a:r>
              <a:rPr lang="en-GB" sz="3600" dirty="0">
                <a:ea typeface="ＭＳ Ｐゴシック" pitchFamily="34" charset="-128"/>
                <a:cs typeface="Arial" charset="0"/>
              </a:rPr>
              <a:t>Primary assessment and resuscitation</a:t>
            </a:r>
            <a:endParaRPr lang="en-US" sz="3600" dirty="0">
              <a:ea typeface="ＭＳ Ｐゴシック" pitchFamily="34" charset="-128"/>
              <a:cs typeface="Arial" charset="0"/>
            </a:endParaRPr>
          </a:p>
        </p:txBody>
      </p:sp>
      <p:graphicFrame>
        <p:nvGraphicFramePr>
          <p:cNvPr id="234524" name="Group 28"/>
          <p:cNvGraphicFramePr>
            <a:graphicFrameLocks noGrp="1"/>
          </p:cNvGraphicFramePr>
          <p:nvPr>
            <p:ph idx="1"/>
            <p:extLst>
              <p:ext uri="{D42A27DB-BD31-4B8C-83A1-F6EECF244321}">
                <p14:modId xmlns:p14="http://schemas.microsoft.com/office/powerpoint/2010/main" val="2696677498"/>
              </p:ext>
            </p:extLst>
          </p:nvPr>
        </p:nvGraphicFramePr>
        <p:xfrm>
          <a:off x="828675" y="1919288"/>
          <a:ext cx="7858124" cy="4913408"/>
        </p:xfrm>
        <a:graphic>
          <a:graphicData uri="http://schemas.openxmlformats.org/drawingml/2006/table">
            <a:tbl>
              <a:tblPr/>
              <a:tblGrid>
                <a:gridCol w="699784">
                  <a:extLst>
                    <a:ext uri="{9D8B030D-6E8A-4147-A177-3AD203B41FA5}">
                      <a16:colId xmlns:a16="http://schemas.microsoft.com/office/drawing/2014/main" val="20000"/>
                    </a:ext>
                  </a:extLst>
                </a:gridCol>
                <a:gridCol w="3131373">
                  <a:extLst>
                    <a:ext uri="{9D8B030D-6E8A-4147-A177-3AD203B41FA5}">
                      <a16:colId xmlns:a16="http://schemas.microsoft.com/office/drawing/2014/main" val="20001"/>
                    </a:ext>
                  </a:extLst>
                </a:gridCol>
                <a:gridCol w="4026967">
                  <a:extLst>
                    <a:ext uri="{9D8B030D-6E8A-4147-A177-3AD203B41FA5}">
                      <a16:colId xmlns:a16="http://schemas.microsoft.com/office/drawing/2014/main" val="20002"/>
                    </a:ext>
                  </a:extLst>
                </a:gridCol>
              </a:tblGrid>
              <a:tr h="457226">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endParaRPr kumimoji="0" lang="en-GB" sz="2400" b="0" i="0" u="none" strike="noStrike" cap="none" normalizeH="0" baseline="0" dirty="0">
                        <a:ln>
                          <a:noFill/>
                        </a:ln>
                        <a:solidFill>
                          <a:schemeClr val="tx1"/>
                        </a:solidFill>
                        <a:effectLst/>
                        <a:latin typeface="Arial" pitchFamily="34" charset="0"/>
                        <a:cs typeface="Arial" pitchFamily="34" charset="0"/>
                      </a:endParaRPr>
                    </a:p>
                  </a:txBody>
                  <a:tcPr marL="92449" marR="92449"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Arial" pitchFamily="34" charset="0"/>
                          <a:cs typeface="Arial" pitchFamily="34" charset="0"/>
                        </a:rPr>
                        <a:t>On examination</a:t>
                      </a:r>
                      <a:endParaRPr kumimoji="0" lang="en-US" sz="2400" b="1" i="0" u="none" strike="noStrike" cap="none" normalizeH="0" baseline="0" dirty="0">
                        <a:ln>
                          <a:noFill/>
                        </a:ln>
                        <a:solidFill>
                          <a:srgbClr val="92D050"/>
                        </a:solidFill>
                        <a:effectLst/>
                        <a:latin typeface="Arial" pitchFamily="34" charset="0"/>
                        <a:cs typeface="Arial" pitchFamily="34" charset="0"/>
                      </a:endParaRPr>
                    </a:p>
                  </a:txBody>
                  <a:tcPr marL="92449" marR="9244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400" b="1" i="0" u="none" strike="noStrike" cap="none" normalizeH="0" baseline="0" dirty="0">
                          <a:ln>
                            <a:noFill/>
                          </a:ln>
                          <a:solidFill>
                            <a:srgbClr val="92D050"/>
                          </a:solidFill>
                          <a:effectLst/>
                          <a:latin typeface="Arial" pitchFamily="34" charset="0"/>
                          <a:cs typeface="Arial" pitchFamily="34" charset="0"/>
                        </a:rPr>
                        <a:t>Resuscitation</a:t>
                      </a:r>
                      <a:endParaRPr kumimoji="0" lang="en-US" sz="2400" b="1" i="0" u="none" strike="noStrike" cap="none" normalizeH="0" baseline="0" dirty="0">
                        <a:ln>
                          <a:noFill/>
                        </a:ln>
                        <a:solidFill>
                          <a:srgbClr val="92D050"/>
                        </a:solidFill>
                        <a:effectLst/>
                        <a:latin typeface="Arial" pitchFamily="34" charset="0"/>
                        <a:cs typeface="Arial" pitchFamily="34" charset="0"/>
                      </a:endParaRPr>
                    </a:p>
                  </a:txBody>
                  <a:tcPr marL="92449" marR="92449"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7737">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1" i="0" u="none" strike="noStrike" cap="none" normalizeH="0" baseline="0" dirty="0">
                          <a:ln>
                            <a:noFill/>
                          </a:ln>
                          <a:solidFill>
                            <a:schemeClr val="tx1"/>
                          </a:solidFill>
                          <a:effectLst/>
                          <a:latin typeface="+mn-lt"/>
                          <a:cs typeface="Arial" pitchFamily="34" charset="0"/>
                        </a:rPr>
                        <a:t>A</a:t>
                      </a:r>
                      <a:endParaRPr kumimoji="0" lang="en-US" sz="3200" b="1" i="0" u="none" strike="noStrike" cap="none" normalizeH="0" baseline="0" dirty="0">
                        <a:ln>
                          <a:noFill/>
                        </a:ln>
                        <a:solidFill>
                          <a:schemeClr val="tx1"/>
                        </a:solidFill>
                        <a:effectLst/>
                        <a:latin typeface="+mn-lt"/>
                        <a:cs typeface="Arial" pitchFamily="34" charset="0"/>
                      </a:endParaRPr>
                    </a:p>
                  </a:txBody>
                  <a:tcPr marL="92449" marR="92449"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Patent</a:t>
                      </a:r>
                      <a:endParaRPr kumimoji="0" lang="en-US" sz="2800" b="0" i="0" u="none" strike="noStrike" cap="none" normalizeH="0" baseline="0" dirty="0">
                        <a:ln>
                          <a:noFill/>
                        </a:ln>
                        <a:solidFill>
                          <a:schemeClr val="tx1"/>
                        </a:solidFill>
                        <a:effectLst/>
                        <a:latin typeface="+mn-lt"/>
                        <a:cs typeface="Arial" pitchFamily="34" charset="0"/>
                      </a:endParaRPr>
                    </a:p>
                  </a:txBody>
                  <a:tcPr marL="92449" marR="9244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dirty="0">
                          <a:ln>
                            <a:noFill/>
                          </a:ln>
                          <a:solidFill>
                            <a:schemeClr val="accent6">
                              <a:lumMod val="75000"/>
                            </a:schemeClr>
                          </a:solidFill>
                          <a:effectLst/>
                          <a:latin typeface="+mn-lt"/>
                          <a:cs typeface="Arial" pitchFamily="34" charset="0"/>
                        </a:rPr>
                        <a:t>Call for help</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endParaRPr kumimoji="0" lang="en-GB" sz="2800" b="0" i="0" u="none" strike="noStrike" cap="none" normalizeH="0" baseline="0" dirty="0">
                        <a:ln>
                          <a:noFill/>
                        </a:ln>
                        <a:solidFill>
                          <a:schemeClr val="accent6">
                            <a:lumMod val="50000"/>
                          </a:schemeClr>
                        </a:solidFill>
                        <a:effectLst/>
                        <a:latin typeface="+mn-lt"/>
                        <a:cs typeface="Arial" pitchFamily="34" charset="0"/>
                      </a:endParaRP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dirty="0">
                          <a:ln>
                            <a:noFill/>
                          </a:ln>
                          <a:solidFill>
                            <a:schemeClr val="accent6">
                              <a:lumMod val="75000"/>
                            </a:schemeClr>
                          </a:solidFill>
                          <a:effectLst/>
                          <a:latin typeface="+mn-lt"/>
                          <a:cs typeface="Arial" pitchFamily="34" charset="0"/>
                        </a:rPr>
                        <a:t>Maintain airway</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dirty="0">
                          <a:ln>
                            <a:noFill/>
                          </a:ln>
                          <a:solidFill>
                            <a:schemeClr val="accent6">
                              <a:lumMod val="75000"/>
                            </a:schemeClr>
                          </a:solidFill>
                          <a:effectLst/>
                          <a:latin typeface="+mn-lt"/>
                          <a:cs typeface="Arial" pitchFamily="34" charset="0"/>
                        </a:rPr>
                        <a:t>High flow oxygen via face mask</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Blood glucose</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Monitor for apnoea</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1" i="0" u="none" strike="noStrike" cap="none" normalizeH="0" baseline="0" dirty="0">
                          <a:ln>
                            <a:noFill/>
                          </a:ln>
                          <a:solidFill>
                            <a:schemeClr val="accent6">
                              <a:lumMod val="75000"/>
                            </a:schemeClr>
                          </a:solidFill>
                          <a:effectLst/>
                          <a:latin typeface="+mn-lt"/>
                          <a:cs typeface="Arial" pitchFamily="34" charset="0"/>
                        </a:rPr>
                        <a:t>Reassess</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endParaRPr kumimoji="0" lang="en-US" sz="2400" b="0" i="0" u="none" strike="noStrike" cap="none" normalizeH="0" baseline="0" dirty="0">
                        <a:ln>
                          <a:noFill/>
                        </a:ln>
                        <a:solidFill>
                          <a:srgbClr val="FFFF00"/>
                        </a:solidFill>
                        <a:effectLst/>
                        <a:latin typeface="Arial" pitchFamily="34" charset="0"/>
                        <a:cs typeface="Arial" pitchFamily="34" charset="0"/>
                      </a:endParaRPr>
                    </a:p>
                  </a:txBody>
                  <a:tcPr marL="92449" marR="92449"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35101">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1" i="0" u="none" strike="noStrike" cap="none" normalizeH="0" baseline="0" dirty="0">
                          <a:ln>
                            <a:noFill/>
                          </a:ln>
                          <a:solidFill>
                            <a:schemeClr val="tx1"/>
                          </a:solidFill>
                          <a:effectLst/>
                          <a:latin typeface="+mn-lt"/>
                          <a:cs typeface="Arial" pitchFamily="34" charset="0"/>
                        </a:rPr>
                        <a:t>B</a:t>
                      </a:r>
                      <a:endParaRPr kumimoji="0" lang="en-US" sz="3200" b="1" i="0" u="none" strike="noStrike" cap="none" normalizeH="0" baseline="0" dirty="0">
                        <a:ln>
                          <a:noFill/>
                        </a:ln>
                        <a:solidFill>
                          <a:schemeClr val="tx1"/>
                        </a:solidFill>
                        <a:effectLst/>
                        <a:latin typeface="+mn-lt"/>
                        <a:cs typeface="Arial" pitchFamily="34" charset="0"/>
                      </a:endParaRPr>
                    </a:p>
                  </a:txBody>
                  <a:tcPr marL="92449" marR="92449"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Expiratory wheeze</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Recession +</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SpO</a:t>
                      </a:r>
                      <a:r>
                        <a:rPr kumimoji="0" lang="en-GB" sz="2800" b="0" i="0" u="none" strike="noStrike" cap="none" normalizeH="0" baseline="-25000" dirty="0">
                          <a:ln>
                            <a:noFill/>
                          </a:ln>
                          <a:solidFill>
                            <a:schemeClr val="tx1"/>
                          </a:solidFill>
                          <a:effectLst/>
                          <a:latin typeface="+mn-lt"/>
                          <a:cs typeface="Arial" pitchFamily="34" charset="0"/>
                        </a:rPr>
                        <a:t>2</a:t>
                      </a:r>
                      <a:r>
                        <a:rPr kumimoji="0" lang="en-GB" sz="2800" b="0" i="0" u="none" strike="noStrike" cap="none" normalizeH="0" baseline="0" dirty="0">
                          <a:ln>
                            <a:noFill/>
                          </a:ln>
                          <a:solidFill>
                            <a:schemeClr val="tx1"/>
                          </a:solidFill>
                          <a:effectLst/>
                          <a:latin typeface="+mn-lt"/>
                          <a:cs typeface="Arial" pitchFamily="34" charset="0"/>
                        </a:rPr>
                        <a:t> 90% in air</a:t>
                      </a:r>
                      <a:endParaRPr kumimoji="0" lang="en-US" sz="2800" b="0" i="0" u="none" strike="noStrike" cap="none" normalizeH="0" baseline="0" dirty="0">
                        <a:ln>
                          <a:noFill/>
                        </a:ln>
                        <a:solidFill>
                          <a:schemeClr val="tx1"/>
                        </a:solidFill>
                        <a:effectLst/>
                        <a:latin typeface="+mn-lt"/>
                        <a:cs typeface="Arial" pitchFamily="34" charset="0"/>
                      </a:endParaRPr>
                    </a:p>
                  </a:txBody>
                  <a:tcPr marL="92449" marR="9244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2"/>
                  </a:ext>
                </a:extLst>
              </a:tr>
              <a:tr h="904023">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1" i="0" u="none" strike="noStrike" cap="none" normalizeH="0" baseline="0" dirty="0">
                          <a:ln>
                            <a:noFill/>
                          </a:ln>
                          <a:solidFill>
                            <a:schemeClr val="tx1"/>
                          </a:solidFill>
                          <a:effectLst/>
                          <a:latin typeface="+mn-lt"/>
                          <a:cs typeface="Arial" pitchFamily="34" charset="0"/>
                        </a:rPr>
                        <a:t>C</a:t>
                      </a:r>
                      <a:endParaRPr kumimoji="0" lang="en-US" sz="3200" b="1" i="0" u="none" strike="noStrike" cap="none" normalizeH="0" baseline="0" dirty="0">
                        <a:ln>
                          <a:noFill/>
                        </a:ln>
                        <a:solidFill>
                          <a:schemeClr val="tx1"/>
                        </a:solidFill>
                        <a:effectLst/>
                        <a:latin typeface="+mn-lt"/>
                        <a:cs typeface="Arial" pitchFamily="34" charset="0"/>
                      </a:endParaRPr>
                    </a:p>
                  </a:txBody>
                  <a:tcPr marL="92449" marR="92449"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Heart rate 180/min</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Pale</a:t>
                      </a:r>
                      <a:endParaRPr kumimoji="0" lang="en-US" sz="2800" b="0" i="0" u="none" strike="noStrike" cap="none" normalizeH="0" baseline="0" dirty="0">
                        <a:ln>
                          <a:noFill/>
                        </a:ln>
                        <a:solidFill>
                          <a:schemeClr val="tx1"/>
                        </a:solidFill>
                        <a:effectLst/>
                        <a:latin typeface="+mn-lt"/>
                        <a:cs typeface="Arial" pitchFamily="34" charset="0"/>
                      </a:endParaRPr>
                    </a:p>
                  </a:txBody>
                  <a:tcPr marL="92449" marR="9244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3"/>
                  </a:ext>
                </a:extLst>
              </a:tr>
              <a:tr h="1213099">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3200" b="1" i="0" u="none" strike="noStrike" cap="none" normalizeH="0" baseline="0" dirty="0">
                          <a:ln>
                            <a:noFill/>
                          </a:ln>
                          <a:solidFill>
                            <a:schemeClr val="tx1"/>
                          </a:solidFill>
                          <a:effectLst/>
                          <a:latin typeface="+mn-lt"/>
                          <a:cs typeface="Arial" pitchFamily="34" charset="0"/>
                        </a:rPr>
                        <a:t>D</a:t>
                      </a:r>
                      <a:endParaRPr kumimoji="0" lang="en-US" sz="3200" b="1" i="0" u="none" strike="noStrike" cap="none" normalizeH="0" baseline="0" dirty="0">
                        <a:ln>
                          <a:noFill/>
                        </a:ln>
                        <a:solidFill>
                          <a:schemeClr val="tx1"/>
                        </a:solidFill>
                        <a:effectLst/>
                        <a:latin typeface="+mn-lt"/>
                        <a:cs typeface="Arial" pitchFamily="34" charset="0"/>
                      </a:endParaRPr>
                    </a:p>
                  </a:txBody>
                  <a:tcPr marL="92449" marR="92449"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Drowsy</a:t>
                      </a:r>
                    </a:p>
                    <a:p>
                      <a:pPr marL="0" marR="0" lvl="0" indent="0" algn="l" defTabSz="914400" rtl="0" eaLnBrk="1" fontAlgn="base" latinLnBrk="0" hangingPunct="1">
                        <a:lnSpc>
                          <a:spcPct val="100000"/>
                        </a:lnSpc>
                        <a:spcBef>
                          <a:spcPct val="20000"/>
                        </a:spcBef>
                        <a:spcAft>
                          <a:spcPct val="0"/>
                        </a:spcAft>
                        <a:buClr>
                          <a:srgbClr val="B2B2B2"/>
                        </a:buClr>
                        <a:buSzTx/>
                        <a:buFontTx/>
                        <a:buNone/>
                        <a:tabLst/>
                      </a:pPr>
                      <a:r>
                        <a:rPr kumimoji="0" lang="en-GB" sz="2800" b="0" i="0" u="none" strike="noStrike" cap="none" normalizeH="0" baseline="0" dirty="0">
                          <a:ln>
                            <a:noFill/>
                          </a:ln>
                          <a:solidFill>
                            <a:schemeClr val="tx1"/>
                          </a:solidFill>
                          <a:effectLst/>
                          <a:latin typeface="+mn-lt"/>
                          <a:cs typeface="Arial" pitchFamily="34" charset="0"/>
                        </a:rPr>
                        <a:t>A</a:t>
                      </a:r>
                      <a:r>
                        <a:rPr kumimoji="0" lang="en-GB" sz="2800" b="1" i="0" u="none" strike="noStrike" cap="none" normalizeH="0" baseline="0" dirty="0">
                          <a:ln>
                            <a:noFill/>
                          </a:ln>
                          <a:solidFill>
                            <a:srgbClr val="C00000"/>
                          </a:solidFill>
                          <a:effectLst/>
                          <a:latin typeface="+mn-lt"/>
                          <a:cs typeface="Arial" pitchFamily="34" charset="0"/>
                        </a:rPr>
                        <a:t>V</a:t>
                      </a:r>
                      <a:r>
                        <a:rPr kumimoji="0" lang="en-GB" sz="2800" b="0" i="0" u="none" strike="noStrike" cap="none" normalizeH="0" baseline="0" dirty="0">
                          <a:ln>
                            <a:noFill/>
                          </a:ln>
                          <a:solidFill>
                            <a:schemeClr val="tx1"/>
                          </a:solidFill>
                          <a:effectLst/>
                          <a:latin typeface="+mn-lt"/>
                          <a:cs typeface="Arial" pitchFamily="34" charset="0"/>
                        </a:rPr>
                        <a:t>PU</a:t>
                      </a:r>
                      <a:endParaRPr kumimoji="0" lang="en-US" sz="2800" b="0" i="0" u="none" strike="noStrike" cap="none" normalizeH="0" baseline="0" dirty="0">
                        <a:ln>
                          <a:noFill/>
                        </a:ln>
                        <a:solidFill>
                          <a:schemeClr val="tx1"/>
                        </a:solidFill>
                        <a:effectLst/>
                        <a:latin typeface="+mn-lt"/>
                        <a:cs typeface="Arial" pitchFamily="34" charset="0"/>
                      </a:endParaRPr>
                    </a:p>
                  </a:txBody>
                  <a:tcPr marL="92449" marR="92449"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extLst>
                  <a:ext uri="{0D108BD9-81ED-4DB2-BD59-A6C34878D82A}">
                    <a16:rowId xmlns:a16="http://schemas.microsoft.com/office/drawing/2014/main" val="10004"/>
                  </a:ext>
                </a:extLst>
              </a:tr>
            </a:tbl>
          </a:graphicData>
        </a:graphic>
      </p:graphicFrame>
      <p:sp>
        <p:nvSpPr>
          <p:cNvPr id="234522" name="Rectangle 26"/>
          <p:cNvSpPr>
            <a:spLocks noChangeArrowheads="1"/>
          </p:cNvSpPr>
          <p:nvPr/>
        </p:nvSpPr>
        <p:spPr bwMode="auto">
          <a:xfrm>
            <a:off x="4757737" y="2393812"/>
            <a:ext cx="3956755" cy="3964359"/>
          </a:xfrm>
          <a:prstGeom prst="rect">
            <a:avLst/>
          </a:prstGeom>
          <a:solidFill>
            <a:schemeClr val="bg1"/>
          </a:solidFill>
          <a:ln w="9525">
            <a:noFill/>
            <a:miter lim="800000"/>
            <a:headEnd/>
            <a:tailEnd/>
          </a:ln>
        </p:spPr>
        <p:txBody>
          <a:bodyPr wrap="none" anchor="ctr"/>
          <a:lstStyle/>
          <a:p>
            <a:pPr algn="ctr"/>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2000"/>
                                        <p:tgtEl>
                                          <p:spTgt spid="234522"/>
                                        </p:tgtEl>
                                      </p:cBhvr>
                                    </p:animEffect>
                                    <p:set>
                                      <p:cBhvr>
                                        <p:cTn id="7" dur="1" fill="hold">
                                          <p:stCondLst>
                                            <p:cond delay="1999"/>
                                          </p:stCondLst>
                                        </p:cTn>
                                        <p:tgtEl>
                                          <p:spTgt spid="2345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522" grpId="0" animBg="1"/>
    </p:bldLst>
  </p:timing>
</p:sld>
</file>

<file path=ppt/theme/theme1.xml><?xml version="1.0" encoding="utf-8"?>
<a:theme xmlns:a="http://schemas.openxmlformats.org/drawingml/2006/main" name="APLS f2f">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APLS f2f</Template>
  <TotalTime>1869</TotalTime>
  <Words>2643</Words>
  <Application>Microsoft Macintosh PowerPoint</Application>
  <PresentationFormat>On-screen Show (4:3)</PresentationFormat>
  <Paragraphs>522</Paragraphs>
  <Slides>28</Slides>
  <Notes>28</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28</vt:i4>
      </vt:variant>
    </vt:vector>
  </HeadingPairs>
  <TitlesOfParts>
    <vt:vector size="35" baseType="lpstr">
      <vt:lpstr>ＭＳ Ｐゴシック</vt:lpstr>
      <vt:lpstr>Arial</vt:lpstr>
      <vt:lpstr>Calibri</vt:lpstr>
      <vt:lpstr>APLS f2f</vt:lpstr>
      <vt:lpstr>Custom Design</vt:lpstr>
      <vt:lpstr>1_Custom Design</vt:lpstr>
      <vt:lpstr>2_Custom Design</vt:lpstr>
      <vt:lpstr>PowerPoint Presentation</vt:lpstr>
      <vt:lpstr>Seriously Ill Child</vt:lpstr>
      <vt:lpstr>PowerPoint Presentation</vt:lpstr>
      <vt:lpstr>Rapid assessment</vt:lpstr>
      <vt:lpstr>Astrid</vt:lpstr>
      <vt:lpstr>Astrid: Primary assessment &amp; resuscitation</vt:lpstr>
      <vt:lpstr>Astrid:  What emergency treatment?</vt:lpstr>
      <vt:lpstr>Buddy</vt:lpstr>
      <vt:lpstr>Buddy: Primary assessment and resuscitation</vt:lpstr>
      <vt:lpstr>Buddy: What emergency treatment?</vt:lpstr>
      <vt:lpstr>Cassie</vt:lpstr>
      <vt:lpstr>Cassie: Primary assessment and resuscitation</vt:lpstr>
      <vt:lpstr>Cassie: What emergency treatment?</vt:lpstr>
      <vt:lpstr>Dinesh</vt:lpstr>
      <vt:lpstr>Dinesh: Primary assessment and resuscitation</vt:lpstr>
      <vt:lpstr>Dinesh: What emergency treatment?</vt:lpstr>
      <vt:lpstr>PowerPoint Presentation</vt:lpstr>
      <vt:lpstr>Summary Rapid assessment</vt:lpstr>
      <vt:lpstr>PowerPoint Presentation</vt:lpstr>
      <vt:lpstr>PowerPoint Presentation</vt:lpstr>
      <vt:lpstr>Astrid: Primary assessment and resuscitation</vt:lpstr>
      <vt:lpstr>Astrid:  What emergency treatment?</vt:lpstr>
      <vt:lpstr>Buddy: Primary assessment and resuscitation</vt:lpstr>
      <vt:lpstr>Buddy:  What emergency treatment?</vt:lpstr>
      <vt:lpstr>Cassie: Primary assessment and resuscitation</vt:lpstr>
      <vt:lpstr>Cassie:  What emergency treatment?</vt:lpstr>
      <vt:lpstr>Dinesh: Primary assessment and resuscitation</vt:lpstr>
      <vt:lpstr>Dinesh:  What emergency treatment?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janes</dc:creator>
  <cp:lastModifiedBy>Noel Roberts</cp:lastModifiedBy>
  <cp:revision>51</cp:revision>
  <dcterms:created xsi:type="dcterms:W3CDTF">2015-03-20T04:51:28Z</dcterms:created>
  <dcterms:modified xsi:type="dcterms:W3CDTF">2024-11-11T23:01:53Z</dcterms:modified>
</cp:coreProperties>
</file>